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6" r:id="rId2"/>
    <p:sldMasterId id="2147483708" r:id="rId3"/>
  </p:sldMasterIdLst>
  <p:notesMasterIdLst>
    <p:notesMasterId r:id="rId19"/>
  </p:notesMasterIdLst>
  <p:sldIdLst>
    <p:sldId id="256" r:id="rId4"/>
    <p:sldId id="836" r:id="rId5"/>
    <p:sldId id="849" r:id="rId6"/>
    <p:sldId id="840" r:id="rId7"/>
    <p:sldId id="848" r:id="rId8"/>
    <p:sldId id="851" r:id="rId9"/>
    <p:sldId id="854" r:id="rId10"/>
    <p:sldId id="301" r:id="rId11"/>
    <p:sldId id="855" r:id="rId12"/>
    <p:sldId id="856" r:id="rId13"/>
    <p:sldId id="857" r:id="rId14"/>
    <p:sldId id="859" r:id="rId15"/>
    <p:sldId id="832" r:id="rId16"/>
    <p:sldId id="858" r:id="rId17"/>
    <p:sldId id="860" r:id="rId18"/>
  </p:sldIdLst>
  <p:sldSz cx="12192000" cy="6858000"/>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C673F-21E0-49B7-B0E0-DA4DBE5DC6B2}" v="69" dt="2026-01-07T22:45:19.38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08" autoAdjust="0"/>
  </p:normalViewPr>
  <p:slideViewPr>
    <p:cSldViewPr snapToGrid="0">
      <p:cViewPr varScale="1">
        <p:scale>
          <a:sx n="59" d="100"/>
          <a:sy n="59" d="100"/>
        </p:scale>
        <p:origin x="94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2B7D2-262C-4A9F-92E8-D8A14933106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2981ED4-728F-4145-9302-0FC6202201B5}">
      <dgm:prSet/>
      <dgm:spPr/>
      <dgm:t>
        <a:bodyPr/>
        <a:lstStyle/>
        <a:p>
          <a:r>
            <a:rPr lang="en-US" b="1">
              <a:effectLst>
                <a:outerShdw blurRad="38100" dist="38100" dir="2700000" algn="tl">
                  <a:srgbClr val="000000">
                    <a:alpha val="43137"/>
                  </a:srgbClr>
                </a:outerShdw>
              </a:effectLst>
            </a:rPr>
            <a:t>Partial Knowledge of Grace conveyed by the law and sacrificial system. Sacraments proper to the knowledge and purpose. Salvation by grace through faith.</a:t>
          </a:r>
        </a:p>
      </dgm:t>
    </dgm:pt>
    <dgm:pt modelId="{E417B90D-A9E0-4C03-9475-F5E509903297}" type="parTrans" cxnId="{DC6807A5-8F51-41AE-ACB3-A596578204B1}">
      <dgm:prSet/>
      <dgm:spPr/>
      <dgm:t>
        <a:bodyPr/>
        <a:lstStyle/>
        <a:p>
          <a:endParaRPr lang="en-US"/>
        </a:p>
      </dgm:t>
    </dgm:pt>
    <dgm:pt modelId="{C2EEA943-4918-4B8E-9310-AD0EC093294A}" type="sibTrans" cxnId="{DC6807A5-8F51-41AE-ACB3-A596578204B1}">
      <dgm:prSet/>
      <dgm:spPr/>
      <dgm:t>
        <a:bodyPr/>
        <a:lstStyle/>
        <a:p>
          <a:endParaRPr lang="en-US"/>
        </a:p>
      </dgm:t>
    </dgm:pt>
    <dgm:pt modelId="{59C3241E-8EF3-4FDC-8A51-20CA24BF9FF8}">
      <dgm:prSet/>
      <dgm:spPr/>
      <dgm:t>
        <a:bodyPr/>
        <a:lstStyle/>
        <a:p>
          <a:r>
            <a:rPr lang="en-US" b="1">
              <a:effectLst>
                <a:outerShdw blurRad="38100" dist="38100" dir="2700000" algn="tl">
                  <a:srgbClr val="000000">
                    <a:alpha val="43137"/>
                  </a:srgbClr>
                </a:outerShdw>
              </a:effectLst>
            </a:rPr>
            <a:t>Full Knowledge of God’s Grace through the revelation of God’s Son, Jesus Christ. Sacraments are proper to the realized act of redemption. Salvation by Grace through faith.</a:t>
          </a:r>
        </a:p>
      </dgm:t>
    </dgm:pt>
    <dgm:pt modelId="{EE3ACBA0-62B0-47A8-A66F-3A8528CFBB66}" type="parTrans" cxnId="{062CDCDC-A8C7-4C3D-9702-931417C2D3E1}">
      <dgm:prSet/>
      <dgm:spPr/>
      <dgm:t>
        <a:bodyPr/>
        <a:lstStyle/>
        <a:p>
          <a:endParaRPr lang="en-US"/>
        </a:p>
      </dgm:t>
    </dgm:pt>
    <dgm:pt modelId="{1860DF0B-5A17-4CD9-A6D6-A6D27A211723}" type="sibTrans" cxnId="{062CDCDC-A8C7-4C3D-9702-931417C2D3E1}">
      <dgm:prSet/>
      <dgm:spPr/>
      <dgm:t>
        <a:bodyPr/>
        <a:lstStyle/>
        <a:p>
          <a:endParaRPr lang="en-US"/>
        </a:p>
      </dgm:t>
    </dgm:pt>
    <dgm:pt modelId="{E42597CD-8642-4FF9-8B4F-967C0A7942DE}" type="pres">
      <dgm:prSet presAssocID="{15E2B7D2-262C-4A9F-92E8-D8A14933106D}" presName="hierChild1" presStyleCnt="0">
        <dgm:presLayoutVars>
          <dgm:chPref val="1"/>
          <dgm:dir/>
          <dgm:animOne val="branch"/>
          <dgm:animLvl val="lvl"/>
          <dgm:resizeHandles/>
        </dgm:presLayoutVars>
      </dgm:prSet>
      <dgm:spPr/>
    </dgm:pt>
    <dgm:pt modelId="{C4EAF9C1-ED73-4A5A-801B-77743BCABFBF}" type="pres">
      <dgm:prSet presAssocID="{92981ED4-728F-4145-9302-0FC6202201B5}" presName="hierRoot1" presStyleCnt="0"/>
      <dgm:spPr/>
    </dgm:pt>
    <dgm:pt modelId="{9C787CCD-79C3-4409-870A-B312A3E93AD2}" type="pres">
      <dgm:prSet presAssocID="{92981ED4-728F-4145-9302-0FC6202201B5}" presName="composite" presStyleCnt="0"/>
      <dgm:spPr/>
    </dgm:pt>
    <dgm:pt modelId="{45498981-38DF-4391-A37F-48228415DB20}" type="pres">
      <dgm:prSet presAssocID="{92981ED4-728F-4145-9302-0FC6202201B5}" presName="background" presStyleLbl="node0" presStyleIdx="0" presStyleCnt="2"/>
      <dgm:spPr/>
    </dgm:pt>
    <dgm:pt modelId="{0A81D078-E81D-4EA4-8BCD-5992EF188D37}" type="pres">
      <dgm:prSet presAssocID="{92981ED4-728F-4145-9302-0FC6202201B5}" presName="text" presStyleLbl="fgAcc0" presStyleIdx="0" presStyleCnt="2">
        <dgm:presLayoutVars>
          <dgm:chPref val="3"/>
        </dgm:presLayoutVars>
      </dgm:prSet>
      <dgm:spPr/>
    </dgm:pt>
    <dgm:pt modelId="{2BF71931-C5A4-4EC8-B3B0-B9067C8989BC}" type="pres">
      <dgm:prSet presAssocID="{92981ED4-728F-4145-9302-0FC6202201B5}" presName="hierChild2" presStyleCnt="0"/>
      <dgm:spPr/>
    </dgm:pt>
    <dgm:pt modelId="{1B23D8FF-8A1F-4704-BE1F-33F87E61B7B3}" type="pres">
      <dgm:prSet presAssocID="{59C3241E-8EF3-4FDC-8A51-20CA24BF9FF8}" presName="hierRoot1" presStyleCnt="0"/>
      <dgm:spPr/>
    </dgm:pt>
    <dgm:pt modelId="{311147B3-374D-483D-B85B-3789C4442D32}" type="pres">
      <dgm:prSet presAssocID="{59C3241E-8EF3-4FDC-8A51-20CA24BF9FF8}" presName="composite" presStyleCnt="0"/>
      <dgm:spPr/>
    </dgm:pt>
    <dgm:pt modelId="{96C3D12E-4FEC-4AED-9172-9E2D80FB6F5B}" type="pres">
      <dgm:prSet presAssocID="{59C3241E-8EF3-4FDC-8A51-20CA24BF9FF8}" presName="background" presStyleLbl="node0" presStyleIdx="1" presStyleCnt="2"/>
      <dgm:spPr/>
    </dgm:pt>
    <dgm:pt modelId="{B8DBF2E4-A3BD-41F6-9833-79D3232F17BD}" type="pres">
      <dgm:prSet presAssocID="{59C3241E-8EF3-4FDC-8A51-20CA24BF9FF8}" presName="text" presStyleLbl="fgAcc0" presStyleIdx="1" presStyleCnt="2">
        <dgm:presLayoutVars>
          <dgm:chPref val="3"/>
        </dgm:presLayoutVars>
      </dgm:prSet>
      <dgm:spPr/>
    </dgm:pt>
    <dgm:pt modelId="{7D00718B-2C1F-4B6B-A8C1-3DDF5464FEF5}" type="pres">
      <dgm:prSet presAssocID="{59C3241E-8EF3-4FDC-8A51-20CA24BF9FF8}" presName="hierChild2" presStyleCnt="0"/>
      <dgm:spPr/>
    </dgm:pt>
  </dgm:ptLst>
  <dgm:cxnLst>
    <dgm:cxn modelId="{27FC2312-AB7F-4FAF-BC30-6C27D5E4D91F}" type="presOf" srcId="{92981ED4-728F-4145-9302-0FC6202201B5}" destId="{0A81D078-E81D-4EA4-8BCD-5992EF188D37}" srcOrd="0" destOrd="0" presId="urn:microsoft.com/office/officeart/2005/8/layout/hierarchy1"/>
    <dgm:cxn modelId="{DC6807A5-8F51-41AE-ACB3-A596578204B1}" srcId="{15E2B7D2-262C-4A9F-92E8-D8A14933106D}" destId="{92981ED4-728F-4145-9302-0FC6202201B5}" srcOrd="0" destOrd="0" parTransId="{E417B90D-A9E0-4C03-9475-F5E509903297}" sibTransId="{C2EEA943-4918-4B8E-9310-AD0EC093294A}"/>
    <dgm:cxn modelId="{153C03BC-8BE1-43E1-9594-E699D35ADD54}" type="presOf" srcId="{15E2B7D2-262C-4A9F-92E8-D8A14933106D}" destId="{E42597CD-8642-4FF9-8B4F-967C0A7942DE}" srcOrd="0" destOrd="0" presId="urn:microsoft.com/office/officeart/2005/8/layout/hierarchy1"/>
    <dgm:cxn modelId="{062CDCDC-A8C7-4C3D-9702-931417C2D3E1}" srcId="{15E2B7D2-262C-4A9F-92E8-D8A14933106D}" destId="{59C3241E-8EF3-4FDC-8A51-20CA24BF9FF8}" srcOrd="1" destOrd="0" parTransId="{EE3ACBA0-62B0-47A8-A66F-3A8528CFBB66}" sibTransId="{1860DF0B-5A17-4CD9-A6D6-A6D27A211723}"/>
    <dgm:cxn modelId="{382863F5-B1A4-4C0C-9D04-9CACF1B25025}" type="presOf" srcId="{59C3241E-8EF3-4FDC-8A51-20CA24BF9FF8}" destId="{B8DBF2E4-A3BD-41F6-9833-79D3232F17BD}" srcOrd="0" destOrd="0" presId="urn:microsoft.com/office/officeart/2005/8/layout/hierarchy1"/>
    <dgm:cxn modelId="{10F22168-87B9-467C-999E-5D81A96612B6}" type="presParOf" srcId="{E42597CD-8642-4FF9-8B4F-967C0A7942DE}" destId="{C4EAF9C1-ED73-4A5A-801B-77743BCABFBF}" srcOrd="0" destOrd="0" presId="urn:microsoft.com/office/officeart/2005/8/layout/hierarchy1"/>
    <dgm:cxn modelId="{6923512A-5EEE-4B41-9B98-EABB503926DF}" type="presParOf" srcId="{C4EAF9C1-ED73-4A5A-801B-77743BCABFBF}" destId="{9C787CCD-79C3-4409-870A-B312A3E93AD2}" srcOrd="0" destOrd="0" presId="urn:microsoft.com/office/officeart/2005/8/layout/hierarchy1"/>
    <dgm:cxn modelId="{A1B5DED5-080E-47DE-A791-5328216653CC}" type="presParOf" srcId="{9C787CCD-79C3-4409-870A-B312A3E93AD2}" destId="{45498981-38DF-4391-A37F-48228415DB20}" srcOrd="0" destOrd="0" presId="urn:microsoft.com/office/officeart/2005/8/layout/hierarchy1"/>
    <dgm:cxn modelId="{AF33769A-4D4C-442B-B6F7-81D5AB66BDC1}" type="presParOf" srcId="{9C787CCD-79C3-4409-870A-B312A3E93AD2}" destId="{0A81D078-E81D-4EA4-8BCD-5992EF188D37}" srcOrd="1" destOrd="0" presId="urn:microsoft.com/office/officeart/2005/8/layout/hierarchy1"/>
    <dgm:cxn modelId="{00FBC99E-743A-4239-8F76-A044FEE07047}" type="presParOf" srcId="{C4EAF9C1-ED73-4A5A-801B-77743BCABFBF}" destId="{2BF71931-C5A4-4EC8-B3B0-B9067C8989BC}" srcOrd="1" destOrd="0" presId="urn:microsoft.com/office/officeart/2005/8/layout/hierarchy1"/>
    <dgm:cxn modelId="{930FBEBB-3730-4F4E-9656-18D9E9E2E058}" type="presParOf" srcId="{E42597CD-8642-4FF9-8B4F-967C0A7942DE}" destId="{1B23D8FF-8A1F-4704-BE1F-33F87E61B7B3}" srcOrd="1" destOrd="0" presId="urn:microsoft.com/office/officeart/2005/8/layout/hierarchy1"/>
    <dgm:cxn modelId="{1835A021-B79A-4712-A284-ED180246CE02}" type="presParOf" srcId="{1B23D8FF-8A1F-4704-BE1F-33F87E61B7B3}" destId="{311147B3-374D-483D-B85B-3789C4442D32}" srcOrd="0" destOrd="0" presId="urn:microsoft.com/office/officeart/2005/8/layout/hierarchy1"/>
    <dgm:cxn modelId="{55347F2F-3D66-4B41-B201-512E5D757087}" type="presParOf" srcId="{311147B3-374D-483D-B85B-3789C4442D32}" destId="{96C3D12E-4FEC-4AED-9172-9E2D80FB6F5B}" srcOrd="0" destOrd="0" presId="urn:microsoft.com/office/officeart/2005/8/layout/hierarchy1"/>
    <dgm:cxn modelId="{7B583E95-FF86-4B50-B0A8-8C58373B2EDF}" type="presParOf" srcId="{311147B3-374D-483D-B85B-3789C4442D32}" destId="{B8DBF2E4-A3BD-41F6-9833-79D3232F17BD}" srcOrd="1" destOrd="0" presId="urn:microsoft.com/office/officeart/2005/8/layout/hierarchy1"/>
    <dgm:cxn modelId="{0B67D532-5217-4922-8AFE-F42859CE9D96}" type="presParOf" srcId="{1B23D8FF-8A1F-4704-BE1F-33F87E61B7B3}" destId="{7D00718B-2C1F-4B6B-A8C1-3DDF5464FEF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77D78-5018-446B-BBF6-637CF0F364B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851CF07-455C-4E60-97E4-70EBE7C91C94}">
      <dgm:prSet custT="1"/>
      <dgm:spPr/>
      <dgm:t>
        <a:bodyPr/>
        <a:lstStyle/>
        <a:p>
          <a:pPr>
            <a:lnSpc>
              <a:spcPct val="100000"/>
            </a:lnSpc>
            <a:defRPr cap="all"/>
          </a:pPr>
          <a:r>
            <a:rPr lang="en-US" sz="5600" b="1" dirty="0">
              <a:effectLst>
                <a:outerShdw blurRad="38100" dist="38100" dir="2700000" algn="tl">
                  <a:srgbClr val="000000">
                    <a:alpha val="43137"/>
                  </a:srgbClr>
                </a:outerShdw>
              </a:effectLst>
            </a:rPr>
            <a:t>Social</a:t>
          </a:r>
        </a:p>
      </dgm:t>
    </dgm:pt>
    <dgm:pt modelId="{E20474C3-332F-4A8A-870A-E6BF4B9ECF27}" type="parTrans" cxnId="{07E99FC6-1840-4D33-8562-C53D40B04161}">
      <dgm:prSet/>
      <dgm:spPr/>
      <dgm:t>
        <a:bodyPr/>
        <a:lstStyle/>
        <a:p>
          <a:endParaRPr lang="en-US"/>
        </a:p>
      </dgm:t>
    </dgm:pt>
    <dgm:pt modelId="{9B1B25D9-4531-4AB1-800C-ACFF1D424D5D}" type="sibTrans" cxnId="{07E99FC6-1840-4D33-8562-C53D40B04161}">
      <dgm:prSet/>
      <dgm:spPr/>
      <dgm:t>
        <a:bodyPr/>
        <a:lstStyle/>
        <a:p>
          <a:endParaRPr lang="en-US"/>
        </a:p>
      </dgm:t>
    </dgm:pt>
    <dgm:pt modelId="{C602045F-67E8-40DA-A527-5C9B0D7BAA3A}">
      <dgm:prSet custT="1"/>
      <dgm:spPr/>
      <dgm:t>
        <a:bodyPr/>
        <a:lstStyle/>
        <a:p>
          <a:pPr>
            <a:lnSpc>
              <a:spcPct val="100000"/>
            </a:lnSpc>
            <a:defRPr cap="all"/>
          </a:pPr>
          <a:r>
            <a:rPr lang="en-US" sz="4900" b="1" dirty="0">
              <a:effectLst>
                <a:outerShdw blurRad="38100" dist="38100" dir="2700000" algn="tl">
                  <a:srgbClr val="000000">
                    <a:alpha val="43137"/>
                  </a:srgbClr>
                </a:outerShdw>
              </a:effectLst>
            </a:rPr>
            <a:t>Cultural</a:t>
          </a:r>
        </a:p>
      </dgm:t>
    </dgm:pt>
    <dgm:pt modelId="{160F8A00-7B7E-4B02-960A-9B216638CD18}" type="parTrans" cxnId="{B72FA555-5172-4839-A397-AF00C01327FD}">
      <dgm:prSet/>
      <dgm:spPr/>
      <dgm:t>
        <a:bodyPr/>
        <a:lstStyle/>
        <a:p>
          <a:endParaRPr lang="en-US"/>
        </a:p>
      </dgm:t>
    </dgm:pt>
    <dgm:pt modelId="{01280502-8B8A-407D-9E24-130A3E3D323A}" type="sibTrans" cxnId="{B72FA555-5172-4839-A397-AF00C01327FD}">
      <dgm:prSet/>
      <dgm:spPr/>
      <dgm:t>
        <a:bodyPr/>
        <a:lstStyle/>
        <a:p>
          <a:endParaRPr lang="en-US"/>
        </a:p>
      </dgm:t>
    </dgm:pt>
    <dgm:pt modelId="{EA05E69E-CE2D-4886-A26D-CBD5E4A48AEB}">
      <dgm:prSet custT="1"/>
      <dgm:spPr/>
      <dgm:t>
        <a:bodyPr/>
        <a:lstStyle/>
        <a:p>
          <a:pPr>
            <a:lnSpc>
              <a:spcPct val="100000"/>
            </a:lnSpc>
            <a:defRPr cap="all"/>
          </a:pPr>
          <a:r>
            <a:rPr lang="en-US" sz="5000" b="1" dirty="0">
              <a:effectLst>
                <a:outerShdw blurRad="38100" dist="38100" dir="2700000" algn="tl">
                  <a:srgbClr val="000000">
                    <a:alpha val="43137"/>
                  </a:srgbClr>
                </a:outerShdw>
              </a:effectLst>
            </a:rPr>
            <a:t>Spiritual</a:t>
          </a:r>
        </a:p>
      </dgm:t>
    </dgm:pt>
    <dgm:pt modelId="{8D222D57-94E8-456D-98FF-8DF047DDD2E7}" type="parTrans" cxnId="{55404CC2-66F3-46F9-A7B6-D7BEFD0FD8D9}">
      <dgm:prSet/>
      <dgm:spPr/>
      <dgm:t>
        <a:bodyPr/>
        <a:lstStyle/>
        <a:p>
          <a:endParaRPr lang="en-US"/>
        </a:p>
      </dgm:t>
    </dgm:pt>
    <dgm:pt modelId="{48CD1CE9-2390-4017-BA71-D8EB9A377CE9}" type="sibTrans" cxnId="{55404CC2-66F3-46F9-A7B6-D7BEFD0FD8D9}">
      <dgm:prSet/>
      <dgm:spPr/>
      <dgm:t>
        <a:bodyPr/>
        <a:lstStyle/>
        <a:p>
          <a:endParaRPr lang="en-US"/>
        </a:p>
      </dgm:t>
    </dgm:pt>
    <dgm:pt modelId="{069947C0-9CB8-4E9C-84D6-EA3C023CCC0E}" type="pres">
      <dgm:prSet presAssocID="{F5377D78-5018-446B-BBF6-637CF0F364B8}" presName="root" presStyleCnt="0">
        <dgm:presLayoutVars>
          <dgm:dir/>
          <dgm:resizeHandles val="exact"/>
        </dgm:presLayoutVars>
      </dgm:prSet>
      <dgm:spPr/>
    </dgm:pt>
    <dgm:pt modelId="{AC331C2D-D718-48B0-BAC5-FD5DE00B6050}" type="pres">
      <dgm:prSet presAssocID="{D851CF07-455C-4E60-97E4-70EBE7C91C94}" presName="compNode" presStyleCnt="0"/>
      <dgm:spPr/>
    </dgm:pt>
    <dgm:pt modelId="{EE47D6B7-04FA-4528-B6F7-3F0AC22F77C8}" type="pres">
      <dgm:prSet presAssocID="{D851CF07-455C-4E60-97E4-70EBE7C91C94}" presName="iconBgRect" presStyleLbl="bgShp" presStyleIdx="0" presStyleCnt="3"/>
      <dgm:spPr>
        <a:solidFill>
          <a:srgbClr val="7030A0"/>
        </a:solidFill>
      </dgm:spPr>
    </dgm:pt>
    <dgm:pt modelId="{D816DD66-0893-4A00-96A0-7CBD562F35B2}" type="pres">
      <dgm:prSet presAssocID="{D851CF07-455C-4E60-97E4-70EBE7C91C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cial Network"/>
        </a:ext>
      </dgm:extLst>
    </dgm:pt>
    <dgm:pt modelId="{D56D04C6-C260-4D08-ABE5-27719B3C80F3}" type="pres">
      <dgm:prSet presAssocID="{D851CF07-455C-4E60-97E4-70EBE7C91C94}" presName="spaceRect" presStyleCnt="0"/>
      <dgm:spPr/>
    </dgm:pt>
    <dgm:pt modelId="{D327ABF7-A08B-4398-BAAC-8D8507F725A0}" type="pres">
      <dgm:prSet presAssocID="{D851CF07-455C-4E60-97E4-70EBE7C91C94}" presName="textRect" presStyleLbl="revTx" presStyleIdx="0" presStyleCnt="3">
        <dgm:presLayoutVars>
          <dgm:chMax val="1"/>
          <dgm:chPref val="1"/>
        </dgm:presLayoutVars>
      </dgm:prSet>
      <dgm:spPr/>
    </dgm:pt>
    <dgm:pt modelId="{0252390C-20BB-4CD7-BA82-844C82BF7978}" type="pres">
      <dgm:prSet presAssocID="{9B1B25D9-4531-4AB1-800C-ACFF1D424D5D}" presName="sibTrans" presStyleCnt="0"/>
      <dgm:spPr/>
    </dgm:pt>
    <dgm:pt modelId="{E92A969A-0199-4BC2-B1A3-3D97EEEA5BD3}" type="pres">
      <dgm:prSet presAssocID="{C602045F-67E8-40DA-A527-5C9B0D7BAA3A}" presName="compNode" presStyleCnt="0"/>
      <dgm:spPr/>
    </dgm:pt>
    <dgm:pt modelId="{D0CDBC6C-DB3E-4149-A798-FC099CB3AABE}" type="pres">
      <dgm:prSet presAssocID="{C602045F-67E8-40DA-A527-5C9B0D7BAA3A}" presName="iconBgRect" presStyleLbl="bgShp" presStyleIdx="1" presStyleCnt="3"/>
      <dgm:spPr>
        <a:solidFill>
          <a:srgbClr val="0070C0"/>
        </a:solidFill>
      </dgm:spPr>
    </dgm:pt>
    <dgm:pt modelId="{433B8801-1682-474C-B178-D5209107BCA2}" type="pres">
      <dgm:prSet presAssocID="{C602045F-67E8-40DA-A527-5C9B0D7BAA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8E39CE6D-45E6-4349-B911-0E5C6FD8AAFB}" type="pres">
      <dgm:prSet presAssocID="{C602045F-67E8-40DA-A527-5C9B0D7BAA3A}" presName="spaceRect" presStyleCnt="0"/>
      <dgm:spPr/>
    </dgm:pt>
    <dgm:pt modelId="{B594842D-C145-4901-822A-7A1A50A35C23}" type="pres">
      <dgm:prSet presAssocID="{C602045F-67E8-40DA-A527-5C9B0D7BAA3A}" presName="textRect" presStyleLbl="revTx" presStyleIdx="1" presStyleCnt="3">
        <dgm:presLayoutVars>
          <dgm:chMax val="1"/>
          <dgm:chPref val="1"/>
        </dgm:presLayoutVars>
      </dgm:prSet>
      <dgm:spPr/>
    </dgm:pt>
    <dgm:pt modelId="{D95C7BBB-4E5F-4314-B8A7-E5BA607DDF13}" type="pres">
      <dgm:prSet presAssocID="{01280502-8B8A-407D-9E24-130A3E3D323A}" presName="sibTrans" presStyleCnt="0"/>
      <dgm:spPr/>
    </dgm:pt>
    <dgm:pt modelId="{79A647F6-8B28-478E-B18D-E997C4CDECB5}" type="pres">
      <dgm:prSet presAssocID="{EA05E69E-CE2D-4886-A26D-CBD5E4A48AEB}" presName="compNode" presStyleCnt="0"/>
      <dgm:spPr/>
    </dgm:pt>
    <dgm:pt modelId="{377536B7-DBCF-41BF-B098-57CE081B0E25}" type="pres">
      <dgm:prSet presAssocID="{EA05E69E-CE2D-4886-A26D-CBD5E4A48AEB}" presName="iconBgRect" presStyleLbl="bgShp" presStyleIdx="2" presStyleCnt="3"/>
      <dgm:spPr>
        <a:solidFill>
          <a:schemeClr val="accent2">
            <a:lumMod val="75000"/>
          </a:schemeClr>
        </a:solidFill>
      </dgm:spPr>
    </dgm:pt>
    <dgm:pt modelId="{2BA6B62E-9D99-4D19-9F20-881E8269B8BB}" type="pres">
      <dgm:prSet presAssocID="{EA05E69E-CE2D-4886-A26D-CBD5E4A48A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nt"/>
        </a:ext>
      </dgm:extLst>
    </dgm:pt>
    <dgm:pt modelId="{19432CE9-1AC4-40CD-93C9-DEEFCBCCDAD7}" type="pres">
      <dgm:prSet presAssocID="{EA05E69E-CE2D-4886-A26D-CBD5E4A48AEB}" presName="spaceRect" presStyleCnt="0"/>
      <dgm:spPr/>
    </dgm:pt>
    <dgm:pt modelId="{9C193402-5DBA-436C-8D9B-4156C9C462D5}" type="pres">
      <dgm:prSet presAssocID="{EA05E69E-CE2D-4886-A26D-CBD5E4A48AEB}" presName="textRect" presStyleLbl="revTx" presStyleIdx="2" presStyleCnt="3">
        <dgm:presLayoutVars>
          <dgm:chMax val="1"/>
          <dgm:chPref val="1"/>
        </dgm:presLayoutVars>
      </dgm:prSet>
      <dgm:spPr/>
    </dgm:pt>
  </dgm:ptLst>
  <dgm:cxnLst>
    <dgm:cxn modelId="{630BA129-8B04-424A-B8F9-494363220664}" type="presOf" srcId="{D851CF07-455C-4E60-97E4-70EBE7C91C94}" destId="{D327ABF7-A08B-4398-BAAC-8D8507F725A0}" srcOrd="0" destOrd="0" presId="urn:microsoft.com/office/officeart/2018/5/layout/IconCircleLabelList"/>
    <dgm:cxn modelId="{7C8C2173-9FAE-45F4-A032-40904511AD57}" type="presOf" srcId="{EA05E69E-CE2D-4886-A26D-CBD5E4A48AEB}" destId="{9C193402-5DBA-436C-8D9B-4156C9C462D5}" srcOrd="0" destOrd="0" presId="urn:microsoft.com/office/officeart/2018/5/layout/IconCircleLabelList"/>
    <dgm:cxn modelId="{B72FA555-5172-4839-A397-AF00C01327FD}" srcId="{F5377D78-5018-446B-BBF6-637CF0F364B8}" destId="{C602045F-67E8-40DA-A527-5C9B0D7BAA3A}" srcOrd="1" destOrd="0" parTransId="{160F8A00-7B7E-4B02-960A-9B216638CD18}" sibTransId="{01280502-8B8A-407D-9E24-130A3E3D323A}"/>
    <dgm:cxn modelId="{55404CC2-66F3-46F9-A7B6-D7BEFD0FD8D9}" srcId="{F5377D78-5018-446B-BBF6-637CF0F364B8}" destId="{EA05E69E-CE2D-4886-A26D-CBD5E4A48AEB}" srcOrd="2" destOrd="0" parTransId="{8D222D57-94E8-456D-98FF-8DF047DDD2E7}" sibTransId="{48CD1CE9-2390-4017-BA71-D8EB9A377CE9}"/>
    <dgm:cxn modelId="{07E99FC6-1840-4D33-8562-C53D40B04161}" srcId="{F5377D78-5018-446B-BBF6-637CF0F364B8}" destId="{D851CF07-455C-4E60-97E4-70EBE7C91C94}" srcOrd="0" destOrd="0" parTransId="{E20474C3-332F-4A8A-870A-E6BF4B9ECF27}" sibTransId="{9B1B25D9-4531-4AB1-800C-ACFF1D424D5D}"/>
    <dgm:cxn modelId="{CEC724E8-E290-4A8C-B243-B55A20819615}" type="presOf" srcId="{F5377D78-5018-446B-BBF6-637CF0F364B8}" destId="{069947C0-9CB8-4E9C-84D6-EA3C023CCC0E}" srcOrd="0" destOrd="0" presId="urn:microsoft.com/office/officeart/2018/5/layout/IconCircleLabelList"/>
    <dgm:cxn modelId="{652963EE-AC8A-4C96-9262-AD002848CAA7}" type="presOf" srcId="{C602045F-67E8-40DA-A527-5C9B0D7BAA3A}" destId="{B594842D-C145-4901-822A-7A1A50A35C23}" srcOrd="0" destOrd="0" presId="urn:microsoft.com/office/officeart/2018/5/layout/IconCircleLabelList"/>
    <dgm:cxn modelId="{3AE3EFDD-984B-4295-B235-C21FABFFBDC5}" type="presParOf" srcId="{069947C0-9CB8-4E9C-84D6-EA3C023CCC0E}" destId="{AC331C2D-D718-48B0-BAC5-FD5DE00B6050}" srcOrd="0" destOrd="0" presId="urn:microsoft.com/office/officeart/2018/5/layout/IconCircleLabelList"/>
    <dgm:cxn modelId="{F6B64FEF-5B3C-4B8F-B118-3AD8A7106BC8}" type="presParOf" srcId="{AC331C2D-D718-48B0-BAC5-FD5DE00B6050}" destId="{EE47D6B7-04FA-4528-B6F7-3F0AC22F77C8}" srcOrd="0" destOrd="0" presId="urn:microsoft.com/office/officeart/2018/5/layout/IconCircleLabelList"/>
    <dgm:cxn modelId="{892D79C2-B0F0-4CA3-AFDB-6959787686D6}" type="presParOf" srcId="{AC331C2D-D718-48B0-BAC5-FD5DE00B6050}" destId="{D816DD66-0893-4A00-96A0-7CBD562F35B2}" srcOrd="1" destOrd="0" presId="urn:microsoft.com/office/officeart/2018/5/layout/IconCircleLabelList"/>
    <dgm:cxn modelId="{19F48289-1990-473D-A388-B35D3E39C0D8}" type="presParOf" srcId="{AC331C2D-D718-48B0-BAC5-FD5DE00B6050}" destId="{D56D04C6-C260-4D08-ABE5-27719B3C80F3}" srcOrd="2" destOrd="0" presId="urn:microsoft.com/office/officeart/2018/5/layout/IconCircleLabelList"/>
    <dgm:cxn modelId="{98F1E0A3-3859-4E55-B924-2B46587EB070}" type="presParOf" srcId="{AC331C2D-D718-48B0-BAC5-FD5DE00B6050}" destId="{D327ABF7-A08B-4398-BAAC-8D8507F725A0}" srcOrd="3" destOrd="0" presId="urn:microsoft.com/office/officeart/2018/5/layout/IconCircleLabelList"/>
    <dgm:cxn modelId="{D663DD5B-94C3-444D-B8E4-3B1544BA1416}" type="presParOf" srcId="{069947C0-9CB8-4E9C-84D6-EA3C023CCC0E}" destId="{0252390C-20BB-4CD7-BA82-844C82BF7978}" srcOrd="1" destOrd="0" presId="urn:microsoft.com/office/officeart/2018/5/layout/IconCircleLabelList"/>
    <dgm:cxn modelId="{39A783DD-832E-414B-8CA3-751E7F3F79ED}" type="presParOf" srcId="{069947C0-9CB8-4E9C-84D6-EA3C023CCC0E}" destId="{E92A969A-0199-4BC2-B1A3-3D97EEEA5BD3}" srcOrd="2" destOrd="0" presId="urn:microsoft.com/office/officeart/2018/5/layout/IconCircleLabelList"/>
    <dgm:cxn modelId="{AED8B371-530E-45E8-A037-EAA664951471}" type="presParOf" srcId="{E92A969A-0199-4BC2-B1A3-3D97EEEA5BD3}" destId="{D0CDBC6C-DB3E-4149-A798-FC099CB3AABE}" srcOrd="0" destOrd="0" presId="urn:microsoft.com/office/officeart/2018/5/layout/IconCircleLabelList"/>
    <dgm:cxn modelId="{215C0FC6-E910-463A-893C-E2891154E81E}" type="presParOf" srcId="{E92A969A-0199-4BC2-B1A3-3D97EEEA5BD3}" destId="{433B8801-1682-474C-B178-D5209107BCA2}" srcOrd="1" destOrd="0" presId="urn:microsoft.com/office/officeart/2018/5/layout/IconCircleLabelList"/>
    <dgm:cxn modelId="{32A6B4E1-14EF-41E9-821F-047FF8396C3E}" type="presParOf" srcId="{E92A969A-0199-4BC2-B1A3-3D97EEEA5BD3}" destId="{8E39CE6D-45E6-4349-B911-0E5C6FD8AAFB}" srcOrd="2" destOrd="0" presId="urn:microsoft.com/office/officeart/2018/5/layout/IconCircleLabelList"/>
    <dgm:cxn modelId="{594B50C8-8700-4149-82D5-61FD8C78B3EC}" type="presParOf" srcId="{E92A969A-0199-4BC2-B1A3-3D97EEEA5BD3}" destId="{B594842D-C145-4901-822A-7A1A50A35C23}" srcOrd="3" destOrd="0" presId="urn:microsoft.com/office/officeart/2018/5/layout/IconCircleLabelList"/>
    <dgm:cxn modelId="{D95C69E5-BFF3-434F-96AC-97346C72AC1B}" type="presParOf" srcId="{069947C0-9CB8-4E9C-84D6-EA3C023CCC0E}" destId="{D95C7BBB-4E5F-4314-B8A7-E5BA607DDF13}" srcOrd="3" destOrd="0" presId="urn:microsoft.com/office/officeart/2018/5/layout/IconCircleLabelList"/>
    <dgm:cxn modelId="{3EDC7200-8691-477A-BC9F-A1FA4B398316}" type="presParOf" srcId="{069947C0-9CB8-4E9C-84D6-EA3C023CCC0E}" destId="{79A647F6-8B28-478E-B18D-E997C4CDECB5}" srcOrd="4" destOrd="0" presId="urn:microsoft.com/office/officeart/2018/5/layout/IconCircleLabelList"/>
    <dgm:cxn modelId="{96FE3AA0-3CDE-4313-80C7-A57D2F49F492}" type="presParOf" srcId="{79A647F6-8B28-478E-B18D-E997C4CDECB5}" destId="{377536B7-DBCF-41BF-B098-57CE081B0E25}" srcOrd="0" destOrd="0" presId="urn:microsoft.com/office/officeart/2018/5/layout/IconCircleLabelList"/>
    <dgm:cxn modelId="{48408EBA-0B01-445E-803E-07C0844D20F4}" type="presParOf" srcId="{79A647F6-8B28-478E-B18D-E997C4CDECB5}" destId="{2BA6B62E-9D99-4D19-9F20-881E8269B8BB}" srcOrd="1" destOrd="0" presId="urn:microsoft.com/office/officeart/2018/5/layout/IconCircleLabelList"/>
    <dgm:cxn modelId="{D4417CE6-9771-4386-875A-B1ADFC0B2666}" type="presParOf" srcId="{79A647F6-8B28-478E-B18D-E997C4CDECB5}" destId="{19432CE9-1AC4-40CD-93C9-DEEFCBCCDAD7}" srcOrd="2" destOrd="0" presId="urn:microsoft.com/office/officeart/2018/5/layout/IconCircleLabelList"/>
    <dgm:cxn modelId="{869C325F-D324-4FB1-BE13-5C006026C7CF}" type="presParOf" srcId="{79A647F6-8B28-478E-B18D-E997C4CDECB5}" destId="{9C193402-5DBA-436C-8D9B-4156C9C462D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98981-38DF-4391-A37F-48228415DB20}">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1D078-E81D-4EA4-8BCD-5992EF188D3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effectLst>
                <a:outerShdw blurRad="38100" dist="38100" dir="2700000" algn="tl">
                  <a:srgbClr val="000000">
                    <a:alpha val="43137"/>
                  </a:srgbClr>
                </a:outerShdw>
              </a:effectLst>
            </a:rPr>
            <a:t>Partial Knowledge of Grace conveyed by the law and sacrificial system. Sacraments proper to the knowledge and purpose. Salvation by grace through faith.</a:t>
          </a:r>
        </a:p>
      </dsp:txBody>
      <dsp:txXfrm>
        <a:off x="696297" y="538547"/>
        <a:ext cx="4171627" cy="2590157"/>
      </dsp:txXfrm>
    </dsp:sp>
    <dsp:sp modelId="{96C3D12E-4FEC-4AED-9172-9E2D80FB6F5B}">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BF2E4-A3BD-41F6-9833-79D3232F17BD}">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effectLst>
                <a:outerShdw blurRad="38100" dist="38100" dir="2700000" algn="tl">
                  <a:srgbClr val="000000">
                    <a:alpha val="43137"/>
                  </a:srgbClr>
                </a:outerShdw>
              </a:effectLst>
            </a:rPr>
            <a:t>Full Knowledge of God’s Grace through the revelation of God’s Son, Jesus Christ. Sacraments are proper to the realized act of redemption. Salvation by Grace through faith.</a:t>
          </a:r>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7D6B7-04FA-4528-B6F7-3F0AC22F77C8}">
      <dsp:nvSpPr>
        <dsp:cNvPr id="0" name=""/>
        <dsp:cNvSpPr/>
      </dsp:nvSpPr>
      <dsp:spPr>
        <a:xfrm>
          <a:off x="718664" y="123452"/>
          <a:ext cx="1955812" cy="1955812"/>
        </a:xfrm>
        <a:prstGeom prst="ellipse">
          <a:avLst/>
        </a:prstGeom>
        <a:solidFill>
          <a:srgbClr val="7030A0"/>
        </a:solidFill>
        <a:ln>
          <a:noFill/>
        </a:ln>
        <a:effectLst/>
      </dsp:spPr>
      <dsp:style>
        <a:lnRef idx="0">
          <a:scrgbClr r="0" g="0" b="0"/>
        </a:lnRef>
        <a:fillRef idx="1">
          <a:scrgbClr r="0" g="0" b="0"/>
        </a:fillRef>
        <a:effectRef idx="0">
          <a:scrgbClr r="0" g="0" b="0"/>
        </a:effectRef>
        <a:fontRef idx="minor"/>
      </dsp:style>
    </dsp:sp>
    <dsp:sp modelId="{D816DD66-0893-4A00-96A0-7CBD562F35B2}">
      <dsp:nvSpPr>
        <dsp:cNvPr id="0" name=""/>
        <dsp:cNvSpPr/>
      </dsp:nvSpPr>
      <dsp:spPr>
        <a:xfrm>
          <a:off x="1135476" y="54026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27ABF7-A08B-4398-BAAC-8D8507F725A0}">
      <dsp:nvSpPr>
        <dsp:cNvPr id="0" name=""/>
        <dsp:cNvSpPr/>
      </dsp:nvSpPr>
      <dsp:spPr>
        <a:xfrm>
          <a:off x="93445" y="2688452"/>
          <a:ext cx="32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89200">
            <a:lnSpc>
              <a:spcPct val="100000"/>
            </a:lnSpc>
            <a:spcBef>
              <a:spcPct val="0"/>
            </a:spcBef>
            <a:spcAft>
              <a:spcPct val="35000"/>
            </a:spcAft>
            <a:buNone/>
            <a:defRPr cap="all"/>
          </a:pPr>
          <a:r>
            <a:rPr lang="en-US" sz="5600" b="1" kern="1200" dirty="0">
              <a:effectLst>
                <a:outerShdw blurRad="38100" dist="38100" dir="2700000" algn="tl">
                  <a:srgbClr val="000000">
                    <a:alpha val="43137"/>
                  </a:srgbClr>
                </a:outerShdw>
              </a:effectLst>
            </a:rPr>
            <a:t>Social</a:t>
          </a:r>
        </a:p>
      </dsp:txBody>
      <dsp:txXfrm>
        <a:off x="93445" y="2688452"/>
        <a:ext cx="3206250" cy="877500"/>
      </dsp:txXfrm>
    </dsp:sp>
    <dsp:sp modelId="{D0CDBC6C-DB3E-4149-A798-FC099CB3AABE}">
      <dsp:nvSpPr>
        <dsp:cNvPr id="0" name=""/>
        <dsp:cNvSpPr/>
      </dsp:nvSpPr>
      <dsp:spPr>
        <a:xfrm>
          <a:off x="4486008" y="123452"/>
          <a:ext cx="1955812" cy="1955812"/>
        </a:xfrm>
        <a:prstGeom prst="ellipse">
          <a:avLst/>
        </a:prstGeom>
        <a:solidFill>
          <a:srgbClr val="0070C0"/>
        </a:solidFill>
        <a:ln>
          <a:noFill/>
        </a:ln>
        <a:effectLst/>
      </dsp:spPr>
      <dsp:style>
        <a:lnRef idx="0">
          <a:scrgbClr r="0" g="0" b="0"/>
        </a:lnRef>
        <a:fillRef idx="1">
          <a:scrgbClr r="0" g="0" b="0"/>
        </a:fillRef>
        <a:effectRef idx="0">
          <a:scrgbClr r="0" g="0" b="0"/>
        </a:effectRef>
        <a:fontRef idx="minor"/>
      </dsp:style>
    </dsp:sp>
    <dsp:sp modelId="{433B8801-1682-474C-B178-D5209107BCA2}">
      <dsp:nvSpPr>
        <dsp:cNvPr id="0" name=""/>
        <dsp:cNvSpPr/>
      </dsp:nvSpPr>
      <dsp:spPr>
        <a:xfrm>
          <a:off x="4902820" y="54026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94842D-C145-4901-822A-7A1A50A35C23}">
      <dsp:nvSpPr>
        <dsp:cNvPr id="0" name=""/>
        <dsp:cNvSpPr/>
      </dsp:nvSpPr>
      <dsp:spPr>
        <a:xfrm>
          <a:off x="3860789" y="2688452"/>
          <a:ext cx="32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78050">
            <a:lnSpc>
              <a:spcPct val="100000"/>
            </a:lnSpc>
            <a:spcBef>
              <a:spcPct val="0"/>
            </a:spcBef>
            <a:spcAft>
              <a:spcPct val="35000"/>
            </a:spcAft>
            <a:buNone/>
            <a:defRPr cap="all"/>
          </a:pPr>
          <a:r>
            <a:rPr lang="en-US" sz="4900" b="1" kern="1200" dirty="0">
              <a:effectLst>
                <a:outerShdw blurRad="38100" dist="38100" dir="2700000" algn="tl">
                  <a:srgbClr val="000000">
                    <a:alpha val="43137"/>
                  </a:srgbClr>
                </a:outerShdw>
              </a:effectLst>
            </a:rPr>
            <a:t>Cultural</a:t>
          </a:r>
        </a:p>
      </dsp:txBody>
      <dsp:txXfrm>
        <a:off x="3860789" y="2688452"/>
        <a:ext cx="3206250" cy="877500"/>
      </dsp:txXfrm>
    </dsp:sp>
    <dsp:sp modelId="{377536B7-DBCF-41BF-B098-57CE081B0E25}">
      <dsp:nvSpPr>
        <dsp:cNvPr id="0" name=""/>
        <dsp:cNvSpPr/>
      </dsp:nvSpPr>
      <dsp:spPr>
        <a:xfrm>
          <a:off x="8253352" y="123452"/>
          <a:ext cx="1955812" cy="1955812"/>
        </a:xfrm>
        <a:prstGeom prst="ellipse">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2BA6B62E-9D99-4D19-9F20-881E8269B8BB}">
      <dsp:nvSpPr>
        <dsp:cNvPr id="0" name=""/>
        <dsp:cNvSpPr/>
      </dsp:nvSpPr>
      <dsp:spPr>
        <a:xfrm>
          <a:off x="8670164" y="54026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193402-5DBA-436C-8D9B-4156C9C462D5}">
      <dsp:nvSpPr>
        <dsp:cNvPr id="0" name=""/>
        <dsp:cNvSpPr/>
      </dsp:nvSpPr>
      <dsp:spPr>
        <a:xfrm>
          <a:off x="7628133" y="2688452"/>
          <a:ext cx="32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100000"/>
            </a:lnSpc>
            <a:spcBef>
              <a:spcPct val="0"/>
            </a:spcBef>
            <a:spcAft>
              <a:spcPct val="35000"/>
            </a:spcAft>
            <a:buNone/>
            <a:defRPr cap="all"/>
          </a:pPr>
          <a:r>
            <a:rPr lang="en-US" sz="5000" b="1" kern="1200" dirty="0">
              <a:effectLst>
                <a:outerShdw blurRad="38100" dist="38100" dir="2700000" algn="tl">
                  <a:srgbClr val="000000">
                    <a:alpha val="43137"/>
                  </a:srgbClr>
                </a:outerShdw>
              </a:effectLst>
            </a:rPr>
            <a:t>Spiritual</a:t>
          </a:r>
        </a:p>
      </dsp:txBody>
      <dsp:txXfrm>
        <a:off x="7628133" y="2688452"/>
        <a:ext cx="3206250" cy="877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2971800" cy="463647"/>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4" y="1"/>
            <a:ext cx="2971800" cy="463647"/>
          </a:xfrm>
          <a:prstGeom prst="rect">
            <a:avLst/>
          </a:prstGeom>
        </p:spPr>
        <p:txBody>
          <a:bodyPr vert="horz" lIns="91440" tIns="45720" rIns="91440" bIns="45720" rtlCol="0"/>
          <a:lstStyle>
            <a:lvl1pPr algn="r">
              <a:defRPr sz="1200"/>
            </a:lvl1pPr>
          </a:lstStyle>
          <a:p>
            <a:fld id="{D3C6E24A-9461-4DEB-B4DF-66080736AC12}" type="datetimeFigureOut">
              <a:rPr lang="pt-BR" smtClean="0"/>
              <a:t>07/01/2026</a:t>
            </a:fld>
            <a:endParaRPr lang="pt-BR"/>
          </a:p>
        </p:txBody>
      </p:sp>
      <p:sp>
        <p:nvSpPr>
          <p:cNvPr id="4" name="Espaço Reservado para Imagem de Slide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47154"/>
            <a:ext cx="5486400" cy="363858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8777194"/>
            <a:ext cx="2971800" cy="463646"/>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4" y="8777194"/>
            <a:ext cx="2971800" cy="463646"/>
          </a:xfrm>
          <a:prstGeom prst="rect">
            <a:avLst/>
          </a:prstGeom>
        </p:spPr>
        <p:txBody>
          <a:bodyPr vert="horz" lIns="91440" tIns="45720" rIns="91440" bIns="45720" rtlCol="0" anchor="b"/>
          <a:lstStyle>
            <a:lvl1pPr algn="r">
              <a:defRPr sz="1200"/>
            </a:lvl1pPr>
          </a:lstStyle>
          <a:p>
            <a:fld id="{0E56B6B5-CBF2-499C-B2D7-DB3E2E928873}" type="slidenum">
              <a:rPr lang="pt-BR" smtClean="0"/>
              <a:t>‹#›</a:t>
            </a:fld>
            <a:endParaRPr lang="pt-BR"/>
          </a:p>
        </p:txBody>
      </p:sp>
    </p:spTree>
    <p:extLst>
      <p:ext uri="{BB962C8B-B14F-4D97-AF65-F5344CB8AC3E}">
        <p14:creationId xmlns:p14="http://schemas.microsoft.com/office/powerpoint/2010/main" val="210645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BBEB4-AA78-6398-1577-A4B49F157DE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9972C5-3790-2855-04C4-16AD0E17415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773D942-8FC2-2D67-B6A8-66FC0E6C5593}"/>
              </a:ext>
            </a:extLst>
          </p:cNvPr>
          <p:cNvSpPr>
            <a:spLocks noGrp="1"/>
          </p:cNvSpPr>
          <p:nvPr>
            <p:ph type="body" idx="1"/>
          </p:nvPr>
        </p:nvSpPr>
        <p:spPr/>
        <p:txBody>
          <a:bodyPr>
            <a:normAutofit/>
          </a:bodyPr>
          <a:lstStyle/>
          <a:p>
            <a:endParaRPr lang="pt-BR"/>
          </a:p>
        </p:txBody>
      </p:sp>
      <p:sp>
        <p:nvSpPr>
          <p:cNvPr id="4" name="Espaço Reservado para Número de Slide 3">
            <a:extLst>
              <a:ext uri="{FF2B5EF4-FFF2-40B4-BE49-F238E27FC236}">
                <a16:creationId xmlns:a16="http://schemas.microsoft.com/office/drawing/2014/main" id="{B68D84A8-3764-DB97-A923-3C87C9683EF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1/7/2026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40BCC-1B83-4FF9-87D1-2C8A184C9EB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3DC7CB5-E658-435F-AF90-A327AD169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66B811-037F-4AC5-8BF0-0D3284F4CA77}"/>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5" name="Espaço Reservado para Rodapé 4">
            <a:extLst>
              <a:ext uri="{FF2B5EF4-FFF2-40B4-BE49-F238E27FC236}">
                <a16:creationId xmlns:a16="http://schemas.microsoft.com/office/drawing/2014/main" id="{B23298AA-B0E9-46BB-B258-62F9A4C7B3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9DE8E0-5C60-4617-A97B-A241F47A6353}"/>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664977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F709-40D8-45E9-A944-77C5996EB9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96111A-84AB-4B29-A280-EFF1510CA7A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62E078-EEA0-41E2-8D52-019DC95D754F}"/>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5" name="Espaço Reservado para Rodapé 4">
            <a:extLst>
              <a:ext uri="{FF2B5EF4-FFF2-40B4-BE49-F238E27FC236}">
                <a16:creationId xmlns:a16="http://schemas.microsoft.com/office/drawing/2014/main" id="{274D6370-1871-46D5-9329-9D66A8EF50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B6E59-57CD-4348-99A1-98F139DBE670}"/>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271412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1CC8C-CCD2-4133-BE96-E4A20E95FEC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156A5AE-7BC1-4B51-9949-F0404292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7D4E3C9-3954-44D3-92E9-0A30418B0B63}"/>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5" name="Espaço Reservado para Rodapé 4">
            <a:extLst>
              <a:ext uri="{FF2B5EF4-FFF2-40B4-BE49-F238E27FC236}">
                <a16:creationId xmlns:a16="http://schemas.microsoft.com/office/drawing/2014/main" id="{B4D98D41-2E19-44DB-93D4-27C32C7F51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0D9F70-AF9D-43BB-8358-B671BA1CC6A8}"/>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94745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F6E10-BF86-4A4C-A497-484F7AD055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5B0D56-FB08-44EA-97E7-8F4F950363F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23276D-F172-4139-9D21-91EB626607D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A7DCFE-D065-418F-B994-A870BCC4102F}"/>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6" name="Espaço Reservado para Rodapé 5">
            <a:extLst>
              <a:ext uri="{FF2B5EF4-FFF2-40B4-BE49-F238E27FC236}">
                <a16:creationId xmlns:a16="http://schemas.microsoft.com/office/drawing/2014/main" id="{D4302AC4-5CAD-420F-A93D-55E1846153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6CED24E-945D-47E8-AC03-0F2074B5984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118893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006EC-2AEC-456B-B4C6-4337743BDA0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E9A05BA-22B3-4C9A-9AEB-304B541DA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ACB973B-AEEF-49C2-960F-39A623E07F7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B733833-29CA-4AFC-B3CE-D0B4F1570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9B71539-AF6B-4A2D-A41A-709FE9BAD21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C7FCF7-4D81-44E6-9031-C4D90E37F639}"/>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8" name="Espaço Reservado para Rodapé 7">
            <a:extLst>
              <a:ext uri="{FF2B5EF4-FFF2-40B4-BE49-F238E27FC236}">
                <a16:creationId xmlns:a16="http://schemas.microsoft.com/office/drawing/2014/main" id="{07274F3A-AACF-4BAE-A52A-5840DCB4FC7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F6B2F0E-69F1-4A3A-B0C4-A656B63C441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44916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6E771-D53D-4AFC-BD24-E046C9CDF3B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6E579E4-429D-4C07-B4E4-93EAC3DD7C50}"/>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4" name="Espaço Reservado para Rodapé 3">
            <a:extLst>
              <a:ext uri="{FF2B5EF4-FFF2-40B4-BE49-F238E27FC236}">
                <a16:creationId xmlns:a16="http://schemas.microsoft.com/office/drawing/2014/main" id="{5CEAA21F-F1B9-4D42-B7B6-79004E3746C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F002D67-3172-42D8-86D8-041F042ED29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305550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E6D146-2E6E-4D3F-AC1F-88AF469608CF}"/>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3" name="Espaço Reservado para Rodapé 2">
            <a:extLst>
              <a:ext uri="{FF2B5EF4-FFF2-40B4-BE49-F238E27FC236}">
                <a16:creationId xmlns:a16="http://schemas.microsoft.com/office/drawing/2014/main" id="{3E13596D-C682-45A0-9464-BAADFE1431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875E46-377D-4AC4-806C-E79AF1939CBE}"/>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83559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B269C-B8E8-4C3B-987E-9C11C90E03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53BC61-5143-4253-BFD0-25737132F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F0AA1EB-2C07-4B05-92B8-95F95D136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0DB6794-2310-478B-8D70-86DD69E41C9D}"/>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6" name="Espaço Reservado para Rodapé 5">
            <a:extLst>
              <a:ext uri="{FF2B5EF4-FFF2-40B4-BE49-F238E27FC236}">
                <a16:creationId xmlns:a16="http://schemas.microsoft.com/office/drawing/2014/main" id="{B1DC7745-DE25-4048-9D5A-94F847A997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3637DA6-0466-4994-A174-53B2D2DD3D9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82849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5AB2-BAB3-4D97-947E-04B9D831E7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28065A1-257E-4AAC-B814-BEC032229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50A494B-097F-4A47-B195-6D523323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0AB549F-1F86-4DD1-900F-D239CCC9BF16}"/>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6" name="Espaço Reservado para Rodapé 5">
            <a:extLst>
              <a:ext uri="{FF2B5EF4-FFF2-40B4-BE49-F238E27FC236}">
                <a16:creationId xmlns:a16="http://schemas.microsoft.com/office/drawing/2014/main" id="{9FEA2C68-114E-4CA2-870C-5C0B70702FD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FB5F7B-AF20-465F-ABCF-F70506A1F25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134449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9CFEA-DD04-4FEA-9D81-EFECBF2113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54E2AD2-2135-420A-A7BE-0470B9225BD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D7161A-0554-4A8F-90FB-CA22A68CB49C}"/>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5" name="Espaço Reservado para Rodapé 4">
            <a:extLst>
              <a:ext uri="{FF2B5EF4-FFF2-40B4-BE49-F238E27FC236}">
                <a16:creationId xmlns:a16="http://schemas.microsoft.com/office/drawing/2014/main" id="{62661CE0-57D2-4D0B-8AD5-0B520195A3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F6DA08-2915-4364-B66B-76134804E55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476681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13DA6-F770-406B-9D29-CBE01F8CA25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A353C69-9386-4DE3-9450-45CAD6237E1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93545F-83D5-44A4-AEB7-1BCEDC509BA1}"/>
              </a:ext>
            </a:extLst>
          </p:cNvPr>
          <p:cNvSpPr>
            <a:spLocks noGrp="1"/>
          </p:cNvSpPr>
          <p:nvPr>
            <p:ph type="dt" sz="half" idx="10"/>
          </p:nvPr>
        </p:nvSpPr>
        <p:spPr/>
        <p:txBody>
          <a:bodyPr/>
          <a:lstStyle/>
          <a:p>
            <a:fld id="{56B947C0-253C-4D70-8872-767171C4B311}" type="datetimeFigureOut">
              <a:rPr lang="pt-BR" smtClean="0"/>
              <a:t>07/01/2026</a:t>
            </a:fld>
            <a:endParaRPr lang="pt-BR"/>
          </a:p>
        </p:txBody>
      </p:sp>
      <p:sp>
        <p:nvSpPr>
          <p:cNvPr id="5" name="Espaço Reservado para Rodapé 4">
            <a:extLst>
              <a:ext uri="{FF2B5EF4-FFF2-40B4-BE49-F238E27FC236}">
                <a16:creationId xmlns:a16="http://schemas.microsoft.com/office/drawing/2014/main" id="{34A17344-D2D6-479E-AA5B-77D686898F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2798DE-3DD7-48F3-8F9C-1F9903BFE4CB}"/>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13921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07/01/2026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114097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07/01/2026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38201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07/01/2026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983187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07/01/2026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742839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07/01/2026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332903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07/01/2026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131560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07/01/2026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28417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1/7/2026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07/01/2026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195675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07/01/2026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44591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07/01/2026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88288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07/01/2026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70238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87DE6118-2437-4B30-8E3C-4D2BE6020583}" type="datetimeFigureOut">
              <a:rPr lang="en-US" dirty="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87DE6118-2437-4B30-8E3C-4D2BE6020583}" type="datetimeFigureOut">
              <a:rPr lang="en-US" dirty="0"/>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87DE6118-2437-4B30-8E3C-4D2BE6020583}" type="datetimeFigureOut">
              <a:rPr lang="en-US" dirty="0"/>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1/7/2026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1/7/2026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1/7/2026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199A05-BA10-483A-8FF1-53F30C6D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9B71821-CA67-4E9C-A059-94F2FBB5C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15084C-DAE8-4396-A9EA-D78E87F66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947C0-253C-4D70-8872-767171C4B311}" type="datetimeFigureOut">
              <a:rPr lang="pt-BR" smtClean="0"/>
              <a:t>07/01/2026</a:t>
            </a:fld>
            <a:endParaRPr lang="pt-BR"/>
          </a:p>
        </p:txBody>
      </p:sp>
      <p:sp>
        <p:nvSpPr>
          <p:cNvPr id="5" name="Espaço Reservado para Rodapé 4">
            <a:extLst>
              <a:ext uri="{FF2B5EF4-FFF2-40B4-BE49-F238E27FC236}">
                <a16:creationId xmlns:a16="http://schemas.microsoft.com/office/drawing/2014/main" id="{CAD04995-BC8D-42FC-9273-A6B8F476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27D7BD4-E2A0-43E2-8237-6C1AFF081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0A3DB-164B-4273-9664-BD30E0D67B80}" type="slidenum">
              <a:rPr lang="pt-BR" smtClean="0"/>
              <a:t>‹#›</a:t>
            </a:fld>
            <a:endParaRPr lang="pt-BR"/>
          </a:p>
        </p:txBody>
      </p:sp>
    </p:spTree>
    <p:extLst>
      <p:ext uri="{BB962C8B-B14F-4D97-AF65-F5344CB8AC3E}">
        <p14:creationId xmlns:p14="http://schemas.microsoft.com/office/powerpoint/2010/main" val="21891965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07/01/2026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2649830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4.jpe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65186-FD9C-4F98-BCAC-8BC25F8E794C}"/>
              </a:ext>
            </a:extLst>
          </p:cNvPr>
          <p:cNvSpPr>
            <a:spLocks noGrp="1"/>
          </p:cNvSpPr>
          <p:nvPr>
            <p:ph type="ctrTitle"/>
          </p:nvPr>
        </p:nvSpPr>
        <p:spPr/>
        <p:txBody>
          <a:bodyPr/>
          <a:lstStyle/>
          <a:p>
            <a:r>
              <a:rPr lang="en-US" sz="8000" b="1" cap="none" noProof="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Doctrine of the Covenant</a:t>
            </a:r>
            <a:endParaRPr lang="en-US" sz="8000" b="1" i="1" cap="none" noProof="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Magneto" panose="04030805050802020D02" pitchFamily="82" charset="0"/>
              <a:ea typeface="Verdana" panose="020B0604030504040204" pitchFamily="34" charset="0"/>
              <a:cs typeface="Verdana" panose="020B0604030504040204" pitchFamily="34" charset="0"/>
            </a:endParaRPr>
          </a:p>
        </p:txBody>
      </p:sp>
      <p:sp>
        <p:nvSpPr>
          <p:cNvPr id="3" name="Subtítulo 2">
            <a:extLst>
              <a:ext uri="{FF2B5EF4-FFF2-40B4-BE49-F238E27FC236}">
                <a16:creationId xmlns:a16="http://schemas.microsoft.com/office/drawing/2014/main" id="{E48B6F82-EEFB-46A4-A477-51D95D83F694}"/>
              </a:ext>
            </a:extLst>
          </p:cNvPr>
          <p:cNvSpPr>
            <a:spLocks noGrp="1"/>
          </p:cNvSpPr>
          <p:nvPr>
            <p:ph type="subTitle" idx="1"/>
          </p:nvPr>
        </p:nvSpPr>
        <p:spPr>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rmAutofit/>
          </a:bodyPr>
          <a:lstStyle/>
          <a:p>
            <a:r>
              <a:rPr lang="en-US" sz="2800">
                <a:latin typeface="Arial Nova Cond" panose="020B0506020202020204" pitchFamily="34" charset="0"/>
              </a:rPr>
              <a:t>Unfolding the Divine Covenants: A Journey Through Scripture</a:t>
            </a:r>
            <a:endParaRPr lang="en-US" sz="2800" i="1" noProof="0">
              <a:latin typeface="Arial Nova Cond" panose="020B0506020202020204" pitchFamily="34" charset="0"/>
            </a:endParaRPr>
          </a:p>
        </p:txBody>
      </p:sp>
    </p:spTree>
    <p:extLst>
      <p:ext uri="{BB962C8B-B14F-4D97-AF65-F5344CB8AC3E}">
        <p14:creationId xmlns:p14="http://schemas.microsoft.com/office/powerpoint/2010/main" val="85850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C881D1-62B4-5158-3645-46D761F2E1D6}"/>
              </a:ext>
            </a:extLst>
          </p:cNvPr>
          <p:cNvSpPr>
            <a:spLocks noGrp="1"/>
          </p:cNvSpPr>
          <p:nvPr>
            <p:ph type="title"/>
          </p:nvPr>
        </p:nvSpPr>
        <p:spPr>
          <a:xfrm>
            <a:off x="8516900" y="1045030"/>
            <a:ext cx="3053039" cy="1297540"/>
          </a:xfrm>
        </p:spPr>
        <p:txBody>
          <a:bodyPr anchor="b">
            <a:noAutofit/>
          </a:bodyPr>
          <a:lstStyle/>
          <a:p>
            <a:pPr>
              <a:lnSpc>
                <a:spcPct val="75000"/>
              </a:lnSpc>
            </a:pPr>
            <a:r>
              <a:rPr lang="en-US" sz="5000" dirty="0">
                <a:latin typeface="Aharoni" panose="02010803020104030203" pitchFamily="2" charset="-79"/>
                <a:cs typeface="Aharoni" panose="02010803020104030203" pitchFamily="2" charset="-79"/>
              </a:rPr>
              <a:t>Blurred Lines</a:t>
            </a:r>
          </a:p>
        </p:txBody>
      </p:sp>
      <p:pic>
        <p:nvPicPr>
          <p:cNvPr id="1026" name="Picture 2" descr="How Could Noah's Ark Survive the Storm? | Answers in Genesis">
            <a:extLst>
              <a:ext uri="{FF2B5EF4-FFF2-40B4-BE49-F238E27FC236}">
                <a16:creationId xmlns:a16="http://schemas.microsoft.com/office/drawing/2014/main" id="{AF45B21F-9086-EDAE-5916-550BCD27BEE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intBrush/>
                    </a14:imgEffect>
                    <a14:imgEffect>
                      <a14:saturation sat="200000"/>
                    </a14:imgEffect>
                  </a14:imgLayer>
                </a14:imgProps>
              </a:ext>
              <a:ext uri="{28A0092B-C50C-407E-A947-70E740481C1C}">
                <a14:useLocalDpi xmlns:a14="http://schemas.microsoft.com/office/drawing/2010/main" val="0"/>
              </a:ext>
            </a:extLst>
          </a:blip>
          <a:srcRect l="12106" r="8622"/>
          <a:stretch>
            <a:fillRect/>
          </a:stretch>
        </p:blipFill>
        <p:spPr bwMode="auto">
          <a:xfrm>
            <a:off x="503702" y="2171699"/>
            <a:ext cx="7235737" cy="28980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BDFD33-7201-9F07-DBCD-028443CF08AF}"/>
              </a:ext>
            </a:extLst>
          </p:cNvPr>
          <p:cNvSpPr>
            <a:spLocks noGrp="1"/>
          </p:cNvSpPr>
          <p:nvPr>
            <p:ph idx="1"/>
          </p:nvPr>
        </p:nvSpPr>
        <p:spPr>
          <a:xfrm>
            <a:off x="8516901" y="2342570"/>
            <a:ext cx="3321313" cy="4380429"/>
          </a:xfrm>
        </p:spPr>
        <p:txBody>
          <a:bodyPr>
            <a:normAutofit lnSpcReduction="10000"/>
          </a:bodyPr>
          <a:lstStyle/>
          <a:p>
            <a:pPr marL="0" indent="0">
              <a:buNone/>
            </a:pPr>
            <a:r>
              <a:rPr lang="en-US" sz="2800" dirty="0">
                <a:latin typeface="Arial Nova Cond" panose="020B0506020202020204" pitchFamily="34" charset="0"/>
              </a:rPr>
              <a:t>The problem arises when the sons of God mingle with the sons of man’s daughters (Gen 6:2-3). The Lord decides to make a new beginning choosing the family of Noah (Gen 6:5-7). God’s people were being unfaithful.</a:t>
            </a:r>
          </a:p>
        </p:txBody>
      </p:sp>
      <p:sp>
        <p:nvSpPr>
          <p:cNvPr id="103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Tree>
    <p:extLst>
      <p:ext uri="{BB962C8B-B14F-4D97-AF65-F5344CB8AC3E}">
        <p14:creationId xmlns:p14="http://schemas.microsoft.com/office/powerpoint/2010/main" val="40269088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E0CD-70FD-FEC3-47D3-DD2E564800CD}"/>
              </a:ext>
            </a:extLst>
          </p:cNvPr>
          <p:cNvSpPr>
            <a:spLocks noGrp="1"/>
          </p:cNvSpPr>
          <p:nvPr>
            <p:ph type="title"/>
          </p:nvPr>
        </p:nvSpPr>
        <p:spPr>
          <a:xfrm>
            <a:off x="6792687" y="424543"/>
            <a:ext cx="4724399" cy="1485900"/>
          </a:xfrm>
        </p:spPr>
        <p:txBody>
          <a:bodyPr>
            <a:noAutofit/>
          </a:bodyPr>
          <a:lstStyle/>
          <a:p>
            <a:r>
              <a:rPr lang="en-US" sz="6000" dirty="0">
                <a:latin typeface="Aharoni" panose="02010803020104030203" pitchFamily="2" charset="-79"/>
                <a:cs typeface="Aharoni" panose="02010803020104030203" pitchFamily="2" charset="-79"/>
              </a:rPr>
              <a:t>Covenant With Noah</a:t>
            </a:r>
          </a:p>
        </p:txBody>
      </p:sp>
      <p:sp>
        <p:nvSpPr>
          <p:cNvPr id="2060" name="Rectangle 2059">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50" name="Picture 2" descr="Noah | Thoughts on the Walk">
            <a:extLst>
              <a:ext uri="{FF2B5EF4-FFF2-40B4-BE49-F238E27FC236}">
                <a16:creationId xmlns:a16="http://schemas.microsoft.com/office/drawing/2014/main" id="{22FF7379-7C91-B344-CE42-2EF1E6D510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890287"/>
            <a:ext cx="6517065" cy="47900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94F168-C33A-6A15-668C-3809A7B0B572}"/>
              </a:ext>
            </a:extLst>
          </p:cNvPr>
          <p:cNvSpPr>
            <a:spLocks noGrp="1"/>
          </p:cNvSpPr>
          <p:nvPr>
            <p:ph idx="1"/>
          </p:nvPr>
        </p:nvSpPr>
        <p:spPr>
          <a:xfrm>
            <a:off x="6792687" y="2155371"/>
            <a:ext cx="4921218" cy="4408715"/>
          </a:xfrm>
        </p:spPr>
        <p:txBody>
          <a:bodyPr>
            <a:noAutofit/>
          </a:bodyPr>
          <a:lstStyle/>
          <a:p>
            <a:pPr marL="0" indent="0">
              <a:buNone/>
            </a:pPr>
            <a:r>
              <a:rPr lang="en-US" sz="3050" dirty="0">
                <a:latin typeface="Arial Nova Cond" panose="020B0506020202020204" pitchFamily="34" charset="0"/>
              </a:rPr>
              <a:t>The first thing Noah does after leaving the ark is build an altar and worship the God (Gen 8:20-21). The Lord appears to him an makes a covenant with as a representative of the whole creation (Gen 9:8-10), consequently with all humanity.</a:t>
            </a:r>
          </a:p>
        </p:txBody>
      </p:sp>
    </p:spTree>
    <p:extLst>
      <p:ext uri="{BB962C8B-B14F-4D97-AF65-F5344CB8AC3E}">
        <p14:creationId xmlns:p14="http://schemas.microsoft.com/office/powerpoint/2010/main" val="400103107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00EC221-F674-C6FC-22AF-3BBBEBB493A0}"/>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949F0-0C15-D232-60F7-6E102CE70AD8}"/>
              </a:ext>
            </a:extLst>
          </p:cNvPr>
          <p:cNvSpPr>
            <a:spLocks noGrp="1"/>
          </p:cNvSpPr>
          <p:nvPr>
            <p:ph type="title"/>
          </p:nvPr>
        </p:nvSpPr>
        <p:spPr>
          <a:xfrm>
            <a:off x="316657" y="371474"/>
            <a:ext cx="7067003" cy="1081770"/>
          </a:xfrm>
        </p:spPr>
        <p:txBody>
          <a:bodyPr>
            <a:noAutofit/>
          </a:bodyPr>
          <a:lstStyle/>
          <a:p>
            <a:r>
              <a:rPr lang="en-US" sz="6000" dirty="0">
                <a:latin typeface="Aharoni" panose="02010803020104030203" pitchFamily="2" charset="-79"/>
                <a:cs typeface="Aharoni" panose="02010803020104030203" pitchFamily="2" charset="-79"/>
              </a:rPr>
              <a:t>Covenant Renewal</a:t>
            </a:r>
          </a:p>
        </p:txBody>
      </p:sp>
      <p:sp>
        <p:nvSpPr>
          <p:cNvPr id="3" name="Content Placeholder 2">
            <a:extLst>
              <a:ext uri="{FF2B5EF4-FFF2-40B4-BE49-F238E27FC236}">
                <a16:creationId xmlns:a16="http://schemas.microsoft.com/office/drawing/2014/main" id="{3D1BC54D-65EF-7671-980C-080697B6326C}"/>
              </a:ext>
            </a:extLst>
          </p:cNvPr>
          <p:cNvSpPr>
            <a:spLocks noGrp="1"/>
          </p:cNvSpPr>
          <p:nvPr>
            <p:ph idx="1"/>
          </p:nvPr>
        </p:nvSpPr>
        <p:spPr>
          <a:xfrm>
            <a:off x="555171" y="1306286"/>
            <a:ext cx="6662058" cy="5180240"/>
          </a:xfrm>
        </p:spPr>
        <p:txBody>
          <a:bodyPr>
            <a:normAutofit lnSpcReduction="10000"/>
          </a:bodyPr>
          <a:lstStyle/>
          <a:p>
            <a:pPr marL="0" indent="0">
              <a:buNone/>
            </a:pPr>
            <a:r>
              <a:rPr lang="en-US" sz="3600" dirty="0">
                <a:latin typeface="Arial Nova Cond" panose="020B0506020202020204" pitchFamily="34" charset="0"/>
              </a:rPr>
              <a:t>This is not a new covenant, but the renewal of the covenant of grace built upon the covenant of works. We see overlapping elements with an increase in redemptive knowledge.</a:t>
            </a:r>
          </a:p>
          <a:p>
            <a:pPr marL="530352" lvl="1" indent="0">
              <a:buNone/>
            </a:pPr>
            <a:r>
              <a:rPr lang="en-US" sz="3600" b="1" u="sng" dirty="0">
                <a:latin typeface="Arial Nova Cond" panose="020B0506020202020204" pitchFamily="34" charset="0"/>
              </a:rPr>
              <a:t>Parties:</a:t>
            </a:r>
            <a:r>
              <a:rPr lang="en-US" sz="3600" dirty="0">
                <a:latin typeface="Arial Nova Cond" panose="020B0506020202020204" pitchFamily="34" charset="0"/>
              </a:rPr>
              <a:t> God and Noah (mediator of humanity)</a:t>
            </a:r>
          </a:p>
          <a:p>
            <a:pPr marL="530352" lvl="1" indent="0">
              <a:buNone/>
            </a:pPr>
            <a:r>
              <a:rPr lang="en-US" sz="3600" b="1" u="sng" dirty="0">
                <a:latin typeface="Arial Nova Cond" panose="020B0506020202020204" pitchFamily="34" charset="0"/>
              </a:rPr>
              <a:t>Goal:</a:t>
            </a:r>
            <a:r>
              <a:rPr lang="en-US" sz="3600" dirty="0">
                <a:latin typeface="Arial Nova Cond" panose="020B0506020202020204" pitchFamily="34" charset="0"/>
              </a:rPr>
              <a:t> Life (preservation of life), assurance of promises</a:t>
            </a:r>
          </a:p>
          <a:p>
            <a:pPr marL="0" indent="0">
              <a:buNone/>
            </a:pPr>
            <a:endParaRPr lang="en-US" dirty="0">
              <a:latin typeface="Arial Nova Cond" panose="020B0506020202020204" pitchFamily="34" charset="0"/>
            </a:endParaRPr>
          </a:p>
        </p:txBody>
      </p:sp>
      <p:sp>
        <p:nvSpPr>
          <p:cNvPr id="3081" name="Rectangle 308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074" name="Picture 2" descr="Genesis 9 Chapter Summary: God's Covenant Between Him and Noah – Wisdom  Begun">
            <a:extLst>
              <a:ext uri="{FF2B5EF4-FFF2-40B4-BE49-F238E27FC236}">
                <a16:creationId xmlns:a16="http://schemas.microsoft.com/office/drawing/2014/main" id="{21403D3C-7DC4-E4AB-C46A-39CDF4D965C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50340" r="12096"/>
          <a:stretch>
            <a:fillRect/>
          </a:stretch>
        </p:blipFill>
        <p:spPr bwMode="auto">
          <a:xfrm>
            <a:off x="7612260" y="10"/>
            <a:ext cx="4579739" cy="6857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37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E1A9FF-AFFE-4E58-D0AD-0EF58552F26B}"/>
              </a:ext>
            </a:extLst>
          </p:cNvPr>
          <p:cNvSpPr>
            <a:spLocks noGrp="1"/>
          </p:cNvSpPr>
          <p:nvPr>
            <p:ph type="title"/>
          </p:nvPr>
        </p:nvSpPr>
        <p:spPr>
          <a:xfrm>
            <a:off x="522515" y="348865"/>
            <a:ext cx="8115300" cy="1576446"/>
          </a:xfrm>
        </p:spPr>
        <p:txBody>
          <a:bodyPr anchor="ctr">
            <a:no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Mandates of the Covenant of Works</a:t>
            </a:r>
          </a:p>
        </p:txBody>
      </p:sp>
      <p:graphicFrame>
        <p:nvGraphicFramePr>
          <p:cNvPr id="5" name="Content Placeholder 2">
            <a:extLst>
              <a:ext uri="{FF2B5EF4-FFF2-40B4-BE49-F238E27FC236}">
                <a16:creationId xmlns:a16="http://schemas.microsoft.com/office/drawing/2014/main" id="{FC038C72-05D7-2164-B213-A94269723232}"/>
              </a:ext>
            </a:extLst>
          </p:cNvPr>
          <p:cNvGraphicFramePr>
            <a:graphicFrameLocks noGrp="1"/>
          </p:cNvGraphicFramePr>
          <p:nvPr>
            <p:ph idx="1"/>
            <p:extLst>
              <p:ext uri="{D42A27DB-BD31-4B8C-83A1-F6EECF244321}">
                <p14:modId xmlns:p14="http://schemas.microsoft.com/office/powerpoint/2010/main" val="80098548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070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69DA-A345-D600-8E02-8DA2075EB099}"/>
              </a:ext>
            </a:extLst>
          </p:cNvPr>
          <p:cNvSpPr>
            <a:spLocks noGrp="1"/>
          </p:cNvSpPr>
          <p:nvPr>
            <p:ph type="title"/>
          </p:nvPr>
        </p:nvSpPr>
        <p:spPr>
          <a:xfrm>
            <a:off x="6096000" y="326571"/>
            <a:ext cx="5823856" cy="1485900"/>
          </a:xfrm>
        </p:spPr>
        <p:txBody>
          <a:bodyPr>
            <a:noAutofit/>
          </a:bodyPr>
          <a:lstStyle/>
          <a:p>
            <a:r>
              <a:rPr lang="en-US" sz="5200" dirty="0">
                <a:latin typeface="Aharoni" panose="02010803020104030203" pitchFamily="2" charset="-79"/>
                <a:cs typeface="Aharoni" panose="02010803020104030203" pitchFamily="2" charset="-79"/>
              </a:rPr>
              <a:t>Terms of the Noahic Covenant</a:t>
            </a:r>
          </a:p>
        </p:txBody>
      </p:sp>
      <p:sp>
        <p:nvSpPr>
          <p:cNvPr id="4110" name="Rectangle 4109">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00" name="Picture 4" descr="Four seasons Images - Free Download on Freepik">
            <a:extLst>
              <a:ext uri="{FF2B5EF4-FFF2-40B4-BE49-F238E27FC236}">
                <a16:creationId xmlns:a16="http://schemas.microsoft.com/office/drawing/2014/main" id="{FB2B0B38-F477-87EC-67F5-66B096B94B4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4824" r="4055"/>
          <a:stretch>
            <a:fillRect/>
          </a:stretch>
        </p:blipFill>
        <p:spPr bwMode="auto">
          <a:xfrm>
            <a:off x="478095" y="571500"/>
            <a:ext cx="5538981"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528F7B-AFD5-9E5F-C11C-D81BFD004971}"/>
              </a:ext>
            </a:extLst>
          </p:cNvPr>
          <p:cNvSpPr>
            <a:spLocks noGrp="1"/>
          </p:cNvSpPr>
          <p:nvPr>
            <p:ph idx="1"/>
          </p:nvPr>
        </p:nvSpPr>
        <p:spPr>
          <a:xfrm>
            <a:off x="6095999" y="1812471"/>
            <a:ext cx="5823856" cy="4702628"/>
          </a:xfrm>
        </p:spPr>
        <p:txBody>
          <a:bodyPr>
            <a:normAutofit lnSpcReduction="10000"/>
          </a:bodyPr>
          <a:lstStyle/>
          <a:p>
            <a:pPr marL="719138" indent="-539750"/>
            <a:r>
              <a:rPr lang="en-US" sz="3000" dirty="0">
                <a:latin typeface="Arial Nova Cond" panose="020B0506020202020204" pitchFamily="34" charset="0"/>
              </a:rPr>
              <a:t>Continuous Seasons (Gen 8:22, 9:11)</a:t>
            </a:r>
          </a:p>
          <a:p>
            <a:pPr marL="719138" indent="-539750"/>
            <a:r>
              <a:rPr lang="en-US" sz="3000" dirty="0">
                <a:latin typeface="Arial Nova Cond" panose="020B0506020202020204" pitchFamily="34" charset="0"/>
              </a:rPr>
              <a:t>Social Mandate (Gen 9:1, 7; as in 1:28)</a:t>
            </a:r>
          </a:p>
          <a:p>
            <a:pPr marL="719138" indent="-539750"/>
            <a:r>
              <a:rPr lang="en-US" sz="3000" dirty="0">
                <a:latin typeface="Arial Nova Cond" panose="020B0506020202020204" pitchFamily="34" charset="0"/>
              </a:rPr>
              <a:t>Dominion (Gen 9:2-3; as in 1:26)</a:t>
            </a:r>
          </a:p>
          <a:p>
            <a:pPr marL="719138" indent="-539750"/>
            <a:r>
              <a:rPr lang="en-US" sz="3000" dirty="0">
                <a:latin typeface="Arial Nova Cond" panose="020B0506020202020204" pitchFamily="34" charset="0"/>
              </a:rPr>
              <a:t>Prohibition of eating blood (Gen 9:4)</a:t>
            </a:r>
          </a:p>
          <a:p>
            <a:pPr marL="719138" indent="-539750"/>
            <a:r>
              <a:rPr lang="en-US" sz="3000" dirty="0">
                <a:latin typeface="Arial Nova Cond" panose="020B0506020202020204" pitchFamily="34" charset="0"/>
              </a:rPr>
              <a:t>Moral Law (Gen 9:5-6)</a:t>
            </a:r>
          </a:p>
          <a:p>
            <a:pPr marL="719138" indent="-539750"/>
            <a:r>
              <a:rPr lang="en-US" sz="3000" dirty="0">
                <a:latin typeface="Arial Nova Cond" panose="020B0506020202020204" pitchFamily="34" charset="0"/>
              </a:rPr>
              <a:t>Covenantal Sign (Gen 9:12-17)</a:t>
            </a:r>
            <a:endParaRPr lang="en-US" dirty="0">
              <a:latin typeface="Arial Nova Cond" panose="020B0506020202020204" pitchFamily="34" charset="0"/>
            </a:endParaRPr>
          </a:p>
        </p:txBody>
      </p:sp>
      <p:sp>
        <p:nvSpPr>
          <p:cNvPr id="4" name="Rectangle 3">
            <a:extLst>
              <a:ext uri="{FF2B5EF4-FFF2-40B4-BE49-F238E27FC236}">
                <a16:creationId xmlns:a16="http://schemas.microsoft.com/office/drawing/2014/main" id="{2B63DA05-3642-4CEA-1B8A-F1A28FF90FDD}"/>
              </a:ext>
            </a:extLst>
          </p:cNvPr>
          <p:cNvSpPr/>
          <p:nvPr/>
        </p:nvSpPr>
        <p:spPr>
          <a:xfrm>
            <a:off x="193221" y="146957"/>
            <a:ext cx="11805557" cy="6564085"/>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293272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ACD8-21B0-253D-209C-31B2989CFDF0}"/>
              </a:ext>
            </a:extLst>
          </p:cNvPr>
          <p:cNvSpPr>
            <a:spLocks noGrp="1"/>
          </p:cNvSpPr>
          <p:nvPr>
            <p:ph type="title"/>
          </p:nvPr>
        </p:nvSpPr>
        <p:spPr>
          <a:xfrm>
            <a:off x="1126671" y="685800"/>
            <a:ext cx="9846129" cy="963386"/>
          </a:xfrm>
        </p:spPr>
        <p:txBody>
          <a:bodyPr>
            <a:normAutofit/>
          </a:bodyPr>
          <a:lstStyle/>
          <a:p>
            <a:r>
              <a:rPr lang="en-US" sz="6000" dirty="0">
                <a:latin typeface="Aharoni" panose="02010803020104030203" pitchFamily="2" charset="-79"/>
                <a:cs typeface="Aharoni" panose="02010803020104030203" pitchFamily="2" charset="-79"/>
              </a:rPr>
              <a:t>What does it accomplish?</a:t>
            </a:r>
          </a:p>
        </p:txBody>
      </p:sp>
      <p:sp>
        <p:nvSpPr>
          <p:cNvPr id="3" name="Content Placeholder 2">
            <a:extLst>
              <a:ext uri="{FF2B5EF4-FFF2-40B4-BE49-F238E27FC236}">
                <a16:creationId xmlns:a16="http://schemas.microsoft.com/office/drawing/2014/main" id="{63992941-F104-8563-1E6B-17FB75E4CE69}"/>
              </a:ext>
            </a:extLst>
          </p:cNvPr>
          <p:cNvSpPr>
            <a:spLocks noGrp="1"/>
          </p:cNvSpPr>
          <p:nvPr>
            <p:ph idx="1"/>
          </p:nvPr>
        </p:nvSpPr>
        <p:spPr>
          <a:xfrm>
            <a:off x="1126671" y="1812472"/>
            <a:ext cx="10662557" cy="4686300"/>
          </a:xfrm>
        </p:spPr>
        <p:txBody>
          <a:bodyPr>
            <a:normAutofit/>
          </a:bodyPr>
          <a:lstStyle/>
          <a:p>
            <a:pPr marL="620713" indent="-382588"/>
            <a:r>
              <a:rPr lang="en-US" sz="3600" dirty="0">
                <a:latin typeface="Arial Nova Cond" panose="020B0506020202020204" pitchFamily="34" charset="0"/>
              </a:rPr>
              <a:t>Re-organizes creation under the reality of corruption. </a:t>
            </a:r>
          </a:p>
          <a:p>
            <a:pPr marL="1143000" indent="-342900">
              <a:buFont typeface="Wingdings" panose="05000000000000000000" pitchFamily="2" charset="2"/>
              <a:buChar char="ü"/>
            </a:pPr>
            <a:r>
              <a:rPr lang="en-US" sz="2400" dirty="0">
                <a:latin typeface="Arial Nova Cond" panose="020B0506020202020204" pitchFamily="34" charset="0"/>
              </a:rPr>
              <a:t>Family is again placed at the center of creation (Social mandate).</a:t>
            </a:r>
          </a:p>
          <a:p>
            <a:pPr marL="1143000" indent="-342900">
              <a:buFont typeface="Wingdings" panose="05000000000000000000" pitchFamily="2" charset="2"/>
              <a:buChar char="ü"/>
            </a:pPr>
            <a:r>
              <a:rPr lang="en-US" sz="2400" dirty="0">
                <a:latin typeface="Arial Nova Cond" panose="020B0506020202020204" pitchFamily="34" charset="0"/>
              </a:rPr>
              <a:t>Dominion is reestablished to man for the fulfillment of the Cultural mandate (liberty to eat meat).</a:t>
            </a:r>
          </a:p>
          <a:p>
            <a:pPr marL="1143000" indent="-342900">
              <a:buFont typeface="Wingdings" panose="05000000000000000000" pitchFamily="2" charset="2"/>
              <a:buChar char="ü"/>
            </a:pPr>
            <a:r>
              <a:rPr lang="en-US" sz="2400" dirty="0">
                <a:latin typeface="Arial Nova Cond" panose="020B0506020202020204" pitchFamily="34" charset="0"/>
              </a:rPr>
              <a:t>Sets human life as valuable above all others in the moral scale.</a:t>
            </a:r>
          </a:p>
          <a:p>
            <a:pPr marL="620713" indent="-382588"/>
            <a:r>
              <a:rPr lang="en-US" sz="3600" dirty="0">
                <a:latin typeface="Arial Nova Cond" panose="020B0506020202020204" pitchFamily="34" charset="0"/>
              </a:rPr>
              <a:t>Promises humanity continuation (grace extended).</a:t>
            </a:r>
          </a:p>
          <a:p>
            <a:pPr marL="620713" indent="-382588"/>
            <a:r>
              <a:rPr lang="en-US" sz="3600" dirty="0">
                <a:latin typeface="Arial Nova Cond" panose="020B0506020202020204" pitchFamily="34" charset="0"/>
              </a:rPr>
              <a:t>Assures God’s graceful promise of continuation of humanity through signs.</a:t>
            </a:r>
          </a:p>
          <a:p>
            <a:pPr marL="620713" indent="-382588"/>
            <a:endParaRPr lang="en-US" sz="3600" dirty="0"/>
          </a:p>
        </p:txBody>
      </p:sp>
    </p:spTree>
    <p:extLst>
      <p:ext uri="{BB962C8B-B14F-4D97-AF65-F5344CB8AC3E}">
        <p14:creationId xmlns:p14="http://schemas.microsoft.com/office/powerpoint/2010/main" val="82678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D4C2-D409-5584-97BB-B7E6E70FC18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B49BE8-E53C-7E99-F523-BC02463C560A}"/>
              </a:ext>
            </a:extLst>
          </p:cNvPr>
          <p:cNvSpPr>
            <a:spLocks noGrp="1"/>
          </p:cNvSpPr>
          <p:nvPr>
            <p:ph type="title"/>
          </p:nvPr>
        </p:nvSpPr>
        <p:spPr>
          <a:xfrm>
            <a:off x="2104573" y="311713"/>
            <a:ext cx="7982854" cy="1575243"/>
          </a:xfrm>
        </p:spPr>
        <p:txBody>
          <a:bodyPr>
            <a:noAutofit/>
          </a:bodyPr>
          <a:lstStyle/>
          <a:p>
            <a:pPr algn="ctr"/>
            <a:r>
              <a:rPr lang="en-US" sz="5000">
                <a:latin typeface="Aharoni" panose="02010803020104030203" pitchFamily="2" charset="-79"/>
                <a:cs typeface="Aharoni" panose="02010803020104030203" pitchFamily="2" charset="-79"/>
              </a:rPr>
              <a:t>Plan of Salvation: Overlap of the Covenants</a:t>
            </a:r>
            <a:endParaRPr lang="en-US" sz="5000" b="1" noProof="0">
              <a:latin typeface="Verdana" panose="020B0604030504040204" pitchFamily="34" charset="0"/>
              <a:ea typeface="Verdana" panose="020B0604030504040204" pitchFamily="34" charset="0"/>
              <a:cs typeface="Verdana" panose="020B0604030504040204" pitchFamily="34" charset="0"/>
            </a:endParaRPr>
          </a:p>
        </p:txBody>
      </p:sp>
      <p:cxnSp>
        <p:nvCxnSpPr>
          <p:cNvPr id="4" name="Conector de seta reta 3">
            <a:extLst>
              <a:ext uri="{FF2B5EF4-FFF2-40B4-BE49-F238E27FC236}">
                <a16:creationId xmlns:a16="http://schemas.microsoft.com/office/drawing/2014/main" id="{481BAC9C-F6EC-5F84-556F-863F8EDDB150}"/>
              </a:ext>
            </a:extLst>
          </p:cNvPr>
          <p:cNvCxnSpPr>
            <a:cxnSpLocks/>
          </p:cNvCxnSpPr>
          <p:nvPr/>
        </p:nvCxnSpPr>
        <p:spPr>
          <a:xfrm>
            <a:off x="2351735" y="4928581"/>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849FCE38-75CE-6128-A206-2BEB824B2C0B}"/>
              </a:ext>
            </a:extLst>
          </p:cNvPr>
          <p:cNvCxnSpPr>
            <a:cxnSpLocks/>
          </p:cNvCxnSpPr>
          <p:nvPr/>
        </p:nvCxnSpPr>
        <p:spPr>
          <a:xfrm>
            <a:off x="2414839" y="4644435"/>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FE8417FC-5026-C10B-7D32-F9D47337DC7B}"/>
              </a:ext>
            </a:extLst>
          </p:cNvPr>
          <p:cNvCxnSpPr/>
          <p:nvPr/>
        </p:nvCxnSpPr>
        <p:spPr>
          <a:xfrm rot="5400000">
            <a:off x="6639446" y="4810477"/>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377822A6-446B-4A18-E5F5-CBBCC69DAB0C}"/>
              </a:ext>
            </a:extLst>
          </p:cNvPr>
          <p:cNvSpPr txBox="1"/>
          <p:nvPr/>
        </p:nvSpPr>
        <p:spPr>
          <a:xfrm>
            <a:off x="2029832" y="3666013"/>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FEB4F78C-FFA7-B274-C858-CCE975959C78}"/>
              </a:ext>
            </a:extLst>
          </p:cNvPr>
          <p:cNvSpPr txBox="1"/>
          <p:nvPr/>
        </p:nvSpPr>
        <p:spPr>
          <a:xfrm>
            <a:off x="2523748" y="4644435"/>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5129436D-37CF-2502-F693-D23DABF08046}"/>
              </a:ext>
            </a:extLst>
          </p:cNvPr>
          <p:cNvSpPr txBox="1"/>
          <p:nvPr/>
        </p:nvSpPr>
        <p:spPr>
          <a:xfrm>
            <a:off x="9444283" y="3432446"/>
            <a:ext cx="1349829" cy="571951"/>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200" b="1"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53A8E45B-CCF1-BBE6-2820-282702BC7655}"/>
              </a:ext>
            </a:extLst>
          </p:cNvPr>
          <p:cNvSpPr txBox="1"/>
          <p:nvPr/>
        </p:nvSpPr>
        <p:spPr>
          <a:xfrm>
            <a:off x="4107462" y="384091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D7D4F095-BE50-6BC0-308A-4CAD445FF739}"/>
              </a:ext>
            </a:extLst>
          </p:cNvPr>
          <p:cNvSpPr/>
          <p:nvPr/>
        </p:nvSpPr>
        <p:spPr>
          <a:xfrm>
            <a:off x="6283039" y="3068801"/>
            <a:ext cx="802828"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7B73E8C6-E993-13AA-26F6-0F746538E6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95954" y="3510948"/>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C6DB8FD1-5623-433A-922F-A0D6E4DFA535}"/>
              </a:ext>
            </a:extLst>
          </p:cNvPr>
          <p:cNvSpPr txBox="1"/>
          <p:nvPr/>
        </p:nvSpPr>
        <p:spPr>
          <a:xfrm>
            <a:off x="7305514" y="384810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FF31C92D-4C42-C61B-2C8B-132ECF6644F4}"/>
              </a:ext>
            </a:extLst>
          </p:cNvPr>
          <p:cNvSpPr/>
          <p:nvPr/>
        </p:nvSpPr>
        <p:spPr>
          <a:xfrm>
            <a:off x="9977305" y="3992986"/>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cxnSp>
        <p:nvCxnSpPr>
          <p:cNvPr id="3" name="Conector reto 51">
            <a:extLst>
              <a:ext uri="{FF2B5EF4-FFF2-40B4-BE49-F238E27FC236}">
                <a16:creationId xmlns:a16="http://schemas.microsoft.com/office/drawing/2014/main" id="{CF87ED64-F02C-7F53-E510-CB555E8C2A19}"/>
              </a:ext>
            </a:extLst>
          </p:cNvPr>
          <p:cNvCxnSpPr>
            <a:cxnSpLocks/>
          </p:cNvCxnSpPr>
          <p:nvPr/>
        </p:nvCxnSpPr>
        <p:spPr>
          <a:xfrm>
            <a:off x="2351735" y="3293486"/>
            <a:ext cx="7767462" cy="0"/>
          </a:xfrm>
          <a:prstGeom prst="line">
            <a:avLst/>
          </a:prstGeom>
          <a:ln w="114300">
            <a:solidFill>
              <a:srgbClr val="FFC000"/>
            </a:solidFill>
          </a:ln>
        </p:spPr>
        <p:style>
          <a:lnRef idx="3">
            <a:schemeClr val="dk1"/>
          </a:lnRef>
          <a:fillRef idx="0">
            <a:schemeClr val="dk1"/>
          </a:fillRef>
          <a:effectRef idx="2">
            <a:schemeClr val="dk1"/>
          </a:effectRef>
          <a:fontRef idx="minor">
            <a:schemeClr val="tx1"/>
          </a:fontRef>
        </p:style>
      </p:cxnSp>
      <p:cxnSp>
        <p:nvCxnSpPr>
          <p:cNvPr id="9" name="Conector de seta reta 56">
            <a:extLst>
              <a:ext uri="{FF2B5EF4-FFF2-40B4-BE49-F238E27FC236}">
                <a16:creationId xmlns:a16="http://schemas.microsoft.com/office/drawing/2014/main" id="{0DF0E374-C8A4-1926-A66B-4769F509DC20}"/>
              </a:ext>
            </a:extLst>
          </p:cNvPr>
          <p:cNvCxnSpPr>
            <a:cxnSpLocks/>
          </p:cNvCxnSpPr>
          <p:nvPr/>
        </p:nvCxnSpPr>
        <p:spPr>
          <a:xfrm>
            <a:off x="3520165" y="3068801"/>
            <a:ext cx="7200800" cy="0"/>
          </a:xfrm>
          <a:prstGeom prst="straightConnector1">
            <a:avLst/>
          </a:prstGeom>
          <a:ln w="76200">
            <a:solidFill>
              <a:srgbClr val="C00000"/>
            </a:solidFill>
            <a:headEnd w="sm" len="sm"/>
            <a:tailEnd type="stealth" w="sm" len="sm"/>
          </a:ln>
        </p:spPr>
        <p:style>
          <a:lnRef idx="3">
            <a:schemeClr val="accent6"/>
          </a:lnRef>
          <a:fillRef idx="0">
            <a:schemeClr val="accent6"/>
          </a:fillRef>
          <a:effectRef idx="2">
            <a:schemeClr val="accent6"/>
          </a:effectRef>
          <a:fontRef idx="minor">
            <a:schemeClr val="tx1"/>
          </a:fontRef>
        </p:style>
      </p:cxnSp>
      <p:cxnSp>
        <p:nvCxnSpPr>
          <p:cNvPr id="13" name="Conector reto 59">
            <a:extLst>
              <a:ext uri="{FF2B5EF4-FFF2-40B4-BE49-F238E27FC236}">
                <a16:creationId xmlns:a16="http://schemas.microsoft.com/office/drawing/2014/main" id="{1083A581-5687-4759-31A1-FBB46844BD89}"/>
              </a:ext>
            </a:extLst>
          </p:cNvPr>
          <p:cNvCxnSpPr>
            <a:cxnSpLocks/>
          </p:cNvCxnSpPr>
          <p:nvPr/>
        </p:nvCxnSpPr>
        <p:spPr>
          <a:xfrm flipV="1">
            <a:off x="2414839" y="3125221"/>
            <a:ext cx="0" cy="246629"/>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ector reto 63">
            <a:extLst>
              <a:ext uri="{FF2B5EF4-FFF2-40B4-BE49-F238E27FC236}">
                <a16:creationId xmlns:a16="http://schemas.microsoft.com/office/drawing/2014/main" id="{B3A0AED3-DC4E-0A7D-DEAC-E12D9BF2B283}"/>
              </a:ext>
            </a:extLst>
          </p:cNvPr>
          <p:cNvCxnSpPr>
            <a:cxnSpLocks/>
          </p:cNvCxnSpPr>
          <p:nvPr/>
        </p:nvCxnSpPr>
        <p:spPr>
          <a:xfrm flipV="1">
            <a:off x="3520165" y="2915355"/>
            <a:ext cx="0" cy="25636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ector reto 72">
            <a:extLst>
              <a:ext uri="{FF2B5EF4-FFF2-40B4-BE49-F238E27FC236}">
                <a16:creationId xmlns:a16="http://schemas.microsoft.com/office/drawing/2014/main" id="{C8B6AEE9-B778-831C-9D1C-94A915BD4602}"/>
              </a:ext>
            </a:extLst>
          </p:cNvPr>
          <p:cNvCxnSpPr>
            <a:cxnSpLocks/>
          </p:cNvCxnSpPr>
          <p:nvPr/>
        </p:nvCxnSpPr>
        <p:spPr>
          <a:xfrm>
            <a:off x="2029832" y="5530625"/>
            <a:ext cx="720080" cy="0"/>
          </a:xfrm>
          <a:prstGeom prst="line">
            <a:avLst/>
          </a:prstGeom>
          <a:ln w="76200">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21" name="Conector reto 74">
            <a:extLst>
              <a:ext uri="{FF2B5EF4-FFF2-40B4-BE49-F238E27FC236}">
                <a16:creationId xmlns:a16="http://schemas.microsoft.com/office/drawing/2014/main" id="{BB71DC4A-B25E-D8DB-C03E-A10DCBE56440}"/>
              </a:ext>
            </a:extLst>
          </p:cNvPr>
          <p:cNvCxnSpPr>
            <a:cxnSpLocks/>
          </p:cNvCxnSpPr>
          <p:nvPr/>
        </p:nvCxnSpPr>
        <p:spPr>
          <a:xfrm>
            <a:off x="5894800" y="5546746"/>
            <a:ext cx="7200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CaixaDeTexto 75">
            <a:extLst>
              <a:ext uri="{FF2B5EF4-FFF2-40B4-BE49-F238E27FC236}">
                <a16:creationId xmlns:a16="http://schemas.microsoft.com/office/drawing/2014/main" id="{6784A872-06A8-2CAD-B570-1A6BB0C0CE88}"/>
              </a:ext>
            </a:extLst>
          </p:cNvPr>
          <p:cNvSpPr txBox="1"/>
          <p:nvPr/>
        </p:nvSpPr>
        <p:spPr>
          <a:xfrm>
            <a:off x="2742478" y="5391984"/>
            <a:ext cx="2540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err="1">
                <a:ln>
                  <a:noFill/>
                </a:ln>
                <a:solidFill>
                  <a:srgbClr val="FFC000"/>
                </a:solidFill>
                <a:effectLst/>
                <a:uLnTx/>
                <a:uFillTx/>
                <a:latin typeface="Arial Black" pitchFamily="34" charset="0"/>
                <a:ea typeface="+mn-ea"/>
                <a:cs typeface="+mn-cs"/>
              </a:rPr>
              <a:t>Covenant</a:t>
            </a:r>
            <a:r>
              <a:rPr kumimoji="0" lang="pt-BR" b="1" i="0" u="none" strike="noStrike" kern="1200" cap="none" spc="0" normalizeH="0" baseline="0" noProof="0">
                <a:ln>
                  <a:noFill/>
                </a:ln>
                <a:solidFill>
                  <a:srgbClr val="FFC000"/>
                </a:solidFill>
                <a:effectLst/>
                <a:uLnTx/>
                <a:uFillTx/>
                <a:latin typeface="Arial Black" pitchFamily="34" charset="0"/>
                <a:ea typeface="+mn-ea"/>
                <a:cs typeface="+mn-cs"/>
              </a:rPr>
              <a:t> </a:t>
            </a:r>
            <a:r>
              <a:rPr kumimoji="0" lang="pt-BR" b="1" i="0" u="none" strike="noStrike" kern="1200" cap="none" spc="0" normalizeH="0" baseline="0" noProof="0" err="1">
                <a:ln>
                  <a:noFill/>
                </a:ln>
                <a:solidFill>
                  <a:srgbClr val="FFC000"/>
                </a:solidFill>
                <a:effectLst/>
                <a:uLnTx/>
                <a:uFillTx/>
                <a:latin typeface="Arial Black" pitchFamily="34" charset="0"/>
                <a:ea typeface="+mn-ea"/>
                <a:cs typeface="+mn-cs"/>
              </a:rPr>
              <a:t>of</a:t>
            </a:r>
            <a:r>
              <a:rPr kumimoji="0" lang="pt-BR" b="1" i="0" u="none" strike="noStrike" kern="1200" cap="none" spc="0" normalizeH="0" baseline="0" noProof="0">
                <a:ln>
                  <a:noFill/>
                </a:ln>
                <a:solidFill>
                  <a:srgbClr val="FFC000"/>
                </a:solidFill>
                <a:effectLst/>
                <a:uLnTx/>
                <a:uFillTx/>
                <a:latin typeface="Arial Black" pitchFamily="34" charset="0"/>
                <a:ea typeface="+mn-ea"/>
                <a:cs typeface="+mn-cs"/>
              </a:rPr>
              <a:t> Works</a:t>
            </a:r>
          </a:p>
        </p:txBody>
      </p:sp>
      <p:sp>
        <p:nvSpPr>
          <p:cNvPr id="24" name="CaixaDeTexto 76">
            <a:extLst>
              <a:ext uri="{FF2B5EF4-FFF2-40B4-BE49-F238E27FC236}">
                <a16:creationId xmlns:a16="http://schemas.microsoft.com/office/drawing/2014/main" id="{E209D755-ADB7-242C-141E-2ACEDBC04DEA}"/>
              </a:ext>
            </a:extLst>
          </p:cNvPr>
          <p:cNvSpPr txBox="1"/>
          <p:nvPr/>
        </p:nvSpPr>
        <p:spPr>
          <a:xfrm>
            <a:off x="6666853" y="5368757"/>
            <a:ext cx="3594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Arial Black" pitchFamily="34" charset="0"/>
                <a:ea typeface="+mn-ea"/>
                <a:cs typeface="+mn-cs"/>
              </a:rPr>
              <a:t>Covenant of Grace</a:t>
            </a:r>
          </a:p>
        </p:txBody>
      </p:sp>
    </p:spTree>
    <p:extLst>
      <p:ext uri="{BB962C8B-B14F-4D97-AF65-F5344CB8AC3E}">
        <p14:creationId xmlns:p14="http://schemas.microsoft.com/office/powerpoint/2010/main" val="263692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E53FB-F492-92D3-40E1-BFEEB9F002B8}"/>
              </a:ext>
            </a:extLst>
          </p:cNvPr>
          <p:cNvSpPr>
            <a:spLocks noGrp="1"/>
          </p:cNvSpPr>
          <p:nvPr>
            <p:ph type="title"/>
          </p:nvPr>
        </p:nvSpPr>
        <p:spPr>
          <a:xfrm>
            <a:off x="1043631" y="809898"/>
            <a:ext cx="10173010" cy="1554480"/>
          </a:xfrm>
        </p:spPr>
        <p:txBody>
          <a:bodyPr anchor="ctr">
            <a:normAutofit/>
          </a:bodyPr>
          <a:lstStyle/>
          <a:p>
            <a:r>
              <a:rPr lang="en-US" sz="6000" b="1">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Different Administrations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3FF4ACE-C637-2B24-DDDA-2AE74C4B3644}"/>
              </a:ext>
            </a:extLst>
          </p:cNvPr>
          <p:cNvGraphicFramePr>
            <a:graphicFrameLocks noGrp="1"/>
          </p:cNvGraphicFramePr>
          <p:nvPr>
            <p:ph idx="1"/>
            <p:extLst>
              <p:ext uri="{D42A27DB-BD31-4B8C-83A1-F6EECF244321}">
                <p14:modId xmlns:p14="http://schemas.microsoft.com/office/powerpoint/2010/main" val="252629903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03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95400-3628-E5CD-4F4F-4C7CD285FB4F}"/>
              </a:ext>
            </a:extLst>
          </p:cNvPr>
          <p:cNvSpPr>
            <a:spLocks noGrp="1"/>
          </p:cNvSpPr>
          <p:nvPr>
            <p:ph type="title"/>
          </p:nvPr>
        </p:nvSpPr>
        <p:spPr>
          <a:xfrm>
            <a:off x="572493" y="238539"/>
            <a:ext cx="11047013" cy="1434415"/>
          </a:xfrm>
        </p:spPr>
        <p:txBody>
          <a:bodyPr anchor="b">
            <a:normAutofit/>
          </a:bodyPr>
          <a:lstStyle/>
          <a:p>
            <a:r>
              <a:rPr lang="en-US" sz="6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Progression of the Revelation</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B386CB-A54A-E104-DE7A-3C9B738BE692}"/>
              </a:ext>
            </a:extLst>
          </p:cNvPr>
          <p:cNvPicPr>
            <a:picLocks noChangeAspect="1"/>
          </p:cNvPicPr>
          <p:nvPr/>
        </p:nvPicPr>
        <p:blipFill>
          <a:blip r:embed="rId2"/>
          <a:srcRect l="8896" r="16165" b="-3"/>
          <a:stretch>
            <a:fillRect/>
          </a:stretch>
        </p:blipFill>
        <p:spPr>
          <a:xfrm>
            <a:off x="572493" y="2097247"/>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602FB11B-A255-31DC-22C3-EBA93E531081}"/>
              </a:ext>
            </a:extLst>
          </p:cNvPr>
          <p:cNvSpPr>
            <a:spLocks noGrp="1"/>
          </p:cNvSpPr>
          <p:nvPr>
            <p:ph idx="1"/>
          </p:nvPr>
        </p:nvSpPr>
        <p:spPr>
          <a:xfrm>
            <a:off x="4690054" y="2071316"/>
            <a:ext cx="6929451" cy="4548145"/>
          </a:xfrm>
        </p:spPr>
        <p:txBody>
          <a:bodyPr anchor="t">
            <a:normAutofit/>
          </a:bodyPr>
          <a:lstStyle/>
          <a:p>
            <a:pPr marL="0" indent="0">
              <a:buNone/>
            </a:pPr>
            <a:r>
              <a:rPr lang="en-US" sz="3200">
                <a:solidFill>
                  <a:schemeClr val="bg1"/>
                </a:solidFill>
                <a:effectLst>
                  <a:outerShdw blurRad="38100" dist="38100" dir="2700000" algn="tl">
                    <a:srgbClr val="000000">
                      <a:alpha val="43137"/>
                    </a:srgbClr>
                  </a:outerShdw>
                </a:effectLst>
                <a:latin typeface="Arial Nova Cond" panose="020B0506020202020204" pitchFamily="34" charset="0"/>
              </a:rPr>
              <a:t>In the Covenant of Grace, God revealed himself progressively (Heb 1:1-2). Knowledge of Him and his salvation was built through centuries as he disclosed his will through different ways, reaching its fullness in Christ (Joh 1:17). The law in the Old Testament was given as one stage in the progression of knowledge of God’s salvation by Grace (Heb 3:3-6).</a:t>
            </a:r>
          </a:p>
        </p:txBody>
      </p:sp>
    </p:spTree>
    <p:extLst>
      <p:ext uri="{BB962C8B-B14F-4D97-AF65-F5344CB8AC3E}">
        <p14:creationId xmlns:p14="http://schemas.microsoft.com/office/powerpoint/2010/main" val="179365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D789CD-5B09-1A10-F1AD-5CC4A63EFD4C}"/>
            </a:ext>
          </a:extLst>
        </p:cNvPr>
        <p:cNvGrpSpPr/>
        <p:nvPr/>
      </p:nvGrpSpPr>
      <p:grpSpPr>
        <a:xfrm>
          <a:off x="0" y="0"/>
          <a:ext cx="0" cy="0"/>
          <a:chOff x="0" y="0"/>
          <a:chExt cx="0" cy="0"/>
        </a:xfrm>
      </p:grpSpPr>
      <p:sp>
        <p:nvSpPr>
          <p:cNvPr id="15" name="Rectangle 8">
            <a:extLst>
              <a:ext uri="{FF2B5EF4-FFF2-40B4-BE49-F238E27FC236}">
                <a16:creationId xmlns:a16="http://schemas.microsoft.com/office/drawing/2014/main" id="{08768E1F-8645-D050-10AD-6A77F2249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28A944-AB15-A251-9F33-1AFD4CC3A846}"/>
              </a:ext>
            </a:extLst>
          </p:cNvPr>
          <p:cNvSpPr>
            <a:spLocks noGrp="1"/>
          </p:cNvSpPr>
          <p:nvPr>
            <p:ph type="title"/>
          </p:nvPr>
        </p:nvSpPr>
        <p:spPr>
          <a:xfrm>
            <a:off x="838200" y="448721"/>
            <a:ext cx="5016500" cy="1225650"/>
          </a:xfrm>
        </p:spPr>
        <p:txBody>
          <a:bodyPr anchor="b">
            <a:noAutofit/>
          </a:bodyPr>
          <a:lstStyle/>
          <a:p>
            <a:pPr>
              <a:lnSpc>
                <a:spcPct val="80000"/>
              </a:lnSpc>
            </a:pPr>
            <a:r>
              <a:rPr lang="en-US" sz="5000" b="1" i="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Of God’s Covenant With Man </a:t>
            </a:r>
            <a:r>
              <a:rPr lang="en-US" sz="50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(7.6)</a:t>
            </a:r>
            <a:endParaRPr lang="en-US" sz="30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cxnSp>
        <p:nvCxnSpPr>
          <p:cNvPr id="16" name="Straight Connector 10">
            <a:extLst>
              <a:ext uri="{FF2B5EF4-FFF2-40B4-BE49-F238E27FC236}">
                <a16:creationId xmlns:a16="http://schemas.microsoft.com/office/drawing/2014/main" id="{F9BA4C4A-EBC4-5628-4E77-288C71974C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34D015-2895-E5B4-2F2E-A6EF590B6F55}"/>
              </a:ext>
            </a:extLst>
          </p:cNvPr>
          <p:cNvSpPr>
            <a:spLocks noGrp="1"/>
          </p:cNvSpPr>
          <p:nvPr>
            <p:ph idx="1"/>
          </p:nvPr>
        </p:nvSpPr>
        <p:spPr>
          <a:xfrm>
            <a:off x="810007" y="1825142"/>
            <a:ext cx="6492493" cy="3805909"/>
          </a:xfrm>
        </p:spPr>
        <p:txBody>
          <a:bodyPr>
            <a:noAutofit/>
          </a:bodyPr>
          <a:lstStyle/>
          <a:p>
            <a:pPr marL="0" indent="0" algn="just">
              <a:spcBef>
                <a:spcPts val="0"/>
              </a:spcBef>
              <a:buNone/>
            </a:pPr>
            <a:r>
              <a:rPr lang="en-US" sz="2300" dirty="0">
                <a:solidFill>
                  <a:schemeClr val="bg1"/>
                </a:solidFill>
                <a:latin typeface="Arial Nova Cond" panose="020B0506020202020204" pitchFamily="34" charset="0"/>
              </a:rPr>
              <a:t>Under the gospel, when Christ, the substance, was exhibited, the ordinances in which this covenant is dispensed are the preaching of the Word, and the administration of the sacraments of baptism and the Lord’s Supper: which, </a:t>
            </a:r>
            <a:r>
              <a:rPr lang="en-US" sz="2300" u="sng" dirty="0">
                <a:solidFill>
                  <a:schemeClr val="bg1"/>
                </a:solidFill>
                <a:latin typeface="Arial Nova Cond" panose="020B0506020202020204" pitchFamily="34" charset="0"/>
              </a:rPr>
              <a:t>though fewer in number, and ministered with more simplicity, and less outward glory, yet, in them, it is held forth in more fullness, evidence</a:t>
            </a:r>
            <a:r>
              <a:rPr lang="en-US" sz="2300" dirty="0">
                <a:solidFill>
                  <a:schemeClr val="bg1"/>
                </a:solidFill>
                <a:latin typeface="Arial Nova Cond" panose="020B0506020202020204" pitchFamily="34" charset="0"/>
              </a:rPr>
              <a:t>, and spiritual efficacy, to all nations, both Jews and Gentiles; and is called the new testament. There are not therefore two covenants of grace, differing in substance, but one and the same, under various </a:t>
            </a:r>
            <a:r>
              <a:rPr lang="en-US" sz="23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Nova Cond" panose="020B0506020202020204" pitchFamily="34" charset="0"/>
              </a:rPr>
              <a:t>dispensations</a:t>
            </a:r>
            <a:r>
              <a:rPr lang="en-US" sz="2300" dirty="0">
                <a:solidFill>
                  <a:schemeClr val="bg1"/>
                </a:solidFill>
                <a:latin typeface="Arial Nova Cond" panose="020B0506020202020204" pitchFamily="34" charset="0"/>
              </a:rPr>
              <a:t>.</a:t>
            </a:r>
          </a:p>
        </p:txBody>
      </p:sp>
      <p:cxnSp>
        <p:nvCxnSpPr>
          <p:cNvPr id="17" name="Straight Connector 12">
            <a:extLst>
              <a:ext uri="{FF2B5EF4-FFF2-40B4-BE49-F238E27FC236}">
                <a16:creationId xmlns:a16="http://schemas.microsoft.com/office/drawing/2014/main" id="{A6DC57EE-ECB6-F0E2-FB47-A635CF4298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descr="The Westminster Confession of Faith: The Reader's Digital Edition (English  Edition) eBook : Of Divines, The Westminster Assembly: Amazon.de: Kindle  Store">
            <a:extLst>
              <a:ext uri="{FF2B5EF4-FFF2-40B4-BE49-F238E27FC236}">
                <a16:creationId xmlns:a16="http://schemas.microsoft.com/office/drawing/2014/main" id="{F76A1E2F-2CA8-2BDB-28C1-BFC85343EEC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b="8149"/>
          <a:stretch>
            <a:fillRect/>
          </a:stretch>
        </p:blipFill>
        <p:spPr bwMode="auto">
          <a:xfrm>
            <a:off x="7614417" y="499521"/>
            <a:ext cx="4044184" cy="5943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0C7544-5D1F-A128-91FA-A388CDBCBA8C}"/>
              </a:ext>
            </a:extLst>
          </p:cNvPr>
          <p:cNvSpPr txBox="1"/>
          <p:nvPr/>
        </p:nvSpPr>
        <p:spPr>
          <a:xfrm>
            <a:off x="810007" y="5707672"/>
            <a:ext cx="670280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Nova Cond Light" panose="020B0306020202020204" pitchFamily="34" charset="0"/>
                <a:ea typeface="+mn-ea"/>
                <a:cs typeface="+mn-cs"/>
              </a:rPr>
              <a:t>Col 2:17; 1Cor 1:21; Mat 28:19-20; 1Cor 11:23-25; Heb 12:22-24; 2 Cor 3:9-11; Luke 2:32; Acts 13:40; Eph 2:15-19; Luke 22:20; Gal 3:8-9, 14, 16; Rom 3:21-22, 30; Rom 4:3, 6-8; Gen 15;6; </a:t>
            </a:r>
            <a:r>
              <a:rPr kumimoji="0" lang="en-US" sz="1600" b="0" i="0" u="none" strike="noStrike" kern="1200" cap="none" spc="0" normalizeH="0" baseline="0" noProof="0" err="1">
                <a:ln>
                  <a:noFill/>
                </a:ln>
                <a:solidFill>
                  <a:prstClr val="white"/>
                </a:solidFill>
                <a:effectLst/>
                <a:uLnTx/>
                <a:uFillTx/>
                <a:latin typeface="Arial Nova Cond Light" panose="020B0306020202020204" pitchFamily="34" charset="0"/>
                <a:ea typeface="+mn-ea"/>
                <a:cs typeface="+mn-cs"/>
              </a:rPr>
              <a:t>Psa</a:t>
            </a:r>
            <a:r>
              <a:rPr kumimoji="0" lang="en-US" sz="1600" b="0" i="0" u="none" strike="noStrike" kern="1200" cap="none" spc="0" normalizeH="0" baseline="0" noProof="0">
                <a:ln>
                  <a:noFill/>
                </a:ln>
                <a:solidFill>
                  <a:prstClr val="white"/>
                </a:solidFill>
                <a:effectLst/>
                <a:uLnTx/>
                <a:uFillTx/>
                <a:latin typeface="Arial Nova Cond Light" panose="020B0306020202020204" pitchFamily="34" charset="0"/>
                <a:ea typeface="+mn-ea"/>
                <a:cs typeface="+mn-cs"/>
              </a:rPr>
              <a:t> 32:1-2; Rom 4:16-17; 23-24; Heb 4:2; Rom 10:6-10; 1 Cor 10:3-4.</a:t>
            </a:r>
          </a:p>
        </p:txBody>
      </p:sp>
      <p:sp>
        <p:nvSpPr>
          <p:cNvPr id="4" name="Rectangle 3">
            <a:extLst>
              <a:ext uri="{FF2B5EF4-FFF2-40B4-BE49-F238E27FC236}">
                <a16:creationId xmlns:a16="http://schemas.microsoft.com/office/drawing/2014/main" id="{39360D29-22EC-8C88-0CDD-190D6C504129}"/>
              </a:ext>
            </a:extLst>
          </p:cNvPr>
          <p:cNvSpPr/>
          <p:nvPr/>
        </p:nvSpPr>
        <p:spPr>
          <a:xfrm>
            <a:off x="101600" y="152006"/>
            <a:ext cx="11988800" cy="655398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99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53587-7F98-6873-0A2F-96B97F2FAAF0}"/>
              </a:ext>
            </a:extLst>
          </p:cNvPr>
          <p:cNvSpPr>
            <a:spLocks noGrp="1"/>
          </p:cNvSpPr>
          <p:nvPr>
            <p:ph type="title"/>
          </p:nvPr>
        </p:nvSpPr>
        <p:spPr>
          <a:xfrm>
            <a:off x="840510" y="746395"/>
            <a:ext cx="10507579" cy="1618489"/>
          </a:xfrm>
        </p:spPr>
        <p:txBody>
          <a:bodyPr anchor="ctr">
            <a:normAutofit/>
          </a:bodyPr>
          <a:lstStyle/>
          <a:p>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rPr>
              <a:t>Various “Dispensations”</a:t>
            </a:r>
          </a:p>
        </p:txBody>
      </p:sp>
      <p:sp>
        <p:nvSpPr>
          <p:cNvPr id="3" name="Content Placeholder 2">
            <a:extLst>
              <a:ext uri="{FF2B5EF4-FFF2-40B4-BE49-F238E27FC236}">
                <a16:creationId xmlns:a16="http://schemas.microsoft.com/office/drawing/2014/main" id="{7EF6CAD3-39D1-30E5-B96A-5856ED52D98E}"/>
              </a:ext>
            </a:extLst>
          </p:cNvPr>
          <p:cNvSpPr>
            <a:spLocks noGrp="1"/>
          </p:cNvSpPr>
          <p:nvPr>
            <p:ph idx="1"/>
          </p:nvPr>
        </p:nvSpPr>
        <p:spPr>
          <a:xfrm>
            <a:off x="1042738" y="2197769"/>
            <a:ext cx="9480883" cy="4033388"/>
          </a:xfrm>
        </p:spPr>
        <p:txBody>
          <a:bodyPr anchor="t">
            <a:normAutofit fontScale="92500" lnSpcReduction="10000"/>
          </a:bodyPr>
          <a:lstStyle/>
          <a:p>
            <a:pPr marL="0" indent="0">
              <a:lnSpc>
                <a:spcPct val="100000"/>
              </a:lnSpc>
              <a:buNone/>
            </a:pPr>
            <a:r>
              <a:rPr lang="en-US" sz="3600" b="1" dirty="0">
                <a:effectLst>
                  <a:outerShdw blurRad="38100" dist="38100" dir="2700000" algn="tl">
                    <a:srgbClr val="000000">
                      <a:alpha val="43137"/>
                    </a:srgbClr>
                  </a:outerShdw>
                </a:effectLst>
                <a:latin typeface="Arial Nova Cond" panose="020B0506020202020204" pitchFamily="34" charset="0"/>
              </a:rPr>
              <a:t>In the Reformed circles, this term gained a negative connotation during the 20th century due to the influence of “Dispensational Eschatology”. But what it means in the Westminster Confession of Faith, the Lord related to his people in different times through different modes, i.e., different forms of administration of his grace, which followed the growth in Revelation.</a:t>
            </a:r>
          </a:p>
        </p:txBody>
      </p:sp>
    </p:spTree>
    <p:extLst>
      <p:ext uri="{BB962C8B-B14F-4D97-AF65-F5344CB8AC3E}">
        <p14:creationId xmlns:p14="http://schemas.microsoft.com/office/powerpoint/2010/main" val="163434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1B97032-34CE-9E5B-F4CE-28ADBB314CDD}"/>
              </a:ext>
            </a:extLst>
          </p:cNvPr>
          <p:cNvSpPr>
            <a:spLocks noGrp="1"/>
          </p:cNvSpPr>
          <p:nvPr>
            <p:ph type="title"/>
          </p:nvPr>
        </p:nvSpPr>
        <p:spPr>
          <a:xfrm>
            <a:off x="529390" y="1450655"/>
            <a:ext cx="5197642" cy="3956690"/>
          </a:xfrm>
        </p:spPr>
        <p:txBody>
          <a:bodyPr anchor="ctr">
            <a:normAutofit/>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“Temporal” Covenants</a:t>
            </a:r>
          </a:p>
        </p:txBody>
      </p:sp>
      <p:cxnSp>
        <p:nvCxnSpPr>
          <p:cNvPr id="21" name="Straight Connector 2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74D284-A584-4585-09AA-3465A001570D}"/>
              </a:ext>
            </a:extLst>
          </p:cNvPr>
          <p:cNvSpPr>
            <a:spLocks noGrp="1"/>
          </p:cNvSpPr>
          <p:nvPr>
            <p:ph idx="1"/>
          </p:nvPr>
        </p:nvSpPr>
        <p:spPr>
          <a:xfrm>
            <a:off x="6096000" y="742528"/>
            <a:ext cx="5325979" cy="5372943"/>
          </a:xfrm>
        </p:spPr>
        <p:txBody>
          <a:bodyPr anchor="ctr">
            <a:noAutofit/>
          </a:bodyPr>
          <a:lstStyle/>
          <a:p>
            <a:pPr marL="0" indent="0" algn="ctr">
              <a:buNone/>
            </a:pPr>
            <a:r>
              <a:rPr lang="en-US" sz="3600" dirty="0">
                <a:solidFill>
                  <a:schemeClr val="bg1"/>
                </a:solidFill>
                <a:effectLst>
                  <a:outerShdw blurRad="38100" dist="38100" dir="2700000" algn="tl">
                    <a:srgbClr val="000000">
                      <a:alpha val="43137"/>
                    </a:srgbClr>
                  </a:outerShdw>
                </a:effectLst>
                <a:latin typeface="Arial Nova Cond" panose="020B0506020202020204" pitchFamily="34" charset="0"/>
              </a:rPr>
              <a:t>God has established within the Covenant of Grace “temporal covenants” with individuals and peoples advancing the purpose of the Covenant of Grace, preparing it for its full completion and revealing especial provisions of the redemption. </a:t>
            </a:r>
          </a:p>
        </p:txBody>
      </p:sp>
    </p:spTree>
    <p:extLst>
      <p:ext uri="{BB962C8B-B14F-4D97-AF65-F5344CB8AC3E}">
        <p14:creationId xmlns:p14="http://schemas.microsoft.com/office/powerpoint/2010/main" val="236424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97777-3961-40D4-B963-7FFA89F8051F}"/>
              </a:ext>
            </a:extLst>
          </p:cNvPr>
          <p:cNvSpPr>
            <a:spLocks noGrp="1"/>
          </p:cNvSpPr>
          <p:nvPr>
            <p:ph type="title"/>
          </p:nvPr>
        </p:nvSpPr>
        <p:spPr>
          <a:xfrm>
            <a:off x="758977" y="335265"/>
            <a:ext cx="11208434" cy="783991"/>
          </a:xfrm>
          <a:noFill/>
          <a:ln>
            <a:noFill/>
          </a:ln>
        </p:spPr>
        <p:style>
          <a:lnRef idx="0">
            <a:scrgbClr r="0" g="0" b="0"/>
          </a:lnRef>
          <a:fillRef idx="0">
            <a:scrgbClr r="0" g="0" b="0"/>
          </a:fillRef>
          <a:effectRef idx="0">
            <a:scrgbClr r="0" g="0" b="0"/>
          </a:effectRef>
          <a:fontRef idx="minor">
            <a:schemeClr val="dk1"/>
          </a:fontRef>
        </p:style>
        <p:txBody>
          <a:bodyPr>
            <a:noAutofit/>
          </a:bodyPr>
          <a:lstStyle/>
          <a:p>
            <a:pPr algn="ctr"/>
            <a:r>
              <a:rPr lang="en-US" sz="6000" b="1" noProof="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Salvation Plan </a:t>
            </a:r>
            <a:r>
              <a:rPr lang="en-US" sz="6000" b="1" noProof="0" dirty="0">
                <a:effectLst>
                  <a:outerShdw blurRad="38100" dist="38100" dir="2700000" algn="tl">
                    <a:srgbClr val="000000">
                      <a:alpha val="43137"/>
                    </a:srgbClr>
                  </a:outerShdw>
                </a:effectLst>
                <a:latin typeface="Arial Nova Cond Light" panose="020B0306020202020204" pitchFamily="34" charset="0"/>
                <a:cs typeface="Aharoni" panose="02010803020104030203" pitchFamily="2" charset="-79"/>
              </a:rPr>
              <a:t>(Pre-Millennialist)</a:t>
            </a:r>
          </a:p>
        </p:txBody>
      </p:sp>
      <p:sp>
        <p:nvSpPr>
          <p:cNvPr id="4" name="Seta: para a Direita 3">
            <a:extLst>
              <a:ext uri="{FF2B5EF4-FFF2-40B4-BE49-F238E27FC236}">
                <a16:creationId xmlns:a16="http://schemas.microsoft.com/office/drawing/2014/main" id="{57716574-7B6E-4D44-8511-9B66729E40B9}"/>
              </a:ext>
            </a:extLst>
          </p:cNvPr>
          <p:cNvSpPr/>
          <p:nvPr/>
        </p:nvSpPr>
        <p:spPr>
          <a:xfrm>
            <a:off x="1055076" y="6119446"/>
            <a:ext cx="11136923" cy="474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 name="CaixaDeTexto 4">
            <a:extLst>
              <a:ext uri="{FF2B5EF4-FFF2-40B4-BE49-F238E27FC236}">
                <a16:creationId xmlns:a16="http://schemas.microsoft.com/office/drawing/2014/main" id="{E15F7E0E-682A-4A8C-A5BA-C1988C761465}"/>
              </a:ext>
            </a:extLst>
          </p:cNvPr>
          <p:cNvSpPr txBox="1"/>
          <p:nvPr/>
        </p:nvSpPr>
        <p:spPr>
          <a:xfrm>
            <a:off x="758977" y="5184540"/>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a:ln>
                <a:noFill/>
              </a:ln>
              <a:solidFill>
                <a:srgbClr val="00B050"/>
              </a:solidFill>
              <a:effectLst/>
              <a:uLnTx/>
              <a:uFillTx/>
              <a:latin typeface="Franklin Gothic Book" panose="020B0503020102020204"/>
              <a:ea typeface="+mn-ea"/>
              <a:cs typeface="+mn-cs"/>
            </a:endParaRPr>
          </a:p>
        </p:txBody>
      </p:sp>
      <p:sp>
        <p:nvSpPr>
          <p:cNvPr id="6" name="CaixaDeTexto 5">
            <a:extLst>
              <a:ext uri="{FF2B5EF4-FFF2-40B4-BE49-F238E27FC236}">
                <a16:creationId xmlns:a16="http://schemas.microsoft.com/office/drawing/2014/main" id="{67607D70-5497-45EA-AB3C-1118146E0158}"/>
              </a:ext>
            </a:extLst>
          </p:cNvPr>
          <p:cNvSpPr txBox="1"/>
          <p:nvPr/>
        </p:nvSpPr>
        <p:spPr>
          <a:xfrm>
            <a:off x="1132526" y="5975396"/>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ln w="0"/>
                <a:solidFill>
                  <a:srgbClr val="00B050"/>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a:t>
            </a:r>
            <a:r>
              <a:rPr kumimoji="0" lang="en-US" sz="1400" b="1" i="0" u="none" strike="noStrike" kern="1200" cap="none" spc="0" normalizeH="0" baseline="0" noProof="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DEN</a:t>
            </a:r>
          </a:p>
        </p:txBody>
      </p:sp>
      <p:pic>
        <p:nvPicPr>
          <p:cNvPr id="8" name="Picture 14" descr="Resultado de imagem para tree no background">
            <a:extLst>
              <a:ext uri="{FF2B5EF4-FFF2-40B4-BE49-F238E27FC236}">
                <a16:creationId xmlns:a16="http://schemas.microsoft.com/office/drawing/2014/main" id="{62DD070B-CEDD-41EF-8592-DDB0F40A64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85779" y="5525157"/>
            <a:ext cx="668281" cy="721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abraão">
            <a:extLst>
              <a:ext uri="{FF2B5EF4-FFF2-40B4-BE49-F238E27FC236}">
                <a16:creationId xmlns:a16="http://schemas.microsoft.com/office/drawing/2014/main" id="{96A97410-B11F-4511-AF17-45D03E53FA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78" r="45692"/>
          <a:stretch/>
        </p:blipFill>
        <p:spPr bwMode="auto">
          <a:xfrm flipH="1">
            <a:off x="3108806" y="5668753"/>
            <a:ext cx="267877" cy="56230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4" descr="Resultado de imagem para tábuas da lei">
            <a:extLst>
              <a:ext uri="{FF2B5EF4-FFF2-40B4-BE49-F238E27FC236}">
                <a16:creationId xmlns:a16="http://schemas.microsoft.com/office/drawing/2014/main" id="{94966D7B-02D7-4761-8DC0-F4D2766E546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458" b="95918" l="500" r="96000">
                        <a14:foregroundMark x1="12750" y1="36735" x2="12750" y2="36735"/>
                        <a14:foregroundMark x1="2000" y1="17493" x2="15500" y2="6122"/>
                        <a14:foregroundMark x1="15500" y1="6122" x2="24750" y2="2041"/>
                        <a14:foregroundMark x1="24750" y1="2041" x2="33586" y2="2319"/>
                        <a14:foregroundMark x1="35712" y1="5507" x2="43750" y2="20408"/>
                        <a14:foregroundMark x1="49652" y1="19478" x2="51147" y2="19242"/>
                        <a14:foregroundMark x1="43750" y1="20408" x2="49409" y2="19516"/>
                        <a14:foregroundMark x1="53616" y1="18076" x2="58750" y2="10787"/>
                        <a14:foregroundMark x1="58750" y1="10787" x2="68000" y2="4082"/>
                        <a14:foregroundMark x1="76013" y1="2606" x2="77500" y2="2332"/>
                        <a14:foregroundMark x1="68000" y1="4082" x2="73742" y2="3024"/>
                        <a14:foregroundMark x1="77500" y1="2332" x2="87000" y2="8163"/>
                        <a14:foregroundMark x1="87000" y1="8163" x2="98750" y2="24490"/>
                        <a14:foregroundMark x1="98750" y1="24490" x2="96750" y2="89504"/>
                        <a14:foregroundMark x1="96750" y1="89504" x2="94000" y2="99125"/>
                        <a14:foregroundMark x1="94000" y1="99125" x2="24750" y2="92711"/>
                        <a14:foregroundMark x1="24750" y1="92711" x2="8000" y2="98542"/>
                        <a14:foregroundMark x1="8000" y1="98542" x2="500" y2="92128"/>
                        <a14:foregroundMark x1="500" y1="92128" x2="1750" y2="19534"/>
                        <a14:foregroundMark x1="20000" y1="16618" x2="33250" y2="19242"/>
                        <a14:foregroundMark x1="33250" y1="19242" x2="43500" y2="41399"/>
                        <a14:foregroundMark x1="43500" y1="41399" x2="43250" y2="71720"/>
                        <a14:foregroundMark x1="43250" y1="71720" x2="37750" y2="79300"/>
                        <a14:foregroundMark x1="37750" y1="79300" x2="25500" y2="72886"/>
                        <a14:foregroundMark x1="25500" y1="72886" x2="10500" y2="28571"/>
                        <a14:foregroundMark x1="10500" y1="28571" x2="12250" y2="18076"/>
                        <a14:foregroundMark x1="12250" y1="18076" x2="19750" y2="22741"/>
                        <a14:foregroundMark x1="19750" y1="22741" x2="20750" y2="26822"/>
                        <a14:foregroundMark x1="66250" y1="33819" x2="59250" y2="49563"/>
                        <a14:foregroundMark x1="59250" y1="49563" x2="58000" y2="74052"/>
                        <a14:foregroundMark x1="58000" y1="74052" x2="62500" y2="86589"/>
                        <a14:foregroundMark x1="62500" y1="86589" x2="70500" y2="89504"/>
                        <a14:foregroundMark x1="70500" y1="89504" x2="78250" y2="84548"/>
                        <a14:foregroundMark x1="78250" y1="84548" x2="84750" y2="48980"/>
                        <a14:foregroundMark x1="84750" y1="48980" x2="82750" y2="39067"/>
                        <a14:foregroundMark x1="82750" y1="39067" x2="68500" y2="35569"/>
                        <a14:foregroundMark x1="68500" y1="35569" x2="58750" y2="37318"/>
                        <a14:foregroundMark x1="58750" y1="37318" x2="52250" y2="46939"/>
                        <a14:foregroundMark x1="52250" y1="46939" x2="49500" y2="57143"/>
                        <a14:foregroundMark x1="49500" y1="57143" x2="49500" y2="58017"/>
                        <a14:foregroundMark x1="58500" y1="6706" x2="64666" y2="2762"/>
                        <a14:foregroundMark x1="70450" y1="1007" x2="72448" y2="654"/>
                        <a14:foregroundMark x1="68114" y1="1420" x2="69344" y2="1203"/>
                        <a14:foregroundMark x1="74794" y1="373" x2="83000" y2="2624"/>
                        <a14:foregroundMark x1="83000" y1="2624" x2="93000" y2="18950"/>
                        <a14:foregroundMark x1="93000" y1="18950" x2="96000" y2="29446"/>
                        <a14:foregroundMark x1="96000" y1="29446" x2="96000" y2="30904"/>
                        <a14:foregroundMark x1="79000" y1="5539" x2="70250" y2="4956"/>
                        <a14:foregroundMark x1="76175" y1="2902" x2="79500" y2="1749"/>
                        <a14:foregroundMark x1="70250" y1="4956" x2="74073" y2="3631"/>
                        <a14:foregroundMark x1="79500" y1="1749" x2="85750" y2="5539"/>
                        <a14:foregroundMark x1="59250" y1="96501" x2="69250" y2="94461"/>
                        <a14:foregroundMark x1="69250" y1="94461" x2="87000" y2="95918"/>
                        <a14:foregroundMark x1="87000" y1="95918" x2="94000" y2="89796"/>
                        <a14:foregroundMark x1="94000" y1="89796" x2="84750" y2="86297"/>
                        <a14:foregroundMark x1="84750" y1="86297" x2="71750" y2="88921"/>
                        <a14:backgroundMark x1="65250" y1="1458" x2="68750" y2="0"/>
                        <a14:backgroundMark x1="70000" y1="0" x2="71000" y2="0"/>
                        <a14:backgroundMark x1="74750" y1="292" x2="72250" y2="292"/>
                        <a14:backgroundMark x1="78500" y1="292" x2="78500" y2="292"/>
                        <a14:backgroundMark x1="37250" y1="1749" x2="33000" y2="1166"/>
                        <a14:backgroundMark x1="49750" y1="18076" x2="49750" y2="19242"/>
                        <a14:backgroundMark x1="49750" y1="20700" x2="49500" y2="18950"/>
                        <a14:backgroundMark x1="49500" y1="19534" x2="51250" y2="13411"/>
                      </a14:backgroundRemoval>
                    </a14:imgEffect>
                  </a14:imgLayer>
                </a14:imgProps>
              </a:ext>
              <a:ext uri="{28A0092B-C50C-407E-A947-70E740481C1C}">
                <a14:useLocalDpi xmlns:a14="http://schemas.microsoft.com/office/drawing/2010/main" val="0"/>
              </a:ext>
            </a:extLst>
          </a:blip>
          <a:srcRect/>
          <a:stretch/>
        </p:blipFill>
        <p:spPr bwMode="auto">
          <a:xfrm flipH="1">
            <a:off x="3626116" y="5509941"/>
            <a:ext cx="760752" cy="7211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arca de noé arco iris">
            <a:extLst>
              <a:ext uri="{FF2B5EF4-FFF2-40B4-BE49-F238E27FC236}">
                <a16:creationId xmlns:a16="http://schemas.microsoft.com/office/drawing/2014/main" id="{F4811AE0-C65E-4B7E-8DB5-C9364003AA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7417" y="5870501"/>
            <a:ext cx="669229" cy="369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m para trono">
            <a:extLst>
              <a:ext uri="{FF2B5EF4-FFF2-40B4-BE49-F238E27FC236}">
                <a16:creationId xmlns:a16="http://schemas.microsoft.com/office/drawing/2014/main" id="{F3B4564D-E078-422A-BD29-21FE9383371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854" b="98266" l="7077" r="90000">
                        <a14:foregroundMark x1="18154" y1="89114" x2="7077" y2="98362"/>
                        <a14:foregroundMark x1="8615" y1="97013" x2="10308" y2="97013"/>
                        <a14:foregroundMark x1="84923" y1="96339" x2="89077" y2="97013"/>
                        <a14:foregroundMark x1="47846" y1="9538" x2="50462" y2="8189"/>
                        <a14:foregroundMark x1="40923" y1="5877" x2="35692" y2="12524"/>
                        <a14:foregroundMark x1="46769" y1="3854" x2="46308" y2="452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589905" y="5331405"/>
            <a:ext cx="568819" cy="90842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a:extLst>
              <a:ext uri="{FF2B5EF4-FFF2-40B4-BE49-F238E27FC236}">
                <a16:creationId xmlns:a16="http://schemas.microsoft.com/office/drawing/2014/main" id="{B82959AF-6877-4CE5-B373-C6A311ADC6E3}"/>
              </a:ext>
            </a:extLst>
          </p:cNvPr>
          <p:cNvSpPr/>
          <p:nvPr/>
        </p:nvSpPr>
        <p:spPr>
          <a:xfrm>
            <a:off x="2612030" y="4115244"/>
            <a:ext cx="9589923" cy="3369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9" name="Retângulo 18">
            <a:extLst>
              <a:ext uri="{FF2B5EF4-FFF2-40B4-BE49-F238E27FC236}">
                <a16:creationId xmlns:a16="http://schemas.microsoft.com/office/drawing/2014/main" id="{A91E5CDA-FC2D-4464-95F8-1FA714A1D27E}"/>
              </a:ext>
            </a:extLst>
          </p:cNvPr>
          <p:cNvSpPr/>
          <p:nvPr/>
        </p:nvSpPr>
        <p:spPr>
          <a:xfrm>
            <a:off x="3210343" y="3776413"/>
            <a:ext cx="8981655" cy="3407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0" name="Retângulo 19">
            <a:extLst>
              <a:ext uri="{FF2B5EF4-FFF2-40B4-BE49-F238E27FC236}">
                <a16:creationId xmlns:a16="http://schemas.microsoft.com/office/drawing/2014/main" id="{4768D739-E0CA-4707-8CE3-11BA7476DBDE}"/>
              </a:ext>
            </a:extLst>
          </p:cNvPr>
          <p:cNvSpPr/>
          <p:nvPr/>
        </p:nvSpPr>
        <p:spPr>
          <a:xfrm flipV="1">
            <a:off x="3955707" y="3478445"/>
            <a:ext cx="8236291" cy="3369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1" name="Retângulo 20">
            <a:extLst>
              <a:ext uri="{FF2B5EF4-FFF2-40B4-BE49-F238E27FC236}">
                <a16:creationId xmlns:a16="http://schemas.microsoft.com/office/drawing/2014/main" id="{36C71E66-2B29-413E-A9B4-D0488AA9C33E}"/>
              </a:ext>
            </a:extLst>
          </p:cNvPr>
          <p:cNvSpPr/>
          <p:nvPr/>
        </p:nvSpPr>
        <p:spPr>
          <a:xfrm flipV="1">
            <a:off x="4638675" y="3194086"/>
            <a:ext cx="7553324" cy="32659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4" name="Retângulo 13">
            <a:extLst>
              <a:ext uri="{FF2B5EF4-FFF2-40B4-BE49-F238E27FC236}">
                <a16:creationId xmlns:a16="http://schemas.microsoft.com/office/drawing/2014/main" id="{9F0A32D9-5B9D-4EAD-8375-D0A1EB6213A3}"/>
              </a:ext>
            </a:extLst>
          </p:cNvPr>
          <p:cNvSpPr/>
          <p:nvPr/>
        </p:nvSpPr>
        <p:spPr>
          <a:xfrm>
            <a:off x="5727399" y="2925193"/>
            <a:ext cx="6464599" cy="15284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Retângulo 2">
            <a:extLst>
              <a:ext uri="{FF2B5EF4-FFF2-40B4-BE49-F238E27FC236}">
                <a16:creationId xmlns:a16="http://schemas.microsoft.com/office/drawing/2014/main" id="{A12BD3CF-641D-4088-BB8E-F3AF8112CB8A}"/>
              </a:ext>
            </a:extLst>
          </p:cNvPr>
          <p:cNvSpPr/>
          <p:nvPr/>
        </p:nvSpPr>
        <p:spPr>
          <a:xfrm>
            <a:off x="5047497" y="3984211"/>
            <a:ext cx="1313180" cy="240065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50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50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sp>
        <p:nvSpPr>
          <p:cNvPr id="18" name="Retângulo 17">
            <a:extLst>
              <a:ext uri="{FF2B5EF4-FFF2-40B4-BE49-F238E27FC236}">
                <a16:creationId xmlns:a16="http://schemas.microsoft.com/office/drawing/2014/main" id="{7443E2A2-0FA6-472B-8494-6824DEED10E9}"/>
              </a:ext>
            </a:extLst>
          </p:cNvPr>
          <p:cNvSpPr/>
          <p:nvPr/>
        </p:nvSpPr>
        <p:spPr>
          <a:xfrm>
            <a:off x="10075985" y="2444262"/>
            <a:ext cx="2125968" cy="20079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6" name="CaixaDeTexto 25">
            <a:extLst>
              <a:ext uri="{FF2B5EF4-FFF2-40B4-BE49-F238E27FC236}">
                <a16:creationId xmlns:a16="http://schemas.microsoft.com/office/drawing/2014/main" id="{E37E7CB2-D371-44E7-B1D4-8DF59759847E}"/>
              </a:ext>
            </a:extLst>
          </p:cNvPr>
          <p:cNvSpPr txBox="1"/>
          <p:nvPr/>
        </p:nvSpPr>
        <p:spPr>
          <a:xfrm>
            <a:off x="9340894" y="4475173"/>
            <a:ext cx="134982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8" name="Seta: para Baixo 27">
            <a:extLst>
              <a:ext uri="{FF2B5EF4-FFF2-40B4-BE49-F238E27FC236}">
                <a16:creationId xmlns:a16="http://schemas.microsoft.com/office/drawing/2014/main" id="{0FA14FC7-9086-4671-97E2-DF585D7385B6}"/>
              </a:ext>
            </a:extLst>
          </p:cNvPr>
          <p:cNvSpPr/>
          <p:nvPr/>
        </p:nvSpPr>
        <p:spPr>
          <a:xfrm>
            <a:off x="9914583" y="5220914"/>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cxnSp>
        <p:nvCxnSpPr>
          <p:cNvPr id="25" name="Conector reto 24">
            <a:extLst>
              <a:ext uri="{FF2B5EF4-FFF2-40B4-BE49-F238E27FC236}">
                <a16:creationId xmlns:a16="http://schemas.microsoft.com/office/drawing/2014/main" id="{1F0F65F9-4620-4E3E-A22F-1A1B50CD5024}"/>
              </a:ext>
            </a:extLst>
          </p:cNvPr>
          <p:cNvCxnSpPr>
            <a:cxnSpLocks/>
          </p:cNvCxnSpPr>
          <p:nvPr/>
        </p:nvCxnSpPr>
        <p:spPr>
          <a:xfrm>
            <a:off x="1821285" y="2444262"/>
            <a:ext cx="10272080" cy="0"/>
          </a:xfrm>
          <a:prstGeom prst="line">
            <a:avLst/>
          </a:prstGeom>
          <a:ln w="57150" cap="sq">
            <a:solidFill>
              <a:srgbClr val="FF0000"/>
            </a:solidFill>
            <a:prstDash val="dash"/>
            <a:headEnd type="diamond"/>
          </a:ln>
        </p:spPr>
        <p:style>
          <a:lnRef idx="1">
            <a:schemeClr val="accent1"/>
          </a:lnRef>
          <a:fillRef idx="0">
            <a:schemeClr val="accent1"/>
          </a:fillRef>
          <a:effectRef idx="0">
            <a:schemeClr val="accent1"/>
          </a:effectRef>
          <a:fontRef idx="minor">
            <a:schemeClr val="tx1"/>
          </a:fontRef>
        </p:style>
      </p:cxnSp>
      <p:sp>
        <p:nvSpPr>
          <p:cNvPr id="30" name="CaixaDeTexto 29">
            <a:extLst>
              <a:ext uri="{FF2B5EF4-FFF2-40B4-BE49-F238E27FC236}">
                <a16:creationId xmlns:a16="http://schemas.microsoft.com/office/drawing/2014/main" id="{F4B78539-B5B6-461E-ACF7-CAF019CE3413}"/>
              </a:ext>
            </a:extLst>
          </p:cNvPr>
          <p:cNvSpPr txBox="1"/>
          <p:nvPr/>
        </p:nvSpPr>
        <p:spPr>
          <a:xfrm>
            <a:off x="1774997" y="2005311"/>
            <a:ext cx="3272499"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err="1">
                <a:ln>
                  <a:noFill/>
                </a:ln>
                <a:solidFill>
                  <a:srgbClr val="FF0000"/>
                </a:solidFill>
                <a:effectLst/>
                <a:uLnTx/>
                <a:uFillTx/>
                <a:latin typeface="Franklin Gothic Book" panose="020B0503020102020204"/>
                <a:ea typeface="+mn-ea"/>
                <a:cs typeface="+mn-cs"/>
              </a:rPr>
              <a:t>Covenant</a:t>
            </a:r>
            <a:r>
              <a:rPr kumimoji="0" lang="pt-BR" sz="3000" b="1" i="0" u="none" strike="noStrike" kern="1200" cap="none" spc="0" normalizeH="0" baseline="0" noProof="0">
                <a:ln>
                  <a:noFill/>
                </a:ln>
                <a:solidFill>
                  <a:srgbClr val="FF0000"/>
                </a:solidFill>
                <a:effectLst/>
                <a:uLnTx/>
                <a:uFillTx/>
                <a:latin typeface="Franklin Gothic Book" panose="020B0503020102020204"/>
                <a:ea typeface="+mn-ea"/>
                <a:cs typeface="+mn-cs"/>
              </a:rPr>
              <a:t> </a:t>
            </a:r>
            <a:r>
              <a:rPr kumimoji="0" lang="pt-BR" sz="3000" b="1" i="0" u="none" strike="noStrike" kern="1200" cap="none" spc="0" normalizeH="0" baseline="0" noProof="0" err="1">
                <a:ln>
                  <a:noFill/>
                </a:ln>
                <a:solidFill>
                  <a:srgbClr val="FF0000"/>
                </a:solidFill>
                <a:effectLst/>
                <a:uLnTx/>
                <a:uFillTx/>
                <a:latin typeface="Franklin Gothic Book" panose="020B0503020102020204"/>
                <a:ea typeface="+mn-ea"/>
                <a:cs typeface="+mn-cs"/>
              </a:rPr>
              <a:t>of</a:t>
            </a:r>
            <a:r>
              <a:rPr kumimoji="0" lang="pt-BR" sz="3000" b="1" i="0" u="none" strike="noStrike" kern="1200" cap="none" spc="0" normalizeH="0" baseline="0" noProof="0">
                <a:ln>
                  <a:noFill/>
                </a:ln>
                <a:solidFill>
                  <a:srgbClr val="FF0000"/>
                </a:solidFill>
                <a:effectLst/>
                <a:uLnTx/>
                <a:uFillTx/>
                <a:latin typeface="Franklin Gothic Book" panose="020B0503020102020204"/>
                <a:ea typeface="+mn-ea"/>
                <a:cs typeface="+mn-cs"/>
              </a:rPr>
              <a:t> Grace</a:t>
            </a:r>
          </a:p>
        </p:txBody>
      </p:sp>
      <p:sp>
        <p:nvSpPr>
          <p:cNvPr id="31" name="CaixaDeTexto 30">
            <a:extLst>
              <a:ext uri="{FF2B5EF4-FFF2-40B4-BE49-F238E27FC236}">
                <a16:creationId xmlns:a16="http://schemas.microsoft.com/office/drawing/2014/main" id="{4CB8B2CA-3032-4B96-86E2-42A1C4FA33C3}"/>
              </a:ext>
            </a:extLst>
          </p:cNvPr>
          <p:cNvSpPr txBox="1"/>
          <p:nvPr/>
        </p:nvSpPr>
        <p:spPr>
          <a:xfrm>
            <a:off x="2610817" y="4128444"/>
            <a:ext cx="197908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65000"/>
                  </a:prstClr>
                </a:solidFill>
                <a:effectLst/>
                <a:uLnTx/>
                <a:uFillTx/>
                <a:latin typeface="Franklin Gothic Book" panose="020B0503020102020204"/>
                <a:ea typeface="+mn-ea"/>
                <a:cs typeface="+mn-cs"/>
              </a:rPr>
              <a:t>Noahic Covenant</a:t>
            </a:r>
          </a:p>
        </p:txBody>
      </p:sp>
      <p:sp>
        <p:nvSpPr>
          <p:cNvPr id="33" name="CaixaDeTexto 32">
            <a:extLst>
              <a:ext uri="{FF2B5EF4-FFF2-40B4-BE49-F238E27FC236}">
                <a16:creationId xmlns:a16="http://schemas.microsoft.com/office/drawing/2014/main" id="{52B90755-5946-43DD-8347-ED0C8EB2A6DC}"/>
              </a:ext>
            </a:extLst>
          </p:cNvPr>
          <p:cNvSpPr txBox="1"/>
          <p:nvPr/>
        </p:nvSpPr>
        <p:spPr>
          <a:xfrm>
            <a:off x="3242743" y="3757615"/>
            <a:ext cx="24358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75000"/>
                  </a:prstClr>
                </a:solidFill>
                <a:effectLst/>
                <a:uLnTx/>
                <a:uFillTx/>
                <a:latin typeface="Franklin Gothic Book" panose="020B0503020102020204"/>
                <a:ea typeface="+mn-ea"/>
                <a:cs typeface="+mn-cs"/>
              </a:rPr>
              <a:t>Abrahamic Covenant</a:t>
            </a:r>
          </a:p>
        </p:txBody>
      </p:sp>
      <p:sp>
        <p:nvSpPr>
          <p:cNvPr id="34" name="CaixaDeTexto 33">
            <a:extLst>
              <a:ext uri="{FF2B5EF4-FFF2-40B4-BE49-F238E27FC236}">
                <a16:creationId xmlns:a16="http://schemas.microsoft.com/office/drawing/2014/main" id="{CFEAF1CC-5E11-4739-B96E-0001979F5337}"/>
              </a:ext>
            </a:extLst>
          </p:cNvPr>
          <p:cNvSpPr txBox="1"/>
          <p:nvPr/>
        </p:nvSpPr>
        <p:spPr>
          <a:xfrm>
            <a:off x="3941060" y="3455154"/>
            <a:ext cx="197908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75000"/>
                  </a:prstClr>
                </a:solidFill>
                <a:effectLst/>
                <a:uLnTx/>
                <a:uFillTx/>
                <a:latin typeface="Franklin Gothic Book" panose="020B0503020102020204"/>
                <a:ea typeface="+mn-ea"/>
                <a:cs typeface="+mn-cs"/>
              </a:rPr>
              <a:t>Covenant of</a:t>
            </a:r>
            <a:r>
              <a:rPr lang="en-US">
                <a:solidFill>
                  <a:prstClr val="white">
                    <a:lumMod val="75000"/>
                  </a:prstClr>
                </a:solidFill>
                <a:latin typeface="Franklin Gothic Book" panose="020B0503020102020204"/>
              </a:rPr>
              <a:t> Sinai</a:t>
            </a:r>
            <a:endParaRPr kumimoji="0" lang="en-US" sz="1800" b="0" i="0" u="none" strike="noStrike" kern="1200" cap="none" spc="0" normalizeH="0" baseline="0" noProof="0">
              <a:ln>
                <a:noFill/>
              </a:ln>
              <a:solidFill>
                <a:prstClr val="white">
                  <a:lumMod val="75000"/>
                </a:prstClr>
              </a:solidFill>
              <a:effectLst/>
              <a:uLnTx/>
              <a:uFillTx/>
              <a:latin typeface="Franklin Gothic Book" panose="020B0503020102020204"/>
              <a:ea typeface="+mn-ea"/>
              <a:cs typeface="+mn-cs"/>
            </a:endParaRPr>
          </a:p>
        </p:txBody>
      </p:sp>
      <p:sp>
        <p:nvSpPr>
          <p:cNvPr id="35" name="CaixaDeTexto 34">
            <a:extLst>
              <a:ext uri="{FF2B5EF4-FFF2-40B4-BE49-F238E27FC236}">
                <a16:creationId xmlns:a16="http://schemas.microsoft.com/office/drawing/2014/main" id="{983F050B-F694-42CD-A193-5DBA69F5F413}"/>
              </a:ext>
            </a:extLst>
          </p:cNvPr>
          <p:cNvSpPr txBox="1"/>
          <p:nvPr/>
        </p:nvSpPr>
        <p:spPr>
          <a:xfrm>
            <a:off x="4589905" y="3198723"/>
            <a:ext cx="1299719"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100" normalizeH="0" baseline="0" noProof="0">
                <a:ln>
                  <a:noFill/>
                </a:ln>
                <a:solidFill>
                  <a:prstClr val="white">
                    <a:lumMod val="75000"/>
                  </a:prstClr>
                </a:solidFill>
                <a:effectLst/>
                <a:uLnTx/>
                <a:uFillTx/>
                <a:latin typeface="Franklin Gothic Book" panose="020B0503020102020204"/>
                <a:ea typeface="+mn-ea"/>
                <a:cs typeface="+mn-cs"/>
              </a:rPr>
              <a:t>Davidic Covenant</a:t>
            </a:r>
          </a:p>
        </p:txBody>
      </p:sp>
      <p:sp>
        <p:nvSpPr>
          <p:cNvPr id="37" name="CaixaDeTexto 36">
            <a:extLst>
              <a:ext uri="{FF2B5EF4-FFF2-40B4-BE49-F238E27FC236}">
                <a16:creationId xmlns:a16="http://schemas.microsoft.com/office/drawing/2014/main" id="{70E7705C-448D-497F-B0DB-5E9B4D88E0E2}"/>
              </a:ext>
            </a:extLst>
          </p:cNvPr>
          <p:cNvSpPr txBox="1"/>
          <p:nvPr/>
        </p:nvSpPr>
        <p:spPr>
          <a:xfrm>
            <a:off x="6524853" y="3277358"/>
            <a:ext cx="2665286"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Franklin Gothic Book" panose="020B0503020102020204"/>
                <a:ea typeface="+mn-ea"/>
                <a:cs typeface="+mn-cs"/>
              </a:rPr>
              <a:t>New Covenant</a:t>
            </a:r>
          </a:p>
        </p:txBody>
      </p:sp>
      <p:cxnSp>
        <p:nvCxnSpPr>
          <p:cNvPr id="38" name="Conector reto 37">
            <a:extLst>
              <a:ext uri="{FF2B5EF4-FFF2-40B4-BE49-F238E27FC236}">
                <a16:creationId xmlns:a16="http://schemas.microsoft.com/office/drawing/2014/main" id="{B68A55D9-C9B7-488E-8712-2D433DA12319}"/>
              </a:ext>
            </a:extLst>
          </p:cNvPr>
          <p:cNvCxnSpPr>
            <a:cxnSpLocks/>
          </p:cNvCxnSpPr>
          <p:nvPr/>
        </p:nvCxnSpPr>
        <p:spPr>
          <a:xfrm>
            <a:off x="1224637" y="2005311"/>
            <a:ext cx="10868728" cy="0"/>
          </a:xfrm>
          <a:prstGeom prst="line">
            <a:avLst/>
          </a:prstGeom>
          <a:ln w="57150" cap="sq">
            <a:solidFill>
              <a:srgbClr val="FFC000"/>
            </a:solidFill>
            <a:prstDash val="dash"/>
            <a:headEnd type="diamond"/>
          </a:ln>
        </p:spPr>
        <p:style>
          <a:lnRef idx="1">
            <a:schemeClr val="accent1"/>
          </a:lnRef>
          <a:fillRef idx="0">
            <a:schemeClr val="accent1"/>
          </a:fillRef>
          <a:effectRef idx="0">
            <a:schemeClr val="accent1"/>
          </a:effectRef>
          <a:fontRef idx="minor">
            <a:schemeClr val="tx1"/>
          </a:fontRef>
        </p:style>
      </p:cxnSp>
      <p:sp>
        <p:nvSpPr>
          <p:cNvPr id="41" name="CaixaDeTexto 40">
            <a:extLst>
              <a:ext uri="{FF2B5EF4-FFF2-40B4-BE49-F238E27FC236}">
                <a16:creationId xmlns:a16="http://schemas.microsoft.com/office/drawing/2014/main" id="{38E5CFF3-DC8F-49CB-BB9C-9FAC58A66420}"/>
              </a:ext>
            </a:extLst>
          </p:cNvPr>
          <p:cNvSpPr txBox="1"/>
          <p:nvPr/>
        </p:nvSpPr>
        <p:spPr>
          <a:xfrm>
            <a:off x="1224637" y="1515538"/>
            <a:ext cx="3365268"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3000" b="1" err="1">
                <a:solidFill>
                  <a:srgbClr val="FFC000"/>
                </a:solidFill>
                <a:latin typeface="Franklin Gothic Book" panose="020B0503020102020204"/>
              </a:rPr>
              <a:t>Covenant</a:t>
            </a:r>
            <a:r>
              <a:rPr lang="pt-BR" sz="3000" b="1">
                <a:solidFill>
                  <a:srgbClr val="FFC000"/>
                </a:solidFill>
                <a:latin typeface="Franklin Gothic Book" panose="020B0503020102020204"/>
              </a:rPr>
              <a:t> </a:t>
            </a:r>
            <a:r>
              <a:rPr lang="pt-BR" sz="3000" b="1" err="1">
                <a:solidFill>
                  <a:srgbClr val="FFC000"/>
                </a:solidFill>
                <a:latin typeface="Franklin Gothic Book" panose="020B0503020102020204"/>
              </a:rPr>
              <a:t>of</a:t>
            </a:r>
            <a:r>
              <a:rPr lang="pt-BR" sz="3000" b="1">
                <a:solidFill>
                  <a:srgbClr val="FFC000"/>
                </a:solidFill>
                <a:latin typeface="Franklin Gothic Book" panose="020B0503020102020204"/>
              </a:rPr>
              <a:t> Works</a:t>
            </a:r>
          </a:p>
        </p:txBody>
      </p:sp>
      <p:sp>
        <p:nvSpPr>
          <p:cNvPr id="42" name="CaixaDeTexto 41">
            <a:extLst>
              <a:ext uri="{FF2B5EF4-FFF2-40B4-BE49-F238E27FC236}">
                <a16:creationId xmlns:a16="http://schemas.microsoft.com/office/drawing/2014/main" id="{88E97CAC-F755-4C97-A23A-690173972FB7}"/>
              </a:ext>
            </a:extLst>
          </p:cNvPr>
          <p:cNvSpPr txBox="1"/>
          <p:nvPr/>
        </p:nvSpPr>
        <p:spPr>
          <a:xfrm>
            <a:off x="10124286" y="3261106"/>
            <a:ext cx="2077557"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Franklin Gothic Book" panose="020B0503020102020204"/>
                <a:ea typeface="+mn-ea"/>
                <a:cs typeface="+mn-cs"/>
              </a:rPr>
              <a:t>Eternity</a:t>
            </a:r>
            <a:endParaRPr kumimoji="0" lang="pt-BR" sz="3000" b="1"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cxnSp>
        <p:nvCxnSpPr>
          <p:cNvPr id="11" name="Straight Connector 10">
            <a:extLst>
              <a:ext uri="{FF2B5EF4-FFF2-40B4-BE49-F238E27FC236}">
                <a16:creationId xmlns:a16="http://schemas.microsoft.com/office/drawing/2014/main" id="{CB59BD0F-DFBC-D853-A760-386AD5AEB053}"/>
              </a:ext>
            </a:extLst>
          </p:cNvPr>
          <p:cNvCxnSpPr/>
          <p:nvPr/>
        </p:nvCxnSpPr>
        <p:spPr>
          <a:xfrm flipH="1">
            <a:off x="1919920" y="4452187"/>
            <a:ext cx="3758708"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2ECA1B2-31D0-7D86-4CE7-D8DE624A465E}"/>
              </a:ext>
            </a:extLst>
          </p:cNvPr>
          <p:cNvSpPr txBox="1"/>
          <p:nvPr/>
        </p:nvSpPr>
        <p:spPr>
          <a:xfrm>
            <a:off x="1824885" y="4413796"/>
            <a:ext cx="705874" cy="369332"/>
          </a:xfrm>
          <a:prstGeom prst="rect">
            <a:avLst/>
          </a:prstGeom>
          <a:noFill/>
        </p:spPr>
        <p:txBody>
          <a:bodyPr wrap="square" rtlCol="0">
            <a:spAutoFit/>
          </a:bodyPr>
          <a:lstStyle/>
          <a:p>
            <a:pPr algn="ctr"/>
            <a:r>
              <a:rPr lang="en-US" sz="900" b="1">
                <a:effectLst>
                  <a:outerShdw blurRad="38100" dist="38100" dir="2700000" algn="tl">
                    <a:srgbClr val="000000">
                      <a:alpha val="43137"/>
                    </a:srgbClr>
                  </a:outerShdw>
                </a:effectLst>
              </a:rPr>
              <a:t>Adamic Covenant</a:t>
            </a:r>
          </a:p>
        </p:txBody>
      </p:sp>
    </p:spTree>
    <p:extLst>
      <p:ext uri="{BB962C8B-B14F-4D97-AF65-F5344CB8AC3E}">
        <p14:creationId xmlns:p14="http://schemas.microsoft.com/office/powerpoint/2010/main" val="230569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3EE3-0D4E-0CEA-E6CE-CC2C4C603FCF}"/>
              </a:ext>
            </a:extLst>
          </p:cNvPr>
          <p:cNvSpPr>
            <a:spLocks noGrp="1"/>
          </p:cNvSpPr>
          <p:nvPr>
            <p:ph type="title"/>
          </p:nvPr>
        </p:nvSpPr>
        <p:spPr>
          <a:xfrm>
            <a:off x="2226128" y="195942"/>
            <a:ext cx="7739744" cy="1632858"/>
          </a:xfrm>
        </p:spPr>
        <p:txBody>
          <a:bodyPr>
            <a:normAutofit/>
          </a:bodyPr>
          <a:lstStyle/>
          <a:p>
            <a:pPr algn="ctr">
              <a:lnSpc>
                <a:spcPct val="80000"/>
              </a:lnSpc>
            </a:pPr>
            <a:r>
              <a:rPr lang="en-US" sz="6000" dirty="0">
                <a:latin typeface="Aharoni" panose="02010803020104030203" pitchFamily="2" charset="-79"/>
                <a:cs typeface="Aharoni" panose="02010803020104030203" pitchFamily="2" charset="-79"/>
              </a:rPr>
              <a:t>Sons of God </a:t>
            </a:r>
            <a:r>
              <a:rPr lang="en-US" sz="6000" i="1" dirty="0">
                <a:latin typeface="Abadi ExtraLight" panose="020B0204020104020204" pitchFamily="34" charset="0"/>
                <a:cs typeface="Aharoni" panose="02010803020104030203" pitchFamily="2" charset="-79"/>
              </a:rPr>
              <a:t>Versus</a:t>
            </a:r>
            <a:r>
              <a:rPr lang="en-US" sz="6000" dirty="0">
                <a:latin typeface="Abadi ExtraLight" panose="020B0204020104020204" pitchFamily="34" charset="0"/>
                <a:cs typeface="Aharoni" panose="02010803020104030203" pitchFamily="2" charset="-79"/>
              </a:rPr>
              <a:t> </a:t>
            </a:r>
            <a:r>
              <a:rPr lang="en-US" sz="6000" dirty="0">
                <a:latin typeface="Aharoni" panose="02010803020104030203" pitchFamily="2" charset="-79"/>
                <a:cs typeface="Aharoni" panose="02010803020104030203" pitchFamily="2" charset="-79"/>
              </a:rPr>
              <a:t>Sons of Man</a:t>
            </a:r>
          </a:p>
        </p:txBody>
      </p:sp>
      <p:sp>
        <p:nvSpPr>
          <p:cNvPr id="3" name="Content Placeholder 2">
            <a:extLst>
              <a:ext uri="{FF2B5EF4-FFF2-40B4-BE49-F238E27FC236}">
                <a16:creationId xmlns:a16="http://schemas.microsoft.com/office/drawing/2014/main" id="{33628425-0ED2-6788-A9B0-671BE2C1AEA3}"/>
              </a:ext>
            </a:extLst>
          </p:cNvPr>
          <p:cNvSpPr>
            <a:spLocks noGrp="1"/>
          </p:cNvSpPr>
          <p:nvPr>
            <p:ph idx="1"/>
          </p:nvPr>
        </p:nvSpPr>
        <p:spPr>
          <a:xfrm>
            <a:off x="1371600" y="1943100"/>
            <a:ext cx="10107385" cy="4261757"/>
          </a:xfrm>
        </p:spPr>
        <p:txBody>
          <a:bodyPr>
            <a:normAutofit lnSpcReduction="10000"/>
          </a:bodyPr>
          <a:lstStyle/>
          <a:p>
            <a:pPr marL="0" indent="0" algn="ctr">
              <a:buNone/>
            </a:pPr>
            <a:r>
              <a:rPr lang="en-US" sz="3600" dirty="0">
                <a:latin typeface="Arial Nova Cond" panose="020B0506020202020204" pitchFamily="34" charset="0"/>
              </a:rPr>
              <a:t>After Adan was expelled from the Garden of Eden, two contingents come out of him. One after Cain (Gen 4:17) and another from Seth (Gen 4:25, 5:3-4), after the death of Abel. These two contingents lead to the formation of two distinct peoples: the sons of God, from the lineage of Seth (Gen 4:26) and the sons of man, after the lineage of Cain (Gen 4:19-24). These contingents were not defined by race, or place, or language, or culture, or knowledge, but faith.</a:t>
            </a:r>
          </a:p>
        </p:txBody>
      </p:sp>
    </p:spTree>
    <p:extLst>
      <p:ext uri="{BB962C8B-B14F-4D97-AF65-F5344CB8AC3E}">
        <p14:creationId xmlns:p14="http://schemas.microsoft.com/office/powerpoint/2010/main" val="94900355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Corte</Template>
  <TotalTime>1048</TotalTime>
  <Words>904</Words>
  <Application>Microsoft Office PowerPoint</Application>
  <PresentationFormat>Widescreen</PresentationFormat>
  <Paragraphs>66</Paragraphs>
  <Slides>15</Slides>
  <Notes>1</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Crop</vt:lpstr>
      <vt:lpstr>2_Tema do Office</vt:lpstr>
      <vt:lpstr>1_Tema do Office</vt:lpstr>
      <vt:lpstr>Doctrine of the Covenant</vt:lpstr>
      <vt:lpstr>Plan of Salvation: Overlap of the Covenants</vt:lpstr>
      <vt:lpstr>Different Administrations</vt:lpstr>
      <vt:lpstr>Progression of the Revelation</vt:lpstr>
      <vt:lpstr>Of God’s Covenant With Man (7.6)</vt:lpstr>
      <vt:lpstr>Various “Dispensations”</vt:lpstr>
      <vt:lpstr>“Temporal” Covenants</vt:lpstr>
      <vt:lpstr>Salvation Plan (Pre-Millennialist)</vt:lpstr>
      <vt:lpstr>Sons of God Versus Sons of Man</vt:lpstr>
      <vt:lpstr>Blurred Lines</vt:lpstr>
      <vt:lpstr>Covenant With Noah</vt:lpstr>
      <vt:lpstr>Covenant Renewal</vt:lpstr>
      <vt:lpstr>Mandates of the Covenant of Works</vt:lpstr>
      <vt:lpstr>Terms of the Noahic Covenant</vt:lpstr>
      <vt:lpstr>What does it accomplish?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Artur dos Santos</dc:creator>
  <cp:lastModifiedBy>J. dos Santos</cp:lastModifiedBy>
  <cp:revision>8</cp:revision>
  <cp:lastPrinted>2026-01-07T22:45:47Z</cp:lastPrinted>
  <dcterms:created xsi:type="dcterms:W3CDTF">2018-01-20T00:46:19Z</dcterms:created>
  <dcterms:modified xsi:type="dcterms:W3CDTF">2026-01-07T22:58:23Z</dcterms:modified>
</cp:coreProperties>
</file>