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01" r:id="rId3"/>
    <p:sldId id="302" r:id="rId4"/>
    <p:sldId id="303" r:id="rId5"/>
    <p:sldId id="304" r:id="rId6"/>
    <p:sldId id="305" r:id="rId7"/>
    <p:sldId id="306" r:id="rId8"/>
    <p:sldId id="762" r:id="rId9"/>
    <p:sldId id="765" r:id="rId10"/>
    <p:sldId id="764" r:id="rId11"/>
    <p:sldId id="776" r:id="rId12"/>
    <p:sldId id="777" r:id="rId13"/>
    <p:sldId id="775" r:id="rId14"/>
    <p:sldId id="770" r:id="rId15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BD4"/>
    <a:srgbClr val="E3F1EE"/>
    <a:srgbClr val="D9AC68"/>
    <a:srgbClr val="F0B25F"/>
    <a:srgbClr val="A18B76"/>
    <a:srgbClr val="C3BB7C"/>
    <a:srgbClr val="EA6B14"/>
    <a:srgbClr val="BE5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2EC69-DB7E-4979-955A-428C3472FEC2}" v="319" dt="2025-05-21T22:19:38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196131-5882-4424-9D3F-3775908C629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765038-A754-45BE-A6ED-5E9EEBD33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2533245bb7b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006" y="685488"/>
            <a:ext cx="6196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6" name="Google Shape;956;g2533245bb7b_0_875:notes"/>
          <p:cNvSpPr txBox="1">
            <a:spLocks noGrp="1"/>
          </p:cNvSpPr>
          <p:nvPr>
            <p:ph type="body" idx="1"/>
          </p:nvPr>
        </p:nvSpPr>
        <p:spPr>
          <a:xfrm>
            <a:off x="685800" y="4344025"/>
            <a:ext cx="54864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g2533245bb7b_0_875:notes"/>
          <p:cNvSpPr txBox="1">
            <a:spLocks noGrp="1"/>
          </p:cNvSpPr>
          <p:nvPr>
            <p:ph type="sldNum" idx="12"/>
          </p:nvPr>
        </p:nvSpPr>
        <p:spPr>
          <a:xfrm>
            <a:off x="3884613" y="8686488"/>
            <a:ext cx="29718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B0ED3-C9CA-3370-4C93-E9CFFE37D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4A8907-AA37-0282-4197-D06AD979E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5D2903-2531-538D-F9A0-3DA0CD0EB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4DC73-6806-6499-D0C0-1D43FAD8F4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65038-A754-45BE-A6ED-5E9EEBD336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744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65038-A754-45BE-A6ED-5E9EEBD336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533245bb7b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006" y="685488"/>
            <a:ext cx="6196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2" name="Google Shape;962;g2533245bb7b_0_880:notes"/>
          <p:cNvSpPr txBox="1">
            <a:spLocks noGrp="1"/>
          </p:cNvSpPr>
          <p:nvPr>
            <p:ph type="body" idx="1"/>
          </p:nvPr>
        </p:nvSpPr>
        <p:spPr>
          <a:xfrm>
            <a:off x="685800" y="4344025"/>
            <a:ext cx="54864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g2533245bb7b_0_880:notes"/>
          <p:cNvSpPr txBox="1">
            <a:spLocks noGrp="1"/>
          </p:cNvSpPr>
          <p:nvPr>
            <p:ph type="sldNum" idx="12"/>
          </p:nvPr>
        </p:nvSpPr>
        <p:spPr>
          <a:xfrm>
            <a:off x="3884613" y="8686488"/>
            <a:ext cx="29718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2533245bb7b_0_885:notes"/>
          <p:cNvSpPr txBox="1">
            <a:spLocks noGrp="1"/>
          </p:cNvSpPr>
          <p:nvPr>
            <p:ph type="body" idx="1"/>
          </p:nvPr>
        </p:nvSpPr>
        <p:spPr>
          <a:xfrm>
            <a:off x="685800" y="4344025"/>
            <a:ext cx="5486400" cy="411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g2533245bb7b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006" y="685488"/>
            <a:ext cx="6196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533245bb7b_0_889:notes"/>
          <p:cNvSpPr txBox="1">
            <a:spLocks noGrp="1"/>
          </p:cNvSpPr>
          <p:nvPr>
            <p:ph type="body" idx="1"/>
          </p:nvPr>
        </p:nvSpPr>
        <p:spPr>
          <a:xfrm>
            <a:off x="685800" y="4344025"/>
            <a:ext cx="5486400" cy="411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2533245bb7b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006" y="685488"/>
            <a:ext cx="6196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533245bb7b_0_893:notes"/>
          <p:cNvSpPr txBox="1">
            <a:spLocks noGrp="1"/>
          </p:cNvSpPr>
          <p:nvPr>
            <p:ph type="body" idx="1"/>
          </p:nvPr>
        </p:nvSpPr>
        <p:spPr>
          <a:xfrm>
            <a:off x="685800" y="4344025"/>
            <a:ext cx="5486400" cy="411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g2533245bb7b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006" y="685488"/>
            <a:ext cx="6196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2533245bb7b_0_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1006" y="685488"/>
            <a:ext cx="6196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3" name="Google Shape;983;g2533245bb7b_0_897:notes"/>
          <p:cNvSpPr txBox="1">
            <a:spLocks noGrp="1"/>
          </p:cNvSpPr>
          <p:nvPr>
            <p:ph type="body" idx="1"/>
          </p:nvPr>
        </p:nvSpPr>
        <p:spPr>
          <a:xfrm>
            <a:off x="685800" y="4344025"/>
            <a:ext cx="54864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g2533245bb7b_0_897:notes"/>
          <p:cNvSpPr txBox="1">
            <a:spLocks noGrp="1"/>
          </p:cNvSpPr>
          <p:nvPr>
            <p:ph type="sldNum" idx="12"/>
          </p:nvPr>
        </p:nvSpPr>
        <p:spPr>
          <a:xfrm>
            <a:off x="3884613" y="8686488"/>
            <a:ext cx="29718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0" tIns="46125" rIns="92250" bIns="461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65038-A754-45BE-A6ED-5E9EEBD336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4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65038-A754-45BE-A6ED-5E9EEBD336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65038-A754-45BE-A6ED-5E9EEBD336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0655D-C868-42DA-B162-E4E243C08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C68640-01F8-4E9A-9D8C-38AD3F5D3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E48483-93B9-4202-B94F-A43FB78D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B8FBE8-AF34-4B0A-860D-3682A148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43485A-3D31-42F8-ACAF-896393F7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44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55F9B-2A2A-47D1-8499-28E2DC05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2EAAD4-8931-49DA-AD32-9E3C95029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7AC130-AB3A-4445-B2A0-ECE7D4384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DA2E24-3436-4A2F-B067-A190DD86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101954-C68B-472C-9618-24F6BA0A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29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0C62DA-D86C-4A57-8A23-5500810A4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9C6D21-D82F-48AD-8CE7-7DD20F712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8E9D3C-2CE4-4F0C-8238-6D78C881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D9C268-12E2-4261-A949-27F86802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B45EC3-23B5-4E47-B930-148CF6A8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59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Title,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9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920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9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10945920" cy="395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8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8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1" name="Google Shape;161;p8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935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5" name="Google Shape;165;p17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3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3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920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3"/>
          <p:cNvSpPr txBox="1">
            <a:spLocks noGrp="1"/>
          </p:cNvSpPr>
          <p:nvPr>
            <p:ph type="subTitle" idx="1"/>
          </p:nvPr>
        </p:nvSpPr>
        <p:spPr>
          <a:xfrm>
            <a:off x="609120" y="1604160"/>
            <a:ext cx="10945920" cy="395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1" name="Google Shape;171;p17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27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itle, 2 Conten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4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920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4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5341440" cy="395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74"/>
          <p:cNvSpPr txBox="1">
            <a:spLocks noGrp="1"/>
          </p:cNvSpPr>
          <p:nvPr>
            <p:ph type="body" idx="2"/>
          </p:nvPr>
        </p:nvSpPr>
        <p:spPr>
          <a:xfrm>
            <a:off x="6217920" y="1604160"/>
            <a:ext cx="5341440" cy="395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8" name="Google Shape;178;p17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459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5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920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7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7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3" name="Google Shape;183;p17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301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Centered 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6"/>
          <p:cNvSpPr txBox="1">
            <a:spLocks noGrp="1"/>
          </p:cNvSpPr>
          <p:nvPr>
            <p:ph type="subTitle" idx="1"/>
          </p:nvPr>
        </p:nvSpPr>
        <p:spPr>
          <a:xfrm>
            <a:off x="609120" y="274080"/>
            <a:ext cx="10945920" cy="518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7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7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8" name="Google Shape;188;p17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637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itle, 2 Content and Conten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7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920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77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534144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77"/>
          <p:cNvSpPr txBox="1">
            <a:spLocks noGrp="1"/>
          </p:cNvSpPr>
          <p:nvPr>
            <p:ph type="body" idx="2"/>
          </p:nvPr>
        </p:nvSpPr>
        <p:spPr>
          <a:xfrm>
            <a:off x="6217920" y="1604160"/>
            <a:ext cx="5341440" cy="395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77"/>
          <p:cNvSpPr txBox="1">
            <a:spLocks noGrp="1"/>
          </p:cNvSpPr>
          <p:nvPr>
            <p:ph type="body" idx="3"/>
          </p:nvPr>
        </p:nvSpPr>
        <p:spPr>
          <a:xfrm>
            <a:off x="609120" y="3668160"/>
            <a:ext cx="534144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7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7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6" name="Google Shape;196;p17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7832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Title Content and 2 Conten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8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920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78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5341440" cy="395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8"/>
          <p:cNvSpPr txBox="1">
            <a:spLocks noGrp="1"/>
          </p:cNvSpPr>
          <p:nvPr>
            <p:ph type="body" idx="2"/>
          </p:nvPr>
        </p:nvSpPr>
        <p:spPr>
          <a:xfrm>
            <a:off x="6217920" y="1604160"/>
            <a:ext cx="534144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78"/>
          <p:cNvSpPr txBox="1">
            <a:spLocks noGrp="1"/>
          </p:cNvSpPr>
          <p:nvPr>
            <p:ph type="body" idx="3"/>
          </p:nvPr>
        </p:nvSpPr>
        <p:spPr>
          <a:xfrm>
            <a:off x="6217920" y="3668160"/>
            <a:ext cx="534144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7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04" name="Google Shape;204;p17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56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F1C8E-0639-44F5-BF92-73345DB6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ED53C0-4634-485E-811A-706A52F9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BDD884-F050-46F4-AB93-D5D40691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C690A6-9175-41C6-BFE0-CED06DF3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E56684-FB46-40AD-8C90-FF51A823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887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itle, 2 Content over Conten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9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920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79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534144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79"/>
          <p:cNvSpPr txBox="1">
            <a:spLocks noGrp="1"/>
          </p:cNvSpPr>
          <p:nvPr>
            <p:ph type="body" idx="2"/>
          </p:nvPr>
        </p:nvSpPr>
        <p:spPr>
          <a:xfrm>
            <a:off x="6217920" y="1604160"/>
            <a:ext cx="534144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79"/>
          <p:cNvSpPr txBox="1">
            <a:spLocks noGrp="1"/>
          </p:cNvSpPr>
          <p:nvPr>
            <p:ph type="body" idx="3"/>
          </p:nvPr>
        </p:nvSpPr>
        <p:spPr>
          <a:xfrm>
            <a:off x="609120" y="3668160"/>
            <a:ext cx="1094592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7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7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2" name="Google Shape;212;p17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8176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Title, Content over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0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920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0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1094592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80"/>
          <p:cNvSpPr txBox="1">
            <a:spLocks noGrp="1"/>
          </p:cNvSpPr>
          <p:nvPr>
            <p:ph type="body" idx="2"/>
          </p:nvPr>
        </p:nvSpPr>
        <p:spPr>
          <a:xfrm>
            <a:off x="609120" y="3668160"/>
            <a:ext cx="1094592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8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8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9" name="Google Shape;219;p18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105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Title, 4 Conte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1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920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81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534144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81"/>
          <p:cNvSpPr txBox="1">
            <a:spLocks noGrp="1"/>
          </p:cNvSpPr>
          <p:nvPr>
            <p:ph type="body" idx="2"/>
          </p:nvPr>
        </p:nvSpPr>
        <p:spPr>
          <a:xfrm>
            <a:off x="6217920" y="1604160"/>
            <a:ext cx="534144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1"/>
          <p:cNvSpPr txBox="1">
            <a:spLocks noGrp="1"/>
          </p:cNvSpPr>
          <p:nvPr>
            <p:ph type="body" idx="3"/>
          </p:nvPr>
        </p:nvSpPr>
        <p:spPr>
          <a:xfrm>
            <a:off x="609120" y="3668160"/>
            <a:ext cx="534144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81"/>
          <p:cNvSpPr txBox="1">
            <a:spLocks noGrp="1"/>
          </p:cNvSpPr>
          <p:nvPr>
            <p:ph type="body" idx="4"/>
          </p:nvPr>
        </p:nvSpPr>
        <p:spPr>
          <a:xfrm>
            <a:off x="6217920" y="3668160"/>
            <a:ext cx="534144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8" name="Google Shape;228;p18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1616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2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920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2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352416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82"/>
          <p:cNvSpPr txBox="1">
            <a:spLocks noGrp="1"/>
          </p:cNvSpPr>
          <p:nvPr>
            <p:ph type="body" idx="2"/>
          </p:nvPr>
        </p:nvSpPr>
        <p:spPr>
          <a:xfrm>
            <a:off x="4309920" y="1604160"/>
            <a:ext cx="352416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82"/>
          <p:cNvSpPr txBox="1">
            <a:spLocks noGrp="1"/>
          </p:cNvSpPr>
          <p:nvPr>
            <p:ph type="body" idx="3"/>
          </p:nvPr>
        </p:nvSpPr>
        <p:spPr>
          <a:xfrm>
            <a:off x="8010720" y="1604160"/>
            <a:ext cx="352416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2"/>
          <p:cNvSpPr txBox="1">
            <a:spLocks noGrp="1"/>
          </p:cNvSpPr>
          <p:nvPr>
            <p:ph type="body" idx="4"/>
          </p:nvPr>
        </p:nvSpPr>
        <p:spPr>
          <a:xfrm>
            <a:off x="609120" y="3668160"/>
            <a:ext cx="352416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82"/>
          <p:cNvSpPr txBox="1">
            <a:spLocks noGrp="1"/>
          </p:cNvSpPr>
          <p:nvPr>
            <p:ph type="body" idx="5"/>
          </p:nvPr>
        </p:nvSpPr>
        <p:spPr>
          <a:xfrm>
            <a:off x="4309920" y="3668160"/>
            <a:ext cx="352416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2"/>
          <p:cNvSpPr txBox="1">
            <a:spLocks noGrp="1"/>
          </p:cNvSpPr>
          <p:nvPr>
            <p:ph type="body" idx="6"/>
          </p:nvPr>
        </p:nvSpPr>
        <p:spPr>
          <a:xfrm>
            <a:off x="8010720" y="3668160"/>
            <a:ext cx="3524160" cy="188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8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8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9" name="Google Shape;239;p18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949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ED8C1-A305-49EB-8A6F-A6208FAD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52D324-0B5D-4216-B61C-77A98EB3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222DCB-6B56-4037-9B77-CE37FE2C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A4C141-8C95-42A9-B936-D9F748A0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690068-FF72-4BA8-889C-1CEE1AC4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2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4A982-D752-4208-B70B-EC5CB4195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6368E5-980B-4D26-A663-E31D6C8F2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4FF163-6639-4404-AAD7-0A47E1025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AC8351-A7DF-4555-9288-8186B67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C2D35C-14FE-4946-9B24-2C78E80C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5694A2-0174-4592-8F98-388CA2D8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73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BE83E-8EF2-4EDC-B719-D60323EF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746FA6-1579-436C-B388-94965C4EC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CD1F1C-696D-4213-818C-E6EAC3C8A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4DA305C-94E3-4743-ADAE-C04D47624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0C85F3-5AC4-4F24-B6AB-17ED359D8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40BB34A-5860-4588-899C-6877AB90A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E725F6D-FD53-4682-AAA6-D0FE00BC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C1BA39-4D7D-45C9-AE94-50197CE6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5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1BC2-F0C2-4FE3-99CA-7D67A053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5F7C347-F980-4DB2-B621-F266FE49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F31E86-9604-415F-B1D6-F21F5287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73181B-75FE-4D11-8991-EB818A53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07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C581B5-EBE2-4B8D-B74F-97B2CE38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3AF3D52-D37D-485D-83DD-34F187A8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98AA3A-12C6-4652-8B51-920D620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4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150DC-5890-40BD-97B8-7E57503F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3E1056-8732-4DD8-84E3-973B76DBB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E25632-ADEE-4BF9-AD55-57FE901DD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E37904-59A7-4581-BDB1-0B552DDC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BA7EEA-85FD-4D89-ADC5-EE02BB97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04C04A-255C-4984-AAEA-88764641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02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D7399-ADB8-4844-BC54-AFC44F4A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58A052D-7F3F-423F-B6E9-A82F8886B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D5A67C-7CE9-4E30-B4C3-61634DAB3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4405C7-8D08-4AD5-86E1-A5D9A3D95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0964-907F-4B09-B92A-02915586D96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CFFA63-E275-4ECD-B64A-96DC9688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206CFD-9565-4F3E-B2F2-2D825805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5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4CBDC36-FEDE-4263-8762-7C03B531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EBC1F5-29CF-4F63-B415-F6D0BECA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5D54E5-2495-4FA0-A9CD-2C7D74AAD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A0964-907F-4B09-B92A-02915586D96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C3E3AE-A578-48AC-9A5E-BF301E2AC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2D2620-B62F-4F1A-9866-4A51207A3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D4D32-35B4-4C47-A2EA-6CCE16AE3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1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8"/>
          <p:cNvSpPr txBox="1">
            <a:spLocks noGrp="1"/>
          </p:cNvSpPr>
          <p:nvPr>
            <p:ph type="title"/>
          </p:nvPr>
        </p:nvSpPr>
        <p:spPr>
          <a:xfrm>
            <a:off x="609120" y="274080"/>
            <a:ext cx="10945920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88"/>
          <p:cNvSpPr txBox="1">
            <a:spLocks noGrp="1"/>
          </p:cNvSpPr>
          <p:nvPr>
            <p:ph type="body" idx="1"/>
          </p:nvPr>
        </p:nvSpPr>
        <p:spPr>
          <a:xfrm>
            <a:off x="609120" y="1604160"/>
            <a:ext cx="10945920" cy="395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8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86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8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86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8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856480" cy="281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" tIns="32400" rIns="64800" bIns="324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7130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2533245bb7b_0_875"/>
          <p:cNvSpPr txBox="1"/>
          <p:nvPr/>
        </p:nvSpPr>
        <p:spPr>
          <a:xfrm>
            <a:off x="72572" y="513457"/>
            <a:ext cx="10885600" cy="6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67" tIns="54467" rIns="108867" bIns="54467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3733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B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BD624-2D8A-0DC5-F9CC-630C4A73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52" y="4748920"/>
            <a:ext cx="3843846" cy="1835364"/>
          </a:xfrm>
        </p:spPr>
        <p:txBody>
          <a:bodyPr>
            <a:normAutofit/>
          </a:bodyPr>
          <a:lstStyle/>
          <a:p>
            <a:pPr algn="ctr"/>
            <a:r>
              <a:rPr lang="en-US" sz="55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God’s Glory in Israel</a:t>
            </a:r>
          </a:p>
        </p:txBody>
      </p:sp>
      <p:pic>
        <p:nvPicPr>
          <p:cNvPr id="1028" name="Picture 4" descr="How To Have True Faith In God?">
            <a:extLst>
              <a:ext uri="{FF2B5EF4-FFF2-40B4-BE49-F238E27FC236}">
                <a16:creationId xmlns:a16="http://schemas.microsoft.com/office/drawing/2014/main" id="{088BC773-41F2-725A-22ED-0BC99E1B2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073" b="12458"/>
          <a:stretch>
            <a:fillRect/>
          </a:stretch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0A3DD-F15E-2317-ADC1-6F78E45F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162" y="4668089"/>
            <a:ext cx="7388026" cy="20802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000" dirty="0"/>
              <a:t>God chose to make his name glorious among the nations in the Old Testament through Israel (Jer 33:9). God’s salvific actions in Israel show forth his glory (Exo 15:6; Isa 63:11-12).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9851D-0F52-4DD8-F760-F09DF65C5ABB}"/>
              </a:ext>
            </a:extLst>
          </p:cNvPr>
          <p:cNvSpPr/>
          <p:nvPr/>
        </p:nvSpPr>
        <p:spPr>
          <a:xfrm>
            <a:off x="342900" y="190500"/>
            <a:ext cx="11518900" cy="6477000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5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B7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3833E-051A-CFC2-ECAC-6C7C59274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72D9E8D-D55E-882B-1673-9AD49C3B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8E7B5D-ED97-A598-2023-3B32649C8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70E6D-F2BD-DE10-1F3B-A765868A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672" y="601743"/>
            <a:ext cx="6983700" cy="1851745"/>
          </a:xfrm>
        </p:spPr>
        <p:txBody>
          <a:bodyPr>
            <a:noAutofit/>
          </a:bodyPr>
          <a:lstStyle/>
          <a:p>
            <a:pPr algn="r"/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God’s Glory in the Temple</a:t>
            </a:r>
          </a:p>
        </p:txBody>
      </p:sp>
      <p:pic>
        <p:nvPicPr>
          <p:cNvPr id="1026" name="Picture 2" descr="Solomon's Temple and Jerusalem circa 1010 BCE - Finished Projects - Blender  Artists Community">
            <a:extLst>
              <a:ext uri="{FF2B5EF4-FFF2-40B4-BE49-F238E27FC236}">
                <a16:creationId xmlns:a16="http://schemas.microsoft.com/office/drawing/2014/main" id="{D7ECF612-5AC3-74FE-94D4-AFAC7847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>
            <a:fillRect/>
          </a:stretch>
        </p:blipFill>
        <p:spPr bwMode="auto"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81DE1-9E74-2CDD-92F2-1363447F9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244" y="2355527"/>
            <a:ext cx="7206557" cy="3900730"/>
          </a:xfrm>
        </p:spPr>
        <p:txBody>
          <a:bodyPr anchor="t">
            <a:normAutofit/>
          </a:bodyPr>
          <a:lstStyle/>
          <a:p>
            <a:pPr marL="0" indent="0" algn="r">
              <a:buNone/>
            </a:pPr>
            <a:r>
              <a:rPr lang="en-US" sz="3600" dirty="0"/>
              <a:t>In the Old Covenant, nowhere else was the Glory of God more plainly shown than in the Tabernacle/temple (Exo 40:34-35; 2 Chro 7:1-3). It was the prelude of the glory of the new temple erected by Jesus Christ (Hag 2:9).</a:t>
            </a:r>
          </a:p>
        </p:txBody>
      </p:sp>
    </p:spTree>
    <p:extLst>
      <p:ext uri="{BB962C8B-B14F-4D97-AF65-F5344CB8AC3E}">
        <p14:creationId xmlns:p14="http://schemas.microsoft.com/office/powerpoint/2010/main" val="97570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D4906-8AE6-D5FB-766F-2F0130779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tangle 6163">
            <a:extLst>
              <a:ext uri="{FF2B5EF4-FFF2-40B4-BE49-F238E27FC236}">
                <a16:creationId xmlns:a16="http://schemas.microsoft.com/office/drawing/2014/main" id="{F81DEA22-9452-9451-2D8F-CCC5CDABC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66" name="Straight Connector 6165">
            <a:extLst>
              <a:ext uri="{FF2B5EF4-FFF2-40B4-BE49-F238E27FC236}">
                <a16:creationId xmlns:a16="http://schemas.microsoft.com/office/drawing/2014/main" id="{F4D343C9-1DDD-1BEB-4F7D-2C1DE60D7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2916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8" name="Straight Connector 6167">
            <a:extLst>
              <a:ext uri="{FF2B5EF4-FFF2-40B4-BE49-F238E27FC236}">
                <a16:creationId xmlns:a16="http://schemas.microsoft.com/office/drawing/2014/main" id="{FF26AAB6-5B01-9CA5-94A8-512ECDDE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17920" y="2026340"/>
            <a:ext cx="597408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19F8B-06EE-E757-3973-15B7561F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7654" y="2292829"/>
            <a:ext cx="4821429" cy="428539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4000" dirty="0">
                <a:solidFill>
                  <a:schemeClr val="bg1"/>
                </a:solidFill>
                <a:latin typeface="Arial Nova Cond" panose="020B0506020202020204" pitchFamily="34" charset="0"/>
              </a:rPr>
              <a:t>God is glorified by the work he does on the lives of sinners (Isa 61:3; 2 Cor 4:15). Their fruit of righteousness results in the glory of God (Phil 1:11)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C2DA8-B238-5E72-30F1-34FAF398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19" y="109185"/>
            <a:ext cx="5423621" cy="1886304"/>
          </a:xfrm>
        </p:spPr>
        <p:txBody>
          <a:bodyPr anchor="b">
            <a:noAutofit/>
          </a:bodyPr>
          <a:lstStyle/>
          <a:p>
            <a:pPr algn="r">
              <a:lnSpc>
                <a:spcPct val="70000"/>
              </a:lnSpc>
            </a:pP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God’s Glory in Redemption</a:t>
            </a:r>
          </a:p>
        </p:txBody>
      </p:sp>
      <p:pic>
        <p:nvPicPr>
          <p:cNvPr id="2050" name="Picture 2" descr="The Conversion of Saint Paul | History, Artist, Caravaggio, Description,  Story, Analysis, &amp; Facts | Britannica">
            <a:extLst>
              <a:ext uri="{FF2B5EF4-FFF2-40B4-BE49-F238E27FC236}">
                <a16:creationId xmlns:a16="http://schemas.microsoft.com/office/drawing/2014/main" id="{6C3DC3F4-6B40-8CFB-0D13-0996E823D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8" y="207958"/>
            <a:ext cx="4657786" cy="6082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CFCB39-CB3C-D4DA-780E-19245A290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657" y="6100756"/>
            <a:ext cx="6114393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b="1" dirty="0">
                <a:solidFill>
                  <a:schemeClr val="bg1"/>
                </a:solidFill>
              </a:rPr>
              <a:t>The Conversion of St. Paul </a:t>
            </a:r>
            <a:r>
              <a:rPr lang="en-US" altLang="en-US" sz="1500" dirty="0">
                <a:solidFill>
                  <a:schemeClr val="bg1"/>
                </a:solidFill>
              </a:rPr>
              <a:t>(c. 1601, Caravaggio, Oil on Canvas)</a:t>
            </a:r>
          </a:p>
          <a:p>
            <a:pPr lvl="0">
              <a:spcBef>
                <a:spcPts val="600"/>
              </a:spcBef>
            </a:pPr>
            <a:r>
              <a:rPr lang="en-US" altLang="en-US" sz="1100" i="1" dirty="0">
                <a:solidFill>
                  <a:schemeClr val="bg1"/>
                </a:solidFill>
              </a:rPr>
              <a:t> This is the second version of Paul’s conversion made by the artists. It hangs in the funerary chapel of Tiberio Cerasi in the</a:t>
            </a:r>
            <a:r>
              <a:rPr lang="it-IT" sz="1100" i="1" dirty="0">
                <a:solidFill>
                  <a:schemeClr val="bg1"/>
                </a:solidFill>
              </a:rPr>
              <a:t>basilica of Santa Maria del Popolo, Rome (Image: Britannica.com)</a:t>
            </a:r>
            <a:endParaRPr lang="en-US" altLang="en-US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A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raying in Secret | The Bible and Beyond Blog">
            <a:extLst>
              <a:ext uri="{FF2B5EF4-FFF2-40B4-BE49-F238E27FC236}">
                <a16:creationId xmlns:a16="http://schemas.microsoft.com/office/drawing/2014/main" id="{147A7301-D00E-0ABC-40CB-6B80D645D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7" b="375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24919-BA05-B1F7-505A-83483673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7399"/>
            <a:ext cx="4375245" cy="405881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  <a:latin typeface="Arial Nova Cond" panose="020B0506020202020204" pitchFamily="34" charset="0"/>
              </a:rPr>
              <a:t>The redeemed are the workmanship of God, in whom his glory is revealed as the grace of Christ gradually transforms them (2 Cor 3:18).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CA186A-0404-B69E-DAE8-2805F4D906D4}"/>
              </a:ext>
            </a:extLst>
          </p:cNvPr>
          <p:cNvSpPr/>
          <p:nvPr/>
        </p:nvSpPr>
        <p:spPr>
          <a:xfrm>
            <a:off x="342900" y="190500"/>
            <a:ext cx="11518900" cy="6477000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26CF6-265A-F8D8-92F3-FD2B35E8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348"/>
            <a:ext cx="6422409" cy="1646522"/>
          </a:xfrm>
        </p:spPr>
        <p:txBody>
          <a:bodyPr>
            <a:no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haroni" panose="02010803020104030203" pitchFamily="2" charset="-79"/>
                <a:cs typeface="Aharoni" panose="02010803020104030203" pitchFamily="2" charset="-79"/>
              </a:rPr>
              <a:t>One Degree of Glory to Another</a:t>
            </a:r>
          </a:p>
        </p:txBody>
      </p:sp>
    </p:spTree>
    <p:extLst>
      <p:ext uri="{BB962C8B-B14F-4D97-AF65-F5344CB8AC3E}">
        <p14:creationId xmlns:p14="http://schemas.microsoft.com/office/powerpoint/2010/main" val="56204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2533245bb7b_0_880"/>
          <p:cNvSpPr txBox="1"/>
          <p:nvPr/>
        </p:nvSpPr>
        <p:spPr>
          <a:xfrm>
            <a:off x="0" y="285751"/>
            <a:ext cx="12192000" cy="6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67" tIns="54467" rIns="108867" bIns="54467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6400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defTabSz="1219170">
              <a:spcBef>
                <a:spcPts val="2667"/>
              </a:spcBef>
              <a:buClr>
                <a:srgbClr val="000000"/>
              </a:buClr>
            </a:pPr>
            <a:r>
              <a:rPr lang="en" sz="5200" b="1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God Be the Glory</a:t>
            </a:r>
            <a:endParaRPr sz="5200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 defTabSz="1219170">
              <a:spcBef>
                <a:spcPts val="2667"/>
              </a:spcBef>
              <a:buClr>
                <a:srgbClr val="000000"/>
              </a:buClr>
            </a:pPr>
            <a:r>
              <a:rPr lang="en" sz="5200" b="1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Hymn 55* </a:t>
            </a:r>
            <a:endParaRPr sz="50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Text:  Fanny J. Crosby</a:t>
            </a: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r>
              <a:rPr lang="en" sz="1867" b="1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Music: William H. Doane (*</a:t>
            </a:r>
            <a:r>
              <a:rPr lang="en" sz="1867" b="1" i="1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Trinity Hymnal</a:t>
            </a:r>
            <a:r>
              <a:rPr lang="en" sz="1867" b="1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67" b="1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2533245bb7b_0_885"/>
          <p:cNvSpPr txBox="1"/>
          <p:nvPr/>
        </p:nvSpPr>
        <p:spPr>
          <a:xfrm>
            <a:off x="0" y="214312"/>
            <a:ext cx="12192000" cy="6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00" tIns="54400" rIns="108800" bIns="544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God be the glory, great things he has done!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So loved he the world that he gave us his Son, 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yielded his life an atonement for sin,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and opened the life-gate that we may go in.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2267"/>
              </a:spcBef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Praise the Lord, praise the Lord, </a:t>
            </a:r>
            <a:b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let the earth hear his voice!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Praise the Lord, praise the Lord, let the people rejoice!</a:t>
            </a:r>
            <a:b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come to the Father through Jesus the Son, </a:t>
            </a:r>
            <a:b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and give him the glory, great things he has done!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2533245bb7b_0_889"/>
          <p:cNvSpPr txBox="1"/>
          <p:nvPr/>
        </p:nvSpPr>
        <p:spPr>
          <a:xfrm>
            <a:off x="0" y="214312"/>
            <a:ext cx="12192000" cy="6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00" tIns="54400" rIns="108800" bIns="544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perfect redemption, the purchase of blood!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To ev’ry believer the promise of God;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vilest offender who truly believes,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that moment from Jesus forgiveness receives.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2267"/>
              </a:spcBef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Praise the Lord, praise the Lord, </a:t>
            </a:r>
            <a:b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let the earth hear his voice!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Praise the Lord, praise the Lord, let the people rejoice!</a:t>
            </a:r>
            <a:b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come to the Father through Jesus the Son, </a:t>
            </a:r>
            <a:b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and give him the glory, great things he has done!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2533245bb7b_0_893"/>
          <p:cNvSpPr txBox="1"/>
          <p:nvPr/>
        </p:nvSpPr>
        <p:spPr>
          <a:xfrm>
            <a:off x="0" y="214312"/>
            <a:ext cx="12482400" cy="6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00" tIns="54400" rIns="108800" bIns="544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things he has taught us, great things he has done,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and great our rejoicing through Jesus the Son;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purer and higher and greater will be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our wonder, our transport, when Jesus we see.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2267"/>
              </a:spcBef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Praise the Lord, praise the Lord, </a:t>
            </a:r>
            <a:b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let the earth hear his voice!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Praise the Lord, praise the Lord, let the people rejoice!</a:t>
            </a:r>
            <a:b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come to the Father through Jesus the Son, </a:t>
            </a:r>
            <a:b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267" ker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and give him the glory, great things he has done!</a:t>
            </a:r>
            <a:endParaRPr sz="13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1219170">
              <a:buClr>
                <a:srgbClr val="000000"/>
              </a:buClr>
            </a:pPr>
            <a:endParaRPr sz="4267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533245bb7b_0_897"/>
          <p:cNvSpPr txBox="1"/>
          <p:nvPr/>
        </p:nvSpPr>
        <p:spPr>
          <a:xfrm>
            <a:off x="72572" y="513457"/>
            <a:ext cx="10885600" cy="62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67" tIns="54467" rIns="108867" bIns="54467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3733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CEB76-7AA1-366C-94CE-93A6C4749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9000" b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Glory to God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942F6-A723-1430-91EF-AC37698AD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Bible Study – Faith Presbyterian Church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7E5A7-D1E4-8282-AA98-15CE1CBE070F}"/>
              </a:ext>
            </a:extLst>
          </p:cNvPr>
          <p:cNvSpPr/>
          <p:nvPr/>
        </p:nvSpPr>
        <p:spPr>
          <a:xfrm>
            <a:off x="342900" y="190500"/>
            <a:ext cx="11518900" cy="64770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95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45FC-E680-7F74-DF0C-D959E980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65125"/>
            <a:ext cx="10922000" cy="1325563"/>
          </a:xfrm>
        </p:spPr>
        <p:txBody>
          <a:bodyPr>
            <a:normAutofit/>
          </a:bodyPr>
          <a:lstStyle/>
          <a:p>
            <a:r>
              <a:rPr lang="en-US" sz="60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1DD0-8A02-DADC-81D2-E43F5EFEE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dirty="0"/>
              <a:t>The One glorious God, from whom all glory derives, created man for his glory. So, man can only find joy living for God’s glory.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dirty="0"/>
              <a:t>The beauty and complexity of creation reveal the Creator’s glory. But man under sin is blind to see it.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dirty="0"/>
              <a:t>God’s providence in history reveals the glory of power and sovereignty.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dirty="0"/>
              <a:t>The salvation of the elect reveals the glory of God’s grace. Through grace one can see God’s the glory on creation and providence.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dirty="0"/>
              <a:t>The Incarnate Son of God revealed the Glory of the Father more fully. On the Cross, Jesus showed the glory of God’s love.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3000" dirty="0">
              <a:latin typeface="Verdana Pro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8F76EC-B9FC-4459-CB34-B33B3537376F}"/>
              </a:ext>
            </a:extLst>
          </p:cNvPr>
          <p:cNvCxnSpPr>
            <a:cxnSpLocks/>
          </p:cNvCxnSpPr>
          <p:nvPr/>
        </p:nvCxnSpPr>
        <p:spPr>
          <a:xfrm>
            <a:off x="431800" y="1485900"/>
            <a:ext cx="10922000" cy="0"/>
          </a:xfrm>
          <a:prstGeom prst="line">
            <a:avLst/>
          </a:prstGeom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C57E05F-E603-4D8C-E2EF-73BDAB625A09}"/>
              </a:ext>
            </a:extLst>
          </p:cNvPr>
          <p:cNvSpPr/>
          <p:nvPr/>
        </p:nvSpPr>
        <p:spPr>
          <a:xfrm>
            <a:off x="431800" y="1485899"/>
            <a:ext cx="10922000" cy="459739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1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9674-D27E-CC4D-5CC6-F8A97272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b="1">
                <a:ln w="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 Pro" panose="020B0604030504040204" pitchFamily="34" charset="0"/>
                <a:cs typeface="Aharoni" panose="02010803020104030203" pitchFamily="2" charset="-79"/>
              </a:rPr>
              <a:t>God’s Glory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5B69-856A-A261-6F91-28C275A1A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3900" indent="-355600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 Pro" panose="020B0604030504040204" pitchFamily="34" charset="0"/>
              </a:rPr>
              <a:t>Revealed in Creation</a:t>
            </a:r>
          </a:p>
          <a:p>
            <a:pPr marL="723900" indent="-355600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 Pro" panose="020B0604030504040204" pitchFamily="34" charset="0"/>
              </a:rPr>
              <a:t>Revelated in Providence</a:t>
            </a:r>
          </a:p>
          <a:p>
            <a:pPr marL="723900" indent="-355600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 Pro" panose="020B0604030504040204" pitchFamily="34" charset="0"/>
              </a:rPr>
              <a:t>Revelated in Redemption</a:t>
            </a:r>
          </a:p>
          <a:p>
            <a:pPr marL="723900" indent="-355600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 Pro" panose="020B0604030504040204" pitchFamily="34" charset="0"/>
              </a:rPr>
              <a:t>Revealed in the Incarnate Son</a:t>
            </a:r>
          </a:p>
          <a:p>
            <a:pPr marL="723900" indent="-355600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 Pro" panose="020B0604030504040204" pitchFamily="34" charset="0"/>
              </a:rPr>
              <a:t>Revealed in the Believers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7A588-33CF-70D0-DADB-39E036FA3074}"/>
              </a:ext>
            </a:extLst>
          </p:cNvPr>
          <p:cNvSpPr/>
          <p:nvPr/>
        </p:nvSpPr>
        <p:spPr>
          <a:xfrm>
            <a:off x="342900" y="190500"/>
            <a:ext cx="11518900" cy="6477000"/>
          </a:xfrm>
          <a:prstGeom prst="rect">
            <a:avLst/>
          </a:prstGeom>
          <a:noFill/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196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683</Words>
  <Application>Microsoft Office PowerPoint</Application>
  <PresentationFormat>Widescreen</PresentationFormat>
  <Paragraphs>62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Aharoni</vt:lpstr>
      <vt:lpstr>Aptos</vt:lpstr>
      <vt:lpstr>Arial</vt:lpstr>
      <vt:lpstr>Arial Black</vt:lpstr>
      <vt:lpstr>Arial Nova Cond</vt:lpstr>
      <vt:lpstr>Calibri</vt:lpstr>
      <vt:lpstr>Calibri Light</vt:lpstr>
      <vt:lpstr>Times New Roman</vt:lpstr>
      <vt:lpstr>Verdana Pro</vt:lpstr>
      <vt:lpstr>Wingdings</vt:lpstr>
      <vt:lpstr>Tema do Office</vt:lpstr>
      <vt:lpstr>POI_THEME_TEMPLATE_DESIGN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Glory to God</vt:lpstr>
      <vt:lpstr>RECAP</vt:lpstr>
      <vt:lpstr>God’s Glory</vt:lpstr>
      <vt:lpstr>God’s Glory in Israel</vt:lpstr>
      <vt:lpstr>God’s Glory in the Temple</vt:lpstr>
      <vt:lpstr>God’s Glory in Redemption</vt:lpstr>
      <vt:lpstr>One Degree of Glory to Another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Artur dos Santos</dc:creator>
  <cp:lastModifiedBy>Faith Presbyterian</cp:lastModifiedBy>
  <cp:revision>6</cp:revision>
  <cp:lastPrinted>2025-05-07T22:06:06Z</cp:lastPrinted>
  <dcterms:created xsi:type="dcterms:W3CDTF">2019-02-24T11:34:31Z</dcterms:created>
  <dcterms:modified xsi:type="dcterms:W3CDTF">2025-05-22T00:13:38Z</dcterms:modified>
</cp:coreProperties>
</file>