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1" r:id="rId3"/>
    <p:sldMasterId id="2147483713" r:id="rId4"/>
    <p:sldMasterId id="2147483725" r:id="rId5"/>
    <p:sldMasterId id="2147483728" r:id="rId6"/>
  </p:sldMasterIdLst>
  <p:notesMasterIdLst>
    <p:notesMasterId r:id="rId50"/>
  </p:notesMasterIdLst>
  <p:sldIdLst>
    <p:sldId id="341" r:id="rId7"/>
    <p:sldId id="327" r:id="rId8"/>
    <p:sldId id="328" r:id="rId9"/>
    <p:sldId id="329" r:id="rId10"/>
    <p:sldId id="330" r:id="rId11"/>
    <p:sldId id="331" r:id="rId12"/>
    <p:sldId id="332" r:id="rId13"/>
    <p:sldId id="333" r:id="rId14"/>
    <p:sldId id="334" r:id="rId15"/>
    <p:sldId id="343" r:id="rId16"/>
    <p:sldId id="256" r:id="rId17"/>
    <p:sldId id="344" r:id="rId18"/>
    <p:sldId id="457" r:id="rId19"/>
    <p:sldId id="424" r:id="rId20"/>
    <p:sldId id="563" r:id="rId21"/>
    <p:sldId id="541" r:id="rId22"/>
    <p:sldId id="551" r:id="rId23"/>
    <p:sldId id="552" r:id="rId24"/>
    <p:sldId id="553" r:id="rId25"/>
    <p:sldId id="554" r:id="rId26"/>
    <p:sldId id="531" r:id="rId27"/>
    <p:sldId id="445" r:id="rId28"/>
    <p:sldId id="547" r:id="rId29"/>
    <p:sldId id="535" r:id="rId30"/>
    <p:sldId id="555" r:id="rId31"/>
    <p:sldId id="546" r:id="rId32"/>
    <p:sldId id="534" r:id="rId33"/>
    <p:sldId id="556" r:id="rId34"/>
    <p:sldId id="548" r:id="rId35"/>
    <p:sldId id="549" r:id="rId36"/>
    <p:sldId id="557" r:id="rId37"/>
    <p:sldId id="559" r:id="rId38"/>
    <p:sldId id="564" r:id="rId39"/>
    <p:sldId id="543" r:id="rId40"/>
    <p:sldId id="545" r:id="rId41"/>
    <p:sldId id="544" r:id="rId42"/>
    <p:sldId id="558" r:id="rId43"/>
    <p:sldId id="565" r:id="rId44"/>
    <p:sldId id="561" r:id="rId45"/>
    <p:sldId id="566" r:id="rId46"/>
    <p:sldId id="550" r:id="rId47"/>
    <p:sldId id="562" r:id="rId48"/>
    <p:sldId id="5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8180"/>
    <a:srgbClr val="576169"/>
    <a:srgbClr val="C4B395"/>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9258B-B84B-462F-954F-F02CDDA85634}" v="549" dt="2025-04-02T20:50:2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6" d="100"/>
          <a:sy n="106" d="100"/>
        </p:scale>
        <p:origin x="79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6ECBA-F4AC-44DD-BE7E-4BBC27C4B717}" type="doc">
      <dgm:prSet loTypeId="urn:microsoft.com/office/officeart/2005/8/layout/hChevron3" loCatId="process" qsTypeId="urn:microsoft.com/office/officeart/2005/8/quickstyle/simple3" qsCatId="simple" csTypeId="urn:microsoft.com/office/officeart/2005/8/colors/accent1_2" csCatId="accent1" phldr="1"/>
      <dgm:spPr/>
    </dgm:pt>
    <dgm:pt modelId="{096C6C59-4C57-47F6-93B5-0B705B731647}">
      <dgm:prSet phldrT="[Text]" custT="1"/>
      <dgm:spPr/>
      <dgm:t>
        <a:bodyPr/>
        <a:lstStyle/>
        <a:p>
          <a:r>
            <a:rPr lang="en-US" sz="4000" b="1" dirty="0">
              <a:effectLst>
                <a:outerShdw blurRad="38100" dist="38100" dir="2700000" algn="tl">
                  <a:srgbClr val="000000">
                    <a:alpha val="43137"/>
                  </a:srgbClr>
                </a:outerShdw>
              </a:effectLst>
            </a:rPr>
            <a:t>Christ’s Sacrifice</a:t>
          </a:r>
        </a:p>
      </dgm:t>
    </dgm:pt>
    <dgm:pt modelId="{EEAE62A3-0681-4C2D-9B12-E8A038D02491}" type="parTrans" cxnId="{EAC7C6D0-B446-4F83-81BD-9685AA8EA040}">
      <dgm:prSet/>
      <dgm:spPr/>
      <dgm:t>
        <a:bodyPr/>
        <a:lstStyle/>
        <a:p>
          <a:endParaRPr lang="en-US"/>
        </a:p>
      </dgm:t>
    </dgm:pt>
    <dgm:pt modelId="{64720BCA-1813-4E75-97F0-BE991D00B080}" type="sibTrans" cxnId="{EAC7C6D0-B446-4F83-81BD-9685AA8EA040}">
      <dgm:prSet/>
      <dgm:spPr/>
      <dgm:t>
        <a:bodyPr/>
        <a:lstStyle/>
        <a:p>
          <a:endParaRPr lang="en-US"/>
        </a:p>
      </dgm:t>
    </dgm:pt>
    <dgm:pt modelId="{708468E1-413B-4011-B7E4-C15CCF6D86E5}">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600" b="1" dirty="0">
              <a:effectLst>
                <a:outerShdw blurRad="38100" dist="38100" dir="2700000" algn="tl">
                  <a:srgbClr val="000000">
                    <a:alpha val="43137"/>
                  </a:srgbClr>
                </a:outerShdw>
              </a:effectLst>
            </a:rPr>
            <a:t>Justification</a:t>
          </a:r>
        </a:p>
        <a:p>
          <a:r>
            <a:rPr lang="en-US" sz="1900" dirty="0"/>
            <a:t>(Full forgiveness)</a:t>
          </a:r>
        </a:p>
      </dgm:t>
    </dgm:pt>
    <dgm:pt modelId="{1F01D27E-7CDA-4A3A-B710-8AA2F88962F0}" type="parTrans" cxnId="{C8D9D7A9-C90A-4DE8-AF28-2CBC009B2625}">
      <dgm:prSet/>
      <dgm:spPr/>
      <dgm:t>
        <a:bodyPr/>
        <a:lstStyle/>
        <a:p>
          <a:endParaRPr lang="en-US"/>
        </a:p>
      </dgm:t>
    </dgm:pt>
    <dgm:pt modelId="{DBDD2D17-8E9A-41E2-A2B9-5F5AEC4CF2C4}" type="sibTrans" cxnId="{C8D9D7A9-C90A-4DE8-AF28-2CBC009B2625}">
      <dgm:prSet/>
      <dgm:spPr/>
      <dgm:t>
        <a:bodyPr/>
        <a:lstStyle/>
        <a:p>
          <a:endParaRPr lang="en-US"/>
        </a:p>
      </dgm:t>
    </dgm:pt>
    <dgm:pt modelId="{B13B3CB4-9C22-44DA-916E-3B6BA3FD79A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200" b="1" dirty="0">
              <a:effectLst>
                <a:outerShdw blurRad="38100" dist="38100" dir="2700000" algn="tl">
                  <a:srgbClr val="000000">
                    <a:alpha val="43137"/>
                  </a:srgbClr>
                </a:outerShdw>
              </a:effectLst>
            </a:rPr>
            <a:t>Sanctification</a:t>
          </a:r>
        </a:p>
      </dgm:t>
    </dgm:pt>
    <dgm:pt modelId="{1EA6D8DA-45A2-4FB4-B8EF-06ABBD0FB402}" type="parTrans" cxnId="{9C85DF43-84DA-4231-9F3A-562D658B42B6}">
      <dgm:prSet/>
      <dgm:spPr/>
      <dgm:t>
        <a:bodyPr/>
        <a:lstStyle/>
        <a:p>
          <a:endParaRPr lang="en-US"/>
        </a:p>
      </dgm:t>
    </dgm:pt>
    <dgm:pt modelId="{D957B604-3C93-43D6-8BB6-08B6003F323C}" type="sibTrans" cxnId="{9C85DF43-84DA-4231-9F3A-562D658B42B6}">
      <dgm:prSet/>
      <dgm:spPr/>
      <dgm:t>
        <a:bodyPr/>
        <a:lstStyle/>
        <a:p>
          <a:endParaRPr lang="en-US"/>
        </a:p>
      </dgm:t>
    </dgm:pt>
    <dgm:pt modelId="{B6E27AAC-70A0-443E-A72D-F7685A0A21BB}" type="pres">
      <dgm:prSet presAssocID="{2B66ECBA-F4AC-44DD-BE7E-4BBC27C4B717}" presName="Name0" presStyleCnt="0">
        <dgm:presLayoutVars>
          <dgm:dir/>
          <dgm:resizeHandles val="exact"/>
        </dgm:presLayoutVars>
      </dgm:prSet>
      <dgm:spPr/>
    </dgm:pt>
    <dgm:pt modelId="{5676B3C0-28C3-4F89-8212-5CFC175CD5E9}" type="pres">
      <dgm:prSet presAssocID="{096C6C59-4C57-47F6-93B5-0B705B731647}" presName="parTxOnly" presStyleLbl="node1" presStyleIdx="0" presStyleCnt="3">
        <dgm:presLayoutVars>
          <dgm:bulletEnabled val="1"/>
        </dgm:presLayoutVars>
      </dgm:prSet>
      <dgm:spPr/>
    </dgm:pt>
    <dgm:pt modelId="{F1F64F0F-BA99-4198-83BB-6937527A1021}" type="pres">
      <dgm:prSet presAssocID="{64720BCA-1813-4E75-97F0-BE991D00B080}" presName="parSpace" presStyleCnt="0"/>
      <dgm:spPr/>
    </dgm:pt>
    <dgm:pt modelId="{D657716A-99F6-4A32-B1E3-7AC0EA68741F}" type="pres">
      <dgm:prSet presAssocID="{708468E1-413B-4011-B7E4-C15CCF6D86E5}" presName="parTxOnly" presStyleLbl="node1" presStyleIdx="1" presStyleCnt="3">
        <dgm:presLayoutVars>
          <dgm:bulletEnabled val="1"/>
        </dgm:presLayoutVars>
      </dgm:prSet>
      <dgm:spPr/>
    </dgm:pt>
    <dgm:pt modelId="{9C93130D-2AE3-4CE9-B2FD-833C2E96F883}" type="pres">
      <dgm:prSet presAssocID="{DBDD2D17-8E9A-41E2-A2B9-5F5AEC4CF2C4}" presName="parSpace" presStyleCnt="0"/>
      <dgm:spPr/>
    </dgm:pt>
    <dgm:pt modelId="{67C275B2-CC42-45E5-BA9F-B6FF1308937A}" type="pres">
      <dgm:prSet presAssocID="{B13B3CB4-9C22-44DA-916E-3B6BA3FD79AA}" presName="parTxOnly" presStyleLbl="node1" presStyleIdx="2" presStyleCnt="3">
        <dgm:presLayoutVars>
          <dgm:bulletEnabled val="1"/>
        </dgm:presLayoutVars>
      </dgm:prSet>
      <dgm:spPr/>
    </dgm:pt>
  </dgm:ptLst>
  <dgm:cxnLst>
    <dgm:cxn modelId="{9C85DF43-84DA-4231-9F3A-562D658B42B6}" srcId="{2B66ECBA-F4AC-44DD-BE7E-4BBC27C4B717}" destId="{B13B3CB4-9C22-44DA-916E-3B6BA3FD79AA}" srcOrd="2" destOrd="0" parTransId="{1EA6D8DA-45A2-4FB4-B8EF-06ABBD0FB402}" sibTransId="{D957B604-3C93-43D6-8BB6-08B6003F323C}"/>
    <dgm:cxn modelId="{A8CCDC90-E978-4262-B8DE-FFB584B9D898}" type="presOf" srcId="{B13B3CB4-9C22-44DA-916E-3B6BA3FD79AA}" destId="{67C275B2-CC42-45E5-BA9F-B6FF1308937A}" srcOrd="0" destOrd="0" presId="urn:microsoft.com/office/officeart/2005/8/layout/hChevron3"/>
    <dgm:cxn modelId="{50AD61A3-B2C4-4E3F-A3E3-BE4BBC9340B0}" type="presOf" srcId="{2B66ECBA-F4AC-44DD-BE7E-4BBC27C4B717}" destId="{B6E27AAC-70A0-443E-A72D-F7685A0A21BB}" srcOrd="0" destOrd="0" presId="urn:microsoft.com/office/officeart/2005/8/layout/hChevron3"/>
    <dgm:cxn modelId="{C8D9D7A9-C90A-4DE8-AF28-2CBC009B2625}" srcId="{2B66ECBA-F4AC-44DD-BE7E-4BBC27C4B717}" destId="{708468E1-413B-4011-B7E4-C15CCF6D86E5}" srcOrd="1" destOrd="0" parTransId="{1F01D27E-7CDA-4A3A-B710-8AA2F88962F0}" sibTransId="{DBDD2D17-8E9A-41E2-A2B9-5F5AEC4CF2C4}"/>
    <dgm:cxn modelId="{A570C2BC-08E5-4667-B4BB-B6D88E94CC26}" type="presOf" srcId="{096C6C59-4C57-47F6-93B5-0B705B731647}" destId="{5676B3C0-28C3-4F89-8212-5CFC175CD5E9}" srcOrd="0" destOrd="0" presId="urn:microsoft.com/office/officeart/2005/8/layout/hChevron3"/>
    <dgm:cxn modelId="{2DD52CD0-4711-4842-8BB8-931840078953}" type="presOf" srcId="{708468E1-413B-4011-B7E4-C15CCF6D86E5}" destId="{D657716A-99F6-4A32-B1E3-7AC0EA68741F}" srcOrd="0" destOrd="0" presId="urn:microsoft.com/office/officeart/2005/8/layout/hChevron3"/>
    <dgm:cxn modelId="{EAC7C6D0-B446-4F83-81BD-9685AA8EA040}" srcId="{2B66ECBA-F4AC-44DD-BE7E-4BBC27C4B717}" destId="{096C6C59-4C57-47F6-93B5-0B705B731647}" srcOrd="0" destOrd="0" parTransId="{EEAE62A3-0681-4C2D-9B12-E8A038D02491}" sibTransId="{64720BCA-1813-4E75-97F0-BE991D00B080}"/>
    <dgm:cxn modelId="{1E725909-8BD7-4486-BFE7-FB6F3AFFA534}" type="presParOf" srcId="{B6E27AAC-70A0-443E-A72D-F7685A0A21BB}" destId="{5676B3C0-28C3-4F89-8212-5CFC175CD5E9}" srcOrd="0" destOrd="0" presId="urn:microsoft.com/office/officeart/2005/8/layout/hChevron3"/>
    <dgm:cxn modelId="{E9BEF894-5743-4695-82FD-9FAC57A586AE}" type="presParOf" srcId="{B6E27AAC-70A0-443E-A72D-F7685A0A21BB}" destId="{F1F64F0F-BA99-4198-83BB-6937527A1021}" srcOrd="1" destOrd="0" presId="urn:microsoft.com/office/officeart/2005/8/layout/hChevron3"/>
    <dgm:cxn modelId="{2FF8E390-9094-47C0-B5CB-F527C66A6E9F}" type="presParOf" srcId="{B6E27AAC-70A0-443E-A72D-F7685A0A21BB}" destId="{D657716A-99F6-4A32-B1E3-7AC0EA68741F}" srcOrd="2" destOrd="0" presId="urn:microsoft.com/office/officeart/2005/8/layout/hChevron3"/>
    <dgm:cxn modelId="{25E459D2-D707-4D7F-A4A5-D9F0F1468A3D}" type="presParOf" srcId="{B6E27AAC-70A0-443E-A72D-F7685A0A21BB}" destId="{9C93130D-2AE3-4CE9-B2FD-833C2E96F883}" srcOrd="3" destOrd="0" presId="urn:microsoft.com/office/officeart/2005/8/layout/hChevron3"/>
    <dgm:cxn modelId="{74F9464F-DF1D-403C-BDA6-597789899984}" type="presParOf" srcId="{B6E27AAC-70A0-443E-A72D-F7685A0A21BB}" destId="{67C275B2-CC42-45E5-BA9F-B6FF1308937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6B3C0-28C3-4F89-8212-5CFC175CD5E9}">
      <dsp:nvSpPr>
        <dsp:cNvPr id="0" name=""/>
        <dsp:cNvSpPr/>
      </dsp:nvSpPr>
      <dsp:spPr>
        <a:xfrm>
          <a:off x="4829" y="1351395"/>
          <a:ext cx="4223319" cy="1689327"/>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Christ’s Sacrifice</a:t>
          </a:r>
        </a:p>
      </dsp:txBody>
      <dsp:txXfrm>
        <a:off x="4829" y="1351395"/>
        <a:ext cx="3800987" cy="1689327"/>
      </dsp:txXfrm>
    </dsp:sp>
    <dsp:sp modelId="{D657716A-99F6-4A32-B1E3-7AC0EA68741F}">
      <dsp:nvSpPr>
        <dsp:cNvPr id="0" name=""/>
        <dsp:cNvSpPr/>
      </dsp:nvSpPr>
      <dsp:spPr>
        <a:xfrm>
          <a:off x="3383485" y="1351395"/>
          <a:ext cx="4223319" cy="1689327"/>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Justification</a:t>
          </a:r>
        </a:p>
        <a:p>
          <a:pPr marL="0" lvl="0" indent="0" algn="ctr" defTabSz="1600200">
            <a:lnSpc>
              <a:spcPct val="90000"/>
            </a:lnSpc>
            <a:spcBef>
              <a:spcPct val="0"/>
            </a:spcBef>
            <a:spcAft>
              <a:spcPct val="35000"/>
            </a:spcAft>
            <a:buNone/>
          </a:pPr>
          <a:r>
            <a:rPr lang="en-US" sz="1900" kern="1200" dirty="0"/>
            <a:t>(Full forgiveness)</a:t>
          </a:r>
        </a:p>
      </dsp:txBody>
      <dsp:txXfrm>
        <a:off x="4228149" y="1351395"/>
        <a:ext cx="2533992" cy="1689327"/>
      </dsp:txXfrm>
    </dsp:sp>
    <dsp:sp modelId="{67C275B2-CC42-45E5-BA9F-B6FF1308937A}">
      <dsp:nvSpPr>
        <dsp:cNvPr id="0" name=""/>
        <dsp:cNvSpPr/>
      </dsp:nvSpPr>
      <dsp:spPr>
        <a:xfrm>
          <a:off x="6762140" y="1351395"/>
          <a:ext cx="4223319" cy="1689327"/>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Sanctification</a:t>
          </a:r>
        </a:p>
      </dsp:txBody>
      <dsp:txXfrm>
        <a:off x="7606804" y="1351395"/>
        <a:ext cx="2533992" cy="168932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7639F-550D-45D0-A9C8-D3591D0C6999}"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53AB7-82BA-493A-B0F5-AF6F74710B96}" type="slidenum">
              <a:rPr lang="en-US" smtClean="0"/>
              <a:t>‹#›</a:t>
            </a:fld>
            <a:endParaRPr lang="en-US"/>
          </a:p>
        </p:txBody>
      </p:sp>
    </p:spTree>
    <p:extLst>
      <p:ext uri="{BB962C8B-B14F-4D97-AF65-F5344CB8AC3E}">
        <p14:creationId xmlns:p14="http://schemas.microsoft.com/office/powerpoint/2010/main" val="132847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a:extLst>
            <a:ext uri="{FF2B5EF4-FFF2-40B4-BE49-F238E27FC236}">
              <a16:creationId xmlns:a16="http://schemas.microsoft.com/office/drawing/2014/main" id="{9B80F9FF-9E20-512C-3E4B-27E6D39DD1BD}"/>
            </a:ext>
          </a:extLst>
        </p:cNvPr>
        <p:cNvGrpSpPr/>
        <p:nvPr/>
      </p:nvGrpSpPr>
      <p:grpSpPr>
        <a:xfrm>
          <a:off x="0" y="0"/>
          <a:ext cx="0" cy="0"/>
          <a:chOff x="0" y="0"/>
          <a:chExt cx="0" cy="0"/>
        </a:xfrm>
      </p:grpSpPr>
      <p:sp>
        <p:nvSpPr>
          <p:cNvPr id="408" name="Google Shape;408;p63:notes">
            <a:extLst>
              <a:ext uri="{FF2B5EF4-FFF2-40B4-BE49-F238E27FC236}">
                <a16:creationId xmlns:a16="http://schemas.microsoft.com/office/drawing/2014/main" id="{3A6D1AE4-CDDF-E60B-9701-BD604D0ACBCC}"/>
              </a:ext>
            </a:extLst>
          </p:cNvPr>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63:notes">
            <a:extLst>
              <a:ext uri="{FF2B5EF4-FFF2-40B4-BE49-F238E27FC236}">
                <a16:creationId xmlns:a16="http://schemas.microsoft.com/office/drawing/2014/main" id="{62B2EB40-5D5F-B1F3-42E8-AE52F56813B4}"/>
              </a:ext>
            </a:extLst>
          </p:cNvPr>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3212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a:extLst>
            <a:ext uri="{FF2B5EF4-FFF2-40B4-BE49-F238E27FC236}">
              <a16:creationId xmlns:a16="http://schemas.microsoft.com/office/drawing/2014/main" id="{83B0C661-B087-1673-4879-EC52F8376884}"/>
            </a:ext>
          </a:extLst>
        </p:cNvPr>
        <p:cNvGrpSpPr/>
        <p:nvPr/>
      </p:nvGrpSpPr>
      <p:grpSpPr>
        <a:xfrm>
          <a:off x="0" y="0"/>
          <a:ext cx="0" cy="0"/>
          <a:chOff x="0" y="0"/>
          <a:chExt cx="0" cy="0"/>
        </a:xfrm>
      </p:grpSpPr>
      <p:sp>
        <p:nvSpPr>
          <p:cNvPr id="459" name="Google Shape;459;g318a7fb4b56_0_1626:notes">
            <a:extLst>
              <a:ext uri="{FF2B5EF4-FFF2-40B4-BE49-F238E27FC236}">
                <a16:creationId xmlns:a16="http://schemas.microsoft.com/office/drawing/2014/main" id="{FF9664D7-1A27-D2A0-4997-6ADCCE8CCC45}"/>
              </a:ext>
            </a:extLst>
          </p:cNvPr>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60" name="Google Shape;460;g318a7fb4b56_0_1626:notes">
            <a:extLst>
              <a:ext uri="{FF2B5EF4-FFF2-40B4-BE49-F238E27FC236}">
                <a16:creationId xmlns:a16="http://schemas.microsoft.com/office/drawing/2014/main" id="{1B7FE01C-EA1B-DD4C-EEB1-06416E81B38C}"/>
              </a:ext>
            </a:extLst>
          </p:cNvPr>
          <p:cNvSpPr txBox="1">
            <a:spLocks noGrp="1"/>
          </p:cNvSpPr>
          <p:nvPr>
            <p:ph type="body" idx="1"/>
          </p:nvPr>
        </p:nvSpPr>
        <p:spPr>
          <a:xfrm>
            <a:off x="685800" y="4344025"/>
            <a:ext cx="5486400" cy="4113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2250" tIns="46125" rIns="92250" bIns="461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7248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C3FC93-558A-43A1-B9E0-654929D884E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54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18a7fb4b56_0_1593: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9" name="Google Shape;419;g318a7fb4b56_0_1593: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0"/>
              </a:spcBef>
              <a:spcAft>
                <a:spcPts val="0"/>
              </a:spcAft>
              <a:buSzPts val="1400"/>
              <a:buNone/>
            </a:pPr>
            <a:endParaRPr/>
          </a:p>
        </p:txBody>
      </p:sp>
      <p:sp>
        <p:nvSpPr>
          <p:cNvPr id="420" name="Google Shape;420;g318a7fb4b56_0_1593: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18a7fb4b56_0_1598: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360"/>
              </a:spcBef>
              <a:spcAft>
                <a:spcPts val="0"/>
              </a:spcAft>
              <a:buSzPts val="1400"/>
              <a:buNone/>
            </a:pPr>
            <a:endParaRPr/>
          </a:p>
        </p:txBody>
      </p:sp>
      <p:sp>
        <p:nvSpPr>
          <p:cNvPr id="425" name="Google Shape;425;g318a7fb4b56_0_1598: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18a7fb4b56_0_1602: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360"/>
              </a:spcBef>
              <a:spcAft>
                <a:spcPts val="0"/>
              </a:spcAft>
              <a:buSzPts val="1400"/>
              <a:buNone/>
            </a:pPr>
            <a:endParaRPr/>
          </a:p>
        </p:txBody>
      </p:sp>
      <p:sp>
        <p:nvSpPr>
          <p:cNvPr id="430" name="Google Shape;430;g318a7fb4b56_0_1602: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18a7fb4b56_0_1606: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360"/>
              </a:spcBef>
              <a:spcAft>
                <a:spcPts val="0"/>
              </a:spcAft>
              <a:buSzPts val="1400"/>
              <a:buNone/>
            </a:pPr>
            <a:endParaRPr/>
          </a:p>
        </p:txBody>
      </p:sp>
      <p:sp>
        <p:nvSpPr>
          <p:cNvPr id="435" name="Google Shape;435;g318a7fb4b56_0_1606: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18a7fb4b56_0_1610: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360"/>
              </a:spcBef>
              <a:spcAft>
                <a:spcPts val="0"/>
              </a:spcAft>
              <a:buSzPts val="1400"/>
              <a:buNone/>
            </a:pPr>
            <a:endParaRPr/>
          </a:p>
        </p:txBody>
      </p:sp>
      <p:sp>
        <p:nvSpPr>
          <p:cNvPr id="440" name="Google Shape;440;g318a7fb4b56_0_1610: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18a7fb4b56_0_1614: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360"/>
              </a:spcBef>
              <a:spcAft>
                <a:spcPts val="0"/>
              </a:spcAft>
              <a:buSzPts val="1400"/>
              <a:buNone/>
            </a:pPr>
            <a:endParaRPr/>
          </a:p>
        </p:txBody>
      </p:sp>
      <p:sp>
        <p:nvSpPr>
          <p:cNvPr id="445" name="Google Shape;445;g318a7fb4b56_0_161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18a7fb4b56_0_1618: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360"/>
              </a:spcBef>
              <a:spcAft>
                <a:spcPts val="0"/>
              </a:spcAft>
              <a:buSzPts val="1400"/>
              <a:buNone/>
            </a:pPr>
            <a:endParaRPr/>
          </a:p>
        </p:txBody>
      </p:sp>
      <p:sp>
        <p:nvSpPr>
          <p:cNvPr id="450" name="Google Shape;450;g318a7fb4b56_0_1618: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18a7fb4b56_0_1622: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lnSpc>
                <a:spcPct val="100000"/>
              </a:lnSpc>
              <a:spcBef>
                <a:spcPts val="360"/>
              </a:spcBef>
              <a:spcAft>
                <a:spcPts val="0"/>
              </a:spcAft>
              <a:buSzPts val="1400"/>
              <a:buNone/>
            </a:pPr>
            <a:endParaRPr/>
          </a:p>
        </p:txBody>
      </p:sp>
      <p:sp>
        <p:nvSpPr>
          <p:cNvPr id="455" name="Google Shape;455;g318a7fb4b56_0_1622: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02/04/2025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02/04/2025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02/04/2025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02/04/2025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02/04/2025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02/04/2025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02/04/2025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82744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84271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57960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686616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2210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49886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0534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803204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425501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51646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37295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826D9-2E41-4544-8AB8-ABD2BAE2F8F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474E890-DE9B-4196-9539-4192ACE76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B2A375B-397A-4E57-90F6-C890DC6674BA}"/>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5" name="Espaço Reservado para Rodapé 4">
            <a:extLst>
              <a:ext uri="{FF2B5EF4-FFF2-40B4-BE49-F238E27FC236}">
                <a16:creationId xmlns:a16="http://schemas.microsoft.com/office/drawing/2014/main" id="{9E6E32E1-51C1-468D-8A16-89DCB09C72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6F2E3C-4C46-4A61-95BB-5F14102AF6A6}"/>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943699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2CA03-3DB5-486E-900D-54493689FF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A22F6F5-FA2C-422C-B4F8-CD3212AFF52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EB66E7D-5BFF-420E-8BB6-D1A197816A5B}"/>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5" name="Espaço Reservado para Rodapé 4">
            <a:extLst>
              <a:ext uri="{FF2B5EF4-FFF2-40B4-BE49-F238E27FC236}">
                <a16:creationId xmlns:a16="http://schemas.microsoft.com/office/drawing/2014/main" id="{2A5781DA-0A87-46C0-BE19-E81A61E8D81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2FCBE4-39E3-4E55-A0F7-0257638D04B2}"/>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6341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713ED-4238-4A04-84C4-98AB1301CF2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7BB9530-111E-4BA9-84E5-526D070F73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4E04FFF-B046-4CBC-A80C-3DA36783E767}"/>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5" name="Espaço Reservado para Rodapé 4">
            <a:extLst>
              <a:ext uri="{FF2B5EF4-FFF2-40B4-BE49-F238E27FC236}">
                <a16:creationId xmlns:a16="http://schemas.microsoft.com/office/drawing/2014/main" id="{28D7299A-93BE-4BC0-9FDF-E001939C2C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732127-F9FA-4276-BCE4-0CEDF5DDCEDB}"/>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2501347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272EC-6A43-4F4B-8034-AE677EA2BA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6143D9D-0032-43E5-A405-990A27CDF36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F3FC25D-D1BD-4014-A322-F590408D33E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9F5E666-9198-4F92-845B-9484A880FDAE}"/>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6" name="Espaço Reservado para Rodapé 5">
            <a:extLst>
              <a:ext uri="{FF2B5EF4-FFF2-40B4-BE49-F238E27FC236}">
                <a16:creationId xmlns:a16="http://schemas.microsoft.com/office/drawing/2014/main" id="{7C1382C9-ED9E-475C-91A6-1C43ED3BB45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FFBD95-FB27-47DC-9128-2B962073D991}"/>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1175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5032D-19CC-4B0E-928F-C60AEE58C2A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22F051E-A747-428A-B9AD-B83A360A6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D2F3187-CCC0-4D9C-990D-473F6A7733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A0BF7E-A875-4637-890A-E79C6CDA1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0745B5F-3EF8-4EBD-8705-512140CB4E9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88AF50A-D284-42C5-AADB-81C2BE0ABBCE}"/>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8" name="Espaço Reservado para Rodapé 7">
            <a:extLst>
              <a:ext uri="{FF2B5EF4-FFF2-40B4-BE49-F238E27FC236}">
                <a16:creationId xmlns:a16="http://schemas.microsoft.com/office/drawing/2014/main" id="{A8FD8AEE-CC45-439A-93A9-929D58DFF64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06BCC3D-8C80-433D-886F-41C332ABB8D7}"/>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4202727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23E4D-A920-4F99-AAE4-A9C4BD781DB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DA5B188-5649-4102-8784-3C9AF405AD5D}"/>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4" name="Espaço Reservado para Rodapé 3">
            <a:extLst>
              <a:ext uri="{FF2B5EF4-FFF2-40B4-BE49-F238E27FC236}">
                <a16:creationId xmlns:a16="http://schemas.microsoft.com/office/drawing/2014/main" id="{C5B0EFF4-E75C-446B-B27C-F1028D2A1EC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90E7D99-B0CC-4C63-87BC-21B8806F2558}"/>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91169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99F5231-0B7A-4C6C-B55D-D4B1CEE443FB}"/>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3" name="Espaço Reservado para Rodapé 2">
            <a:extLst>
              <a:ext uri="{FF2B5EF4-FFF2-40B4-BE49-F238E27FC236}">
                <a16:creationId xmlns:a16="http://schemas.microsoft.com/office/drawing/2014/main" id="{D2805C43-3260-43C8-A8DF-D2923711386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9876FA1-2067-413D-8365-82B86B97D56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645696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761EA-9E4C-43D2-AE91-4271558DAE6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5B9DA05-FEF8-4AE0-B4F3-FAD148E42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7B6905-A10A-45D1-846C-190D1EACF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4BA2EA6-CB5C-440B-94F7-5921F74ABA5E}"/>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6" name="Espaço Reservado para Rodapé 5">
            <a:extLst>
              <a:ext uri="{FF2B5EF4-FFF2-40B4-BE49-F238E27FC236}">
                <a16:creationId xmlns:a16="http://schemas.microsoft.com/office/drawing/2014/main" id="{F3C4AA17-290D-4437-9045-865EA058496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67C007-7B98-499C-9D0E-D43B1BEB6CA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89747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D4122-CB4C-4C96-8F84-12C12A9334A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2B55C05-78BA-4177-8EEC-D280223C3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23E9FD4-C4E5-4044-9978-6B3202DDA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FF2AA57-57A5-454D-9CB8-DA1CE1038A3E}"/>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6" name="Espaço Reservado para Rodapé 5">
            <a:extLst>
              <a:ext uri="{FF2B5EF4-FFF2-40B4-BE49-F238E27FC236}">
                <a16:creationId xmlns:a16="http://schemas.microsoft.com/office/drawing/2014/main" id="{E1980B6E-498C-4028-8BAC-226D1DA7D90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4FC7298-B232-47F2-980F-E8D48BA424C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95527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A0002-5701-44B2-865C-42FF56A5D32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CC68E1B-BBF1-4806-ABFB-307758F7F9C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A580668-B1BA-4363-B15F-A8C3F27FDDDD}"/>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5" name="Espaço Reservado para Rodapé 4">
            <a:extLst>
              <a:ext uri="{FF2B5EF4-FFF2-40B4-BE49-F238E27FC236}">
                <a16:creationId xmlns:a16="http://schemas.microsoft.com/office/drawing/2014/main" id="{38F0B822-55C3-4AA8-9900-AA961220E88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4EAC954-761E-4E65-AB97-D2393E28D8F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880058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14EDEC-73E6-4823-A35F-1C1547F9A60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9A6A86E-E466-41A1-920D-F91485DA612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5281851-8D35-4DD8-BB9D-F9CDA971A6E7}"/>
              </a:ext>
            </a:extLst>
          </p:cNvPr>
          <p:cNvSpPr>
            <a:spLocks noGrp="1"/>
          </p:cNvSpPr>
          <p:nvPr>
            <p:ph type="dt" sz="half" idx="10"/>
          </p:nvPr>
        </p:nvSpPr>
        <p:spPr/>
        <p:txBody>
          <a:bodyPr/>
          <a:lstStyle/>
          <a:p>
            <a:fld id="{1BBD6041-5DCB-4871-8ADB-6EC9C8E5DDD4}" type="datetimeFigureOut">
              <a:rPr lang="pt-BR" smtClean="0"/>
              <a:t>02/04/2025</a:t>
            </a:fld>
            <a:endParaRPr lang="pt-BR"/>
          </a:p>
        </p:txBody>
      </p:sp>
      <p:sp>
        <p:nvSpPr>
          <p:cNvPr id="5" name="Espaço Reservado para Rodapé 4">
            <a:extLst>
              <a:ext uri="{FF2B5EF4-FFF2-40B4-BE49-F238E27FC236}">
                <a16:creationId xmlns:a16="http://schemas.microsoft.com/office/drawing/2014/main" id="{31ED737E-AE24-49F3-AD28-5552BE2856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1A9560A-7B4A-459F-AE7E-FDFE6921EC72}"/>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2902140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efault 14" type="blank">
  <p:cSld name="Default 14">
    <p:spTree>
      <p:nvGrpSpPr>
        <p:cNvPr id="1" name="Shape 36"/>
        <p:cNvGrpSpPr/>
        <p:nvPr/>
      </p:nvGrpSpPr>
      <p:grpSpPr>
        <a:xfrm>
          <a:off x="0" y="0"/>
          <a:ext cx="0" cy="0"/>
          <a:chOff x="0" y="0"/>
          <a:chExt cx="0" cy="0"/>
        </a:xfrm>
      </p:grpSpPr>
      <p:sp>
        <p:nvSpPr>
          <p:cNvPr id="37" name="Google Shape;37;p91"/>
          <p:cNvSpPr txBox="1">
            <a:spLocks noGrp="1"/>
          </p:cNvSpPr>
          <p:nvPr>
            <p:ph type="ftr" idx="11"/>
          </p:nvPr>
        </p:nvSpPr>
        <p:spPr>
          <a:xfrm>
            <a:off x="0" y="0"/>
            <a:ext cx="2856000" cy="281088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1"/>
          <p:cNvSpPr txBox="1">
            <a:spLocks noGrp="1"/>
          </p:cNvSpPr>
          <p:nvPr>
            <p:ph type="sldNum" idx="12"/>
          </p:nvPr>
        </p:nvSpPr>
        <p:spPr>
          <a:xfrm>
            <a:off x="0" y="0"/>
            <a:ext cx="2856000" cy="281088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39" name="Google Shape;39;p91"/>
          <p:cNvSpPr txBox="1">
            <a:spLocks noGrp="1"/>
          </p:cNvSpPr>
          <p:nvPr>
            <p:ph type="dt" idx="10"/>
          </p:nvPr>
        </p:nvSpPr>
        <p:spPr>
          <a:xfrm>
            <a:off x="0" y="0"/>
            <a:ext cx="2856000" cy="281088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5211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3F80-17E0-1D9B-7EF8-1FAE3CFE8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14E65-EC3B-C9D8-954A-11CEF3942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69FD8-242A-C012-E0F2-C7EB40CBBCD8}"/>
              </a:ext>
            </a:extLst>
          </p:cNvPr>
          <p:cNvSpPr>
            <a:spLocks noGrp="1"/>
          </p:cNvSpPr>
          <p:nvPr>
            <p:ph type="dt" sz="half" idx="10"/>
          </p:nvPr>
        </p:nvSpPr>
        <p:spPr/>
        <p:txBody>
          <a:bodyPr/>
          <a:lstStyle/>
          <a:p>
            <a:fld id="{CEEC461A-C038-4831-9068-2BBC3FF8C2D4}" type="datetimeFigureOut">
              <a:rPr lang="en-US" smtClean="0"/>
              <a:t>4/2/2025</a:t>
            </a:fld>
            <a:endParaRPr lang="en-US"/>
          </a:p>
        </p:txBody>
      </p:sp>
      <p:sp>
        <p:nvSpPr>
          <p:cNvPr id="5" name="Footer Placeholder 4">
            <a:extLst>
              <a:ext uri="{FF2B5EF4-FFF2-40B4-BE49-F238E27FC236}">
                <a16:creationId xmlns:a16="http://schemas.microsoft.com/office/drawing/2014/main" id="{D730FA1D-26AE-7303-8CFC-8C7E2BE92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BF9AB-F25D-BA69-7C2A-F3A2D4A3F529}"/>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929233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efault" type="blank">
  <p:cSld name="Default">
    <p:spTree>
      <p:nvGrpSpPr>
        <p:cNvPr id="1" name="Shape 19"/>
        <p:cNvGrpSpPr/>
        <p:nvPr/>
      </p:nvGrpSpPr>
      <p:grpSpPr>
        <a:xfrm>
          <a:off x="0" y="0"/>
          <a:ext cx="0" cy="0"/>
          <a:chOff x="0" y="0"/>
          <a:chExt cx="0" cy="0"/>
        </a:xfrm>
      </p:grpSpPr>
      <p:sp>
        <p:nvSpPr>
          <p:cNvPr id="20" name="Google Shape;20;p77"/>
          <p:cNvSpPr txBox="1">
            <a:spLocks noGrp="1"/>
          </p:cNvSpPr>
          <p:nvPr>
            <p:ph type="ftr" idx="11"/>
          </p:nvPr>
        </p:nvSpPr>
        <p:spPr>
          <a:xfrm>
            <a:off x="0" y="0"/>
            <a:ext cx="2855520" cy="281088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7"/>
          <p:cNvSpPr txBox="1">
            <a:spLocks noGrp="1"/>
          </p:cNvSpPr>
          <p:nvPr>
            <p:ph type="sldNum" idx="12"/>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2" name="Google Shape;22;p77"/>
          <p:cNvSpPr txBox="1">
            <a:spLocks noGrp="1"/>
          </p:cNvSpPr>
          <p:nvPr>
            <p:ph type="dt" idx="10"/>
          </p:nvPr>
        </p:nvSpPr>
        <p:spPr>
          <a:xfrm>
            <a:off x="0" y="0"/>
            <a:ext cx="2855520" cy="281088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77010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23"/>
        <p:cNvGrpSpPr/>
        <p:nvPr/>
      </p:nvGrpSpPr>
      <p:grpSpPr>
        <a:xfrm>
          <a:off x="0" y="0"/>
          <a:ext cx="0" cy="0"/>
          <a:chOff x="0" y="0"/>
          <a:chExt cx="0" cy="0"/>
        </a:xfrm>
      </p:grpSpPr>
      <p:sp>
        <p:nvSpPr>
          <p:cNvPr id="24" name="Google Shape;24;g315cf76e508_0_529"/>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315cf76e508_0_529"/>
          <p:cNvSpPr txBox="1">
            <a:spLocks noGrp="1"/>
          </p:cNvSpPr>
          <p:nvPr>
            <p:ph type="body" idx="1"/>
          </p:nvPr>
        </p:nvSpPr>
        <p:spPr>
          <a:xfrm>
            <a:off x="609120" y="1604160"/>
            <a:ext cx="1094560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6" name="Google Shape;26;g315cf76e508_0_529"/>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315cf76e508_0_529"/>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g315cf76e508_0_529"/>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920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4/2/2025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02/04/2025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4/2/2025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1307284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BE4B6B3-C39D-419F-885C-EC66DC1C5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2F00CBA-4276-4344-A3B4-0AD768233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DF806CD-08C9-4862-8124-6A2265AB1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D6041-5DCB-4871-8ADB-6EC9C8E5DDD4}" type="datetimeFigureOut">
              <a:rPr lang="pt-BR" smtClean="0"/>
              <a:t>02/04/2025</a:t>
            </a:fld>
            <a:endParaRPr lang="pt-BR"/>
          </a:p>
        </p:txBody>
      </p:sp>
      <p:sp>
        <p:nvSpPr>
          <p:cNvPr id="5" name="Espaço Reservado para Rodapé 4">
            <a:extLst>
              <a:ext uri="{FF2B5EF4-FFF2-40B4-BE49-F238E27FC236}">
                <a16:creationId xmlns:a16="http://schemas.microsoft.com/office/drawing/2014/main" id="{D97B891C-FEE8-46D1-96B5-3EF04272D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D69CE48-1247-4A37-8AC1-13D850531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F29F0-3D23-4708-832B-AD1090AB1AF6}" type="slidenum">
              <a:rPr lang="pt-BR" smtClean="0"/>
              <a:t>‹#›</a:t>
            </a:fld>
            <a:endParaRPr lang="pt-BR"/>
          </a:p>
        </p:txBody>
      </p:sp>
    </p:spTree>
    <p:extLst>
      <p:ext uri="{BB962C8B-B14F-4D97-AF65-F5344CB8AC3E}">
        <p14:creationId xmlns:p14="http://schemas.microsoft.com/office/powerpoint/2010/main" val="33044301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
        <p:cNvGrpSpPr/>
        <p:nvPr/>
      </p:nvGrpSpPr>
      <p:grpSpPr>
        <a:xfrm>
          <a:off x="0" y="0"/>
          <a:ext cx="0" cy="0"/>
          <a:chOff x="0" y="0"/>
          <a:chExt cx="0" cy="0"/>
        </a:xfrm>
      </p:grpSpPr>
      <p:sp>
        <p:nvSpPr>
          <p:cNvPr id="30" name="Google Shape;30;p90"/>
          <p:cNvSpPr/>
          <p:nvPr/>
        </p:nvSpPr>
        <p:spPr>
          <a:xfrm>
            <a:off x="4165440" y="6244800"/>
            <a:ext cx="3860160" cy="474720"/>
          </a:xfrm>
          <a:prstGeom prst="rect">
            <a:avLst/>
          </a:prstGeom>
          <a:noFill/>
          <a:ln>
            <a:noFill/>
          </a:ln>
        </p:spPr>
        <p:txBody>
          <a:bodyPr spcFirstLastPara="1" wrap="square" lIns="86400" tIns="43200" rIns="86400" bIns="43200" anchor="ctr" anchorCtr="0">
            <a:noAutofit/>
          </a:bodyPr>
          <a:lstStyle/>
          <a:p>
            <a:pPr marL="0" marR="0" lvl="0" indent="0" algn="l" rtl="0">
              <a:lnSpc>
                <a:spcPct val="93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90"/>
          <p:cNvSpPr txBox="1">
            <a:spLocks noGrp="1"/>
          </p:cNvSpPr>
          <p:nvPr>
            <p:ph type="ftr" idx="11"/>
          </p:nvPr>
        </p:nvSpPr>
        <p:spPr>
          <a:xfrm>
            <a:off x="0" y="0"/>
            <a:ext cx="2856000" cy="281088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2" name="Google Shape;32;p90"/>
          <p:cNvSpPr txBox="1">
            <a:spLocks noGrp="1"/>
          </p:cNvSpPr>
          <p:nvPr>
            <p:ph type="sldNum" idx="12"/>
          </p:nvPr>
        </p:nvSpPr>
        <p:spPr>
          <a:xfrm>
            <a:off x="0" y="0"/>
            <a:ext cx="2856000" cy="281088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latin typeface="Times New Roman"/>
              <a:ea typeface="Times New Roman"/>
              <a:cs typeface="Times New Roman"/>
              <a:sym typeface="Times New Roman"/>
            </a:endParaRPr>
          </a:p>
        </p:txBody>
      </p:sp>
      <p:sp>
        <p:nvSpPr>
          <p:cNvPr id="33" name="Google Shape;33;p90"/>
          <p:cNvSpPr txBox="1">
            <a:spLocks noGrp="1"/>
          </p:cNvSpPr>
          <p:nvPr>
            <p:ph type="dt" idx="10"/>
          </p:nvPr>
        </p:nvSpPr>
        <p:spPr>
          <a:xfrm>
            <a:off x="0" y="0"/>
            <a:ext cx="2856000" cy="281088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4" name="Google Shape;34;p90"/>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90"/>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26141457"/>
      </p:ext>
    </p:extLst>
  </p:cSld>
  <p:clrMap bg1="lt1" tx1="dk1" bg2="dk2" tx2="lt2" accent1="accent1" accent2="accent2" accent3="accent3" accent4="accent4" accent5="accent5" accent6="accent6" hlink="hlink" folHlink="folHlink"/>
  <p:sldLayoutIdLst>
    <p:sldLayoutId id="2147483726" r:id="rId1"/>
    <p:sldLayoutId id="214748372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76"/>
          <p:cNvSpPr txBox="1">
            <a:spLocks noGrp="1"/>
          </p:cNvSpPr>
          <p:nvPr>
            <p:ph type="ftr" idx="11"/>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 name="Google Shape;15;p76"/>
          <p:cNvSpPr txBox="1">
            <a:spLocks noGrp="1"/>
          </p:cNvSpPr>
          <p:nvPr>
            <p:ph type="sldNum" idx="12"/>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latin typeface="Times New Roman"/>
              <a:ea typeface="Times New Roman"/>
              <a:cs typeface="Times New Roman"/>
              <a:sym typeface="Times New Roman"/>
            </a:endParaRPr>
          </a:p>
        </p:txBody>
      </p:sp>
      <p:sp>
        <p:nvSpPr>
          <p:cNvPr id="16" name="Google Shape;16;p76"/>
          <p:cNvSpPr txBox="1">
            <a:spLocks noGrp="1"/>
          </p:cNvSpPr>
          <p:nvPr>
            <p:ph type="dt" idx="10"/>
          </p:nvPr>
        </p:nvSpPr>
        <p:spPr>
          <a:xfrm>
            <a:off x="0" y="0"/>
            <a:ext cx="2855520" cy="281088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 name="Google Shape;17;p76"/>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76"/>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78054024"/>
      </p:ext>
    </p:extLst>
  </p:cSld>
  <p:clrMap bg1="lt1" tx1="dk1" bg2="dk2" tx2="lt2" accent1="accent1" accent2="accent2" accent3="accent3" accent4="accent4" accent5="accent5" accent6="accent6" hlink="hlink" folHlink="folHlink"/>
  <p:sldLayoutIdLst>
    <p:sldLayoutId id="2147483729" r:id="rId1"/>
    <p:sldLayoutId id="214748373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35.xml"/><Relationship Id="rId6" Type="http://schemas.microsoft.com/office/2007/relationships/hdphoto" Target="../media/hdphoto10.wdp"/><Relationship Id="rId5" Type="http://schemas.openxmlformats.org/officeDocument/2006/relationships/image" Target="../media/image13.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35.xml"/><Relationship Id="rId6" Type="http://schemas.microsoft.com/office/2007/relationships/hdphoto" Target="../media/hdphoto10.wdp"/><Relationship Id="rId5" Type="http://schemas.openxmlformats.org/officeDocument/2006/relationships/image" Target="../media/image13.png"/><Relationship Id="rId4" Type="http://schemas.microsoft.com/office/2007/relationships/hdphoto" Target="../media/hdphoto9.wdp"/></Relationships>
</file>

<file path=ppt/slides/_rels/slide4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10">
          <a:extLst>
            <a:ext uri="{FF2B5EF4-FFF2-40B4-BE49-F238E27FC236}">
              <a16:creationId xmlns:a16="http://schemas.microsoft.com/office/drawing/2014/main" id="{7331A6FE-4ECB-6740-5BD8-6A695C9507B7}"/>
            </a:ext>
          </a:extLst>
        </p:cNvPr>
        <p:cNvGrpSpPr/>
        <p:nvPr/>
      </p:nvGrpSpPr>
      <p:grpSpPr>
        <a:xfrm>
          <a:off x="0" y="0"/>
          <a:ext cx="0" cy="0"/>
          <a:chOff x="0" y="0"/>
          <a:chExt cx="0" cy="0"/>
        </a:xfrm>
      </p:grpSpPr>
      <p:sp>
        <p:nvSpPr>
          <p:cNvPr id="411" name="Google Shape;411;p63">
            <a:extLst>
              <a:ext uri="{FF2B5EF4-FFF2-40B4-BE49-F238E27FC236}">
                <a16:creationId xmlns:a16="http://schemas.microsoft.com/office/drawing/2014/main" id="{CE2CB7A2-0473-6FD7-2E90-3B9B3EE192E4}"/>
              </a:ext>
            </a:extLst>
          </p:cNvPr>
          <p:cNvSpPr/>
          <p:nvPr/>
        </p:nvSpPr>
        <p:spPr>
          <a:xfrm>
            <a:off x="507840" y="305280"/>
            <a:ext cx="11683680" cy="6247200"/>
          </a:xfrm>
          <a:prstGeom prst="rect">
            <a:avLst/>
          </a:prstGeom>
          <a:noFill/>
          <a:ln>
            <a:noFill/>
          </a:ln>
        </p:spPr>
        <p:txBody>
          <a:bodyPr spcFirstLastPara="1" wrap="square" lIns="108933" tIns="54233" rIns="108933" bIns="54233" anchor="t" anchorCtr="0">
            <a:noAutofit/>
          </a:bodyPr>
          <a:lstStyle/>
          <a:p>
            <a:pPr defTabSz="1219170">
              <a:buClr>
                <a:srgbClr val="000000"/>
              </a:buClr>
              <a:buSzPts val="1400"/>
            </a:pPr>
            <a:endParaRPr sz="1867" kern="0">
              <a:solidFill>
                <a:srgbClr val="FFFFFF"/>
              </a:solidFill>
              <a:latin typeface="Arial"/>
              <a:ea typeface="Arial"/>
              <a:cs typeface="Arial"/>
              <a:sym typeface="Arial"/>
            </a:endParaRPr>
          </a:p>
        </p:txBody>
      </p:sp>
    </p:spTree>
    <p:extLst>
      <p:ext uri="{BB962C8B-B14F-4D97-AF65-F5344CB8AC3E}">
        <p14:creationId xmlns:p14="http://schemas.microsoft.com/office/powerpoint/2010/main" val="398091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1">
          <a:extLst>
            <a:ext uri="{FF2B5EF4-FFF2-40B4-BE49-F238E27FC236}">
              <a16:creationId xmlns:a16="http://schemas.microsoft.com/office/drawing/2014/main" id="{DECB8545-261C-D5A4-E5FC-E76CAEAF29B8}"/>
            </a:ext>
          </a:extLst>
        </p:cNvPr>
        <p:cNvGrpSpPr/>
        <p:nvPr/>
      </p:nvGrpSpPr>
      <p:grpSpPr>
        <a:xfrm>
          <a:off x="0" y="0"/>
          <a:ext cx="0" cy="0"/>
          <a:chOff x="0" y="0"/>
          <a:chExt cx="0" cy="0"/>
        </a:xfrm>
      </p:grpSpPr>
      <p:sp>
        <p:nvSpPr>
          <p:cNvPr id="462" name="Google Shape;462;g318a7fb4b56_0_1626">
            <a:extLst>
              <a:ext uri="{FF2B5EF4-FFF2-40B4-BE49-F238E27FC236}">
                <a16:creationId xmlns:a16="http://schemas.microsoft.com/office/drawing/2014/main" id="{390B31D5-3866-67AC-82CC-D6511B2B8F3D}"/>
              </a:ext>
            </a:extLst>
          </p:cNvPr>
          <p:cNvSpPr txBox="1"/>
          <p:nvPr/>
        </p:nvSpPr>
        <p:spPr>
          <a:xfrm>
            <a:off x="508000" y="305099"/>
            <a:ext cx="11684000" cy="6247600"/>
          </a:xfrm>
          <a:prstGeom prst="rect">
            <a:avLst/>
          </a:prstGeom>
          <a:noFill/>
          <a:ln>
            <a:noFill/>
          </a:ln>
        </p:spPr>
        <p:txBody>
          <a:bodyPr spcFirstLastPara="1" wrap="square" lIns="108867" tIns="54467" rIns="108867" bIns="54467" anchor="t" anchorCtr="0">
            <a:noAutofit/>
          </a:bodyPr>
          <a:lstStyle/>
          <a:p>
            <a:pPr defTabSz="1219170">
              <a:buClr>
                <a:srgbClr val="000000"/>
              </a:buClr>
              <a:buSzPts val="3900"/>
            </a:pPr>
            <a:endParaRPr sz="5200" kern="0">
              <a:solidFill>
                <a:srgbClr val="FFFFFF"/>
              </a:solidFill>
              <a:latin typeface="Lustria"/>
              <a:ea typeface="Lustria"/>
              <a:cs typeface="Lustria"/>
              <a:sym typeface="Lustria"/>
            </a:endParaRPr>
          </a:p>
        </p:txBody>
      </p:sp>
    </p:spTree>
    <p:extLst>
      <p:ext uri="{BB962C8B-B14F-4D97-AF65-F5344CB8AC3E}">
        <p14:creationId xmlns:p14="http://schemas.microsoft.com/office/powerpoint/2010/main" val="238585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E012A-8F52-9D7C-1670-0F64294CD625}"/>
              </a:ext>
            </a:extLst>
          </p:cNvPr>
          <p:cNvSpPr txBox="1"/>
          <p:nvPr/>
        </p:nvSpPr>
        <p:spPr>
          <a:xfrm>
            <a:off x="1804086" y="1290015"/>
            <a:ext cx="9135762" cy="1323439"/>
          </a:xfrm>
          <a:prstGeom prst="rect">
            <a:avLst/>
          </a:prstGeom>
          <a:noFill/>
        </p:spPr>
        <p:txBody>
          <a:bodyPr wrap="square" rtlCol="0">
            <a:spAutoFit/>
          </a:bodyPr>
          <a:lstStyle/>
          <a:p>
            <a:pPr algn="ctr"/>
            <a:r>
              <a:rPr lang="en-US" sz="8000" b="1" i="1" spc="50" dirty="0" err="1">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Soteri</a:t>
            </a: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	</a:t>
            </a:r>
            <a:r>
              <a:rPr lang="en-US" sz="8000" b="1" i="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ology</a:t>
            </a:r>
          </a:p>
        </p:txBody>
      </p:sp>
      <p:sp>
        <p:nvSpPr>
          <p:cNvPr id="4" name="TextBox 3">
            <a:extLst>
              <a:ext uri="{FF2B5EF4-FFF2-40B4-BE49-F238E27FC236}">
                <a16:creationId xmlns:a16="http://schemas.microsoft.com/office/drawing/2014/main" id="{59A67E53-AACB-8077-F5D0-39342DD6E081}"/>
              </a:ext>
            </a:extLst>
          </p:cNvPr>
          <p:cNvSpPr txBox="1"/>
          <p:nvPr/>
        </p:nvSpPr>
        <p:spPr>
          <a:xfrm>
            <a:off x="757882" y="3582827"/>
            <a:ext cx="9687696" cy="1323439"/>
          </a:xfrm>
          <a:prstGeom prst="rect">
            <a:avLst/>
          </a:prstGeom>
          <a:noFill/>
        </p:spPr>
        <p:txBody>
          <a:bodyPr wrap="square">
            <a:spAutoFit/>
          </a:bodyPr>
          <a:lstStyle/>
          <a:p>
            <a:pPr algn="ct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Salvation	+	Study</a:t>
            </a:r>
          </a:p>
        </p:txBody>
      </p:sp>
    </p:spTree>
    <p:extLst>
      <p:ext uri="{BB962C8B-B14F-4D97-AF65-F5344CB8AC3E}">
        <p14:creationId xmlns:p14="http://schemas.microsoft.com/office/powerpoint/2010/main" val="164594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462" y="549164"/>
            <a:ext cx="8042821"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And we know that for those who love God all things work together for good, for those who are called according to his purpose. For those whom he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foreknew</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he also predestined to be conformed to the image of his Son, in order that he might be the firstborn among many brothers. And those whom he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predestined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he also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called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and those whom he called he also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justified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and those whom he justified he also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glorified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8.28-30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44416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8A2ED894-3116-9F2C-B73E-BEA5444EF7D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AE14266-9DC6-B728-EB95-49BB31027C2C}"/>
              </a:ext>
            </a:extLst>
          </p:cNvPr>
          <p:cNvSpPr/>
          <p:nvPr/>
        </p:nvSpPr>
        <p:spPr>
          <a:xfrm>
            <a:off x="3446843" y="1887153"/>
            <a:ext cx="384106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9F02B8C-B2A4-C009-5429-A5EE373B5468}"/>
              </a:ext>
            </a:extLst>
          </p:cNvPr>
          <p:cNvSpPr>
            <a:spLocks noGrp="1"/>
          </p:cNvSpPr>
          <p:nvPr>
            <p:ph type="title"/>
          </p:nvPr>
        </p:nvSpPr>
        <p:spPr>
          <a:xfrm>
            <a:off x="354380" y="365125"/>
            <a:ext cx="11491631" cy="454825"/>
          </a:xfrm>
          <a:ln>
            <a:noFill/>
          </a:ln>
        </p:spPr>
        <p:txBody>
          <a:bodyPr>
            <a:normAutofit fontScale="90000"/>
          </a:bodyPr>
          <a:lstStyle/>
          <a:p>
            <a:r>
              <a:rPr lang="en-US" sz="3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3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3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74E6F88-B2EE-55A1-B237-CFB63EA1C78C}"/>
              </a:ext>
            </a:extLst>
          </p:cNvPr>
          <p:cNvSpPr>
            <a:spLocks noGrp="1"/>
          </p:cNvSpPr>
          <p:nvPr>
            <p:ph idx="1"/>
          </p:nvPr>
        </p:nvSpPr>
        <p:spPr>
          <a:xfrm>
            <a:off x="4218111" y="845838"/>
            <a:ext cx="306979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42D5AB94-D913-02F0-71D1-70092E1ECE2B}"/>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46DB83EA-BA2C-359D-BECB-F72CB26879CC}"/>
              </a:ext>
            </a:extLst>
          </p:cNvPr>
          <p:cNvCxnSpPr/>
          <p:nvPr/>
        </p:nvCxnSpPr>
        <p:spPr>
          <a:xfrm>
            <a:off x="3817545"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732D6FD6-3C43-FC8E-372F-88C3553A47B9}"/>
              </a:ext>
            </a:extLst>
          </p:cNvPr>
          <p:cNvSpPr/>
          <p:nvPr/>
        </p:nvSpPr>
        <p:spPr>
          <a:xfrm>
            <a:off x="3663955"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7EB0B27F-25FC-50C5-AF87-C75CC5834E1C}"/>
              </a:ext>
            </a:extLst>
          </p:cNvPr>
          <p:cNvSpPr/>
          <p:nvPr/>
        </p:nvSpPr>
        <p:spPr>
          <a:xfrm>
            <a:off x="3663955"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686D5741-5926-08C5-D4F0-28F416B01FE9}"/>
              </a:ext>
            </a:extLst>
          </p:cNvPr>
          <p:cNvSpPr/>
          <p:nvPr/>
        </p:nvSpPr>
        <p:spPr>
          <a:xfrm>
            <a:off x="3663955"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5CE0C168-130A-2E34-040E-05E6DD8C583C}"/>
              </a:ext>
            </a:extLst>
          </p:cNvPr>
          <p:cNvSpPr/>
          <p:nvPr/>
        </p:nvSpPr>
        <p:spPr>
          <a:xfrm>
            <a:off x="3663955"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F2A624ED-C7F0-09DB-7B28-7A0E237FB94E}"/>
              </a:ext>
            </a:extLst>
          </p:cNvPr>
          <p:cNvSpPr/>
          <p:nvPr/>
        </p:nvSpPr>
        <p:spPr>
          <a:xfrm>
            <a:off x="3663955"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0BDFAE81-B624-F26E-5297-8F407FCC6CBA}"/>
              </a:ext>
            </a:extLst>
          </p:cNvPr>
          <p:cNvSpPr/>
          <p:nvPr/>
        </p:nvSpPr>
        <p:spPr>
          <a:xfrm>
            <a:off x="3663955"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482E9101-BABB-63A2-362B-41B1B2B07071}"/>
              </a:ext>
            </a:extLst>
          </p:cNvPr>
          <p:cNvSpPr/>
          <p:nvPr/>
        </p:nvSpPr>
        <p:spPr>
          <a:xfrm>
            <a:off x="3663955"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B983E591-66F3-2ECE-6862-5D06040D3670}"/>
              </a:ext>
            </a:extLst>
          </p:cNvPr>
          <p:cNvSpPr/>
          <p:nvPr/>
        </p:nvSpPr>
        <p:spPr>
          <a:xfrm>
            <a:off x="3663955"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CB7DECD-0F49-E964-FE9B-589B474E8854}"/>
              </a:ext>
            </a:extLst>
          </p:cNvPr>
          <p:cNvSpPr/>
          <p:nvPr/>
        </p:nvSpPr>
        <p:spPr>
          <a:xfrm>
            <a:off x="3663955"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011B5BA-5941-F742-88D2-5AA69DBE4F51}"/>
              </a:ext>
            </a:extLst>
          </p:cNvPr>
          <p:cNvSpPr/>
          <p:nvPr/>
        </p:nvSpPr>
        <p:spPr>
          <a:xfrm>
            <a:off x="3663955"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DD53CB55-0551-7CB4-A9B4-681AEE1A2A48}"/>
              </a:ext>
            </a:extLst>
          </p:cNvPr>
          <p:cNvSpPr/>
          <p:nvPr/>
        </p:nvSpPr>
        <p:spPr>
          <a:xfrm>
            <a:off x="2638069"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3C35256C-A59A-FFB8-5FEB-0FC1BEAA16DE}"/>
              </a:ext>
            </a:extLst>
          </p:cNvPr>
          <p:cNvSpPr/>
          <p:nvPr/>
        </p:nvSpPr>
        <p:spPr>
          <a:xfrm>
            <a:off x="2639197"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68257CBB-0E5B-DADE-87D5-4A14A0A16403}"/>
              </a:ext>
            </a:extLst>
          </p:cNvPr>
          <p:cNvSpPr/>
          <p:nvPr/>
        </p:nvSpPr>
        <p:spPr>
          <a:xfrm>
            <a:off x="2665077"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4B96CDB8-FA6D-48C2-78B0-5081070734A9}"/>
              </a:ext>
            </a:extLst>
          </p:cNvPr>
          <p:cNvSpPr txBox="1"/>
          <p:nvPr/>
        </p:nvSpPr>
        <p:spPr>
          <a:xfrm>
            <a:off x="512772"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FF2B8410-2C63-7100-B11D-0A55EF7173D3}"/>
              </a:ext>
            </a:extLst>
          </p:cNvPr>
          <p:cNvSpPr txBox="1"/>
          <p:nvPr/>
        </p:nvSpPr>
        <p:spPr>
          <a:xfrm>
            <a:off x="354380"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F8E044FB-5526-8910-CD79-F32D263EE96A}"/>
              </a:ext>
            </a:extLst>
          </p:cNvPr>
          <p:cNvSpPr txBox="1"/>
          <p:nvPr/>
        </p:nvSpPr>
        <p:spPr>
          <a:xfrm>
            <a:off x="543898"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0" name="Content Placeholder 2">
            <a:extLst>
              <a:ext uri="{FF2B5EF4-FFF2-40B4-BE49-F238E27FC236}">
                <a16:creationId xmlns:a16="http://schemas.microsoft.com/office/drawing/2014/main" id="{875001FB-F784-938D-5BA6-0F2AB7B5440F}"/>
              </a:ext>
            </a:extLst>
          </p:cNvPr>
          <p:cNvSpPr txBox="1">
            <a:spLocks/>
          </p:cNvSpPr>
          <p:nvPr/>
        </p:nvSpPr>
        <p:spPr>
          <a:xfrm>
            <a:off x="7534879" y="819950"/>
            <a:ext cx="2976408" cy="5647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Foreknew</a:t>
            </a: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Predestined</a:t>
            </a: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Called</a:t>
            </a: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Justified</a:t>
            </a: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Glorified</a:t>
            </a:r>
            <a:endParaRPr lang="en-US" sz="3200" b="1" dirty="0">
              <a:ln w="0">
                <a:solidFill>
                  <a:schemeClr val="bg1"/>
                </a:solidFill>
              </a:ln>
              <a:solidFill>
                <a:schemeClr val="accent2"/>
              </a:solidFill>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444259F7-5305-2D8E-C8CE-C352F7DDC3B1}"/>
              </a:ext>
            </a:extLst>
          </p:cNvPr>
          <p:cNvSpPr txBox="1"/>
          <p:nvPr/>
        </p:nvSpPr>
        <p:spPr>
          <a:xfrm rot="5400000">
            <a:off x="9530393" y="3767265"/>
            <a:ext cx="2917401" cy="461665"/>
          </a:xfrm>
          <a:prstGeom prst="rect">
            <a:avLst/>
          </a:prstGeom>
          <a:noFill/>
        </p:spPr>
        <p:txBody>
          <a:bodyPr wrap="square" rtlCol="0">
            <a:spAutoFit/>
          </a:bodyPr>
          <a:lstStyle/>
          <a:p>
            <a:r>
              <a:rPr lang="en-US" sz="2400" b="1" dirty="0">
                <a:ln w="0"/>
                <a:effectLst>
                  <a:outerShdw blurRad="38100" dist="19050" dir="2700000" algn="tl" rotWithShape="0">
                    <a:schemeClr val="dk1">
                      <a:alpha val="40000"/>
                    </a:schemeClr>
                  </a:outerShdw>
                </a:effectLst>
              </a:rPr>
              <a:t>Romans 8:28-30</a:t>
            </a:r>
          </a:p>
        </p:txBody>
      </p:sp>
      <p:sp>
        <p:nvSpPr>
          <p:cNvPr id="29" name="Left Brace 28">
            <a:extLst>
              <a:ext uri="{FF2B5EF4-FFF2-40B4-BE49-F238E27FC236}">
                <a16:creationId xmlns:a16="http://schemas.microsoft.com/office/drawing/2014/main" id="{6C301284-5BB7-E182-31B2-82C53BBDFD0C}"/>
              </a:ext>
            </a:extLst>
          </p:cNvPr>
          <p:cNvSpPr/>
          <p:nvPr/>
        </p:nvSpPr>
        <p:spPr>
          <a:xfrm flipH="1">
            <a:off x="9822840" y="897050"/>
            <a:ext cx="812676" cy="5485996"/>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319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8249A9E-AB95-7CB5-4E88-2487C109E666}"/>
            </a:ext>
          </a:extLst>
        </p:cNvPr>
        <p:cNvGrpSpPr/>
        <p:nvPr/>
      </p:nvGrpSpPr>
      <p:grpSpPr>
        <a:xfrm>
          <a:off x="0" y="0"/>
          <a:ext cx="0" cy="0"/>
          <a:chOff x="0" y="0"/>
          <a:chExt cx="0" cy="0"/>
        </a:xfrm>
      </p:grpSpPr>
      <p:sp>
        <p:nvSpPr>
          <p:cNvPr id="12" name="CaixaDeTexto 7">
            <a:extLst>
              <a:ext uri="{FF2B5EF4-FFF2-40B4-BE49-F238E27FC236}">
                <a16:creationId xmlns:a16="http://schemas.microsoft.com/office/drawing/2014/main" id="{F822CC40-C921-DD4B-60A1-FD66EE061143}"/>
              </a:ext>
            </a:extLst>
          </p:cNvPr>
          <p:cNvSpPr txBox="1"/>
          <p:nvPr/>
        </p:nvSpPr>
        <p:spPr>
          <a:xfrm>
            <a:off x="1909643" y="3825473"/>
            <a:ext cx="102486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rPr>
              <a:t>*</a:t>
            </a:r>
            <a:endParaRPr kumimoji="0" lang="pt-BR"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endParaRPr>
          </a:p>
        </p:txBody>
      </p:sp>
      <p:cxnSp>
        <p:nvCxnSpPr>
          <p:cNvPr id="5" name="Conector reto 6">
            <a:extLst>
              <a:ext uri="{FF2B5EF4-FFF2-40B4-BE49-F238E27FC236}">
                <a16:creationId xmlns:a16="http://schemas.microsoft.com/office/drawing/2014/main" id="{7A45980E-70CC-864F-1FEA-0CE86C07E7AC}"/>
              </a:ext>
            </a:extLst>
          </p:cNvPr>
          <p:cNvCxnSpPr>
            <a:cxnSpLocks/>
            <a:stCxn id="6" idx="2"/>
          </p:cNvCxnSpPr>
          <p:nvPr/>
        </p:nvCxnSpPr>
        <p:spPr>
          <a:xfrm>
            <a:off x="3965688" y="4576773"/>
            <a:ext cx="0" cy="1583891"/>
          </a:xfrm>
          <a:prstGeom prst="line">
            <a:avLst/>
          </a:prstGeom>
          <a:ln w="63500">
            <a:solidFill>
              <a:schemeClr val="tx1"/>
            </a:solidFill>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 name="Straight Connector 2">
            <a:extLst>
              <a:ext uri="{FF2B5EF4-FFF2-40B4-BE49-F238E27FC236}">
                <a16:creationId xmlns:a16="http://schemas.microsoft.com/office/drawing/2014/main" id="{2DD4AC0C-6328-8DDD-CD0C-059567DDF3A3}"/>
              </a:ext>
            </a:extLst>
          </p:cNvPr>
          <p:cNvCxnSpPr>
            <a:cxnSpLocks/>
          </p:cNvCxnSpPr>
          <p:nvPr/>
        </p:nvCxnSpPr>
        <p:spPr>
          <a:xfrm>
            <a:off x="2373306" y="6160664"/>
            <a:ext cx="7683498" cy="0"/>
          </a:xfrm>
          <a:prstGeom prst="line">
            <a:avLst/>
          </a:prstGeom>
          <a:ln w="190500"/>
        </p:spPr>
        <p:style>
          <a:lnRef idx="1">
            <a:schemeClr val="accent1"/>
          </a:lnRef>
          <a:fillRef idx="0">
            <a:schemeClr val="accent1"/>
          </a:fillRef>
          <a:effectRef idx="0">
            <a:schemeClr val="accent1"/>
          </a:effectRef>
          <a:fontRef idx="minor">
            <a:schemeClr val="tx1"/>
          </a:fontRef>
        </p:style>
      </p:cxnSp>
      <p:pic>
        <p:nvPicPr>
          <p:cNvPr id="6" name="Imagem 9" descr="cruz.jpg">
            <a:extLst>
              <a:ext uri="{FF2B5EF4-FFF2-40B4-BE49-F238E27FC236}">
                <a16:creationId xmlns:a16="http://schemas.microsoft.com/office/drawing/2014/main" id="{86CAA556-469C-D248-DD3E-924E54FA8255}"/>
              </a:ext>
            </a:extLst>
          </p:cNvPr>
          <p:cNvPicPr>
            <a:picLocks noChangeAspect="1"/>
          </p:cNvPicPr>
          <p:nvPr/>
        </p:nvPicPr>
        <p:blipFill>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backgroundRemoval t="4444" b="89630" l="9565" r="89565">
                        <a14:foregroundMark x1="39130" y1="4444" x2="61739" y2="4444"/>
                      </a14:backgroundRemoval>
                    </a14:imgEffect>
                  </a14:imgLayer>
                </a14:imgProps>
              </a:ext>
            </a:extLst>
          </a:blip>
          <a:stretch>
            <a:fillRect/>
          </a:stretch>
        </p:blipFill>
        <p:spPr>
          <a:xfrm>
            <a:off x="3473858" y="3258009"/>
            <a:ext cx="983659" cy="1318764"/>
          </a:xfrm>
          <a:prstGeom prst="rect">
            <a:avLst/>
          </a:prstGeom>
        </p:spPr>
      </p:pic>
      <p:sp>
        <p:nvSpPr>
          <p:cNvPr id="7" name="CaixaDeTexto 18">
            <a:extLst>
              <a:ext uri="{FF2B5EF4-FFF2-40B4-BE49-F238E27FC236}">
                <a16:creationId xmlns:a16="http://schemas.microsoft.com/office/drawing/2014/main" id="{99A3CB01-91DF-9756-491D-BCBC8F46772C}"/>
              </a:ext>
            </a:extLst>
          </p:cNvPr>
          <p:cNvSpPr txBox="1"/>
          <p:nvPr/>
        </p:nvSpPr>
        <p:spPr>
          <a:xfrm>
            <a:off x="3264064" y="2728834"/>
            <a:ext cx="1343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1</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sp>
        <p:nvSpPr>
          <p:cNvPr id="10" name="Arrow: Right 9">
            <a:extLst>
              <a:ext uri="{FF2B5EF4-FFF2-40B4-BE49-F238E27FC236}">
                <a16:creationId xmlns:a16="http://schemas.microsoft.com/office/drawing/2014/main" id="{41879637-AFB1-0299-D501-2F28DE2C916D}"/>
              </a:ext>
            </a:extLst>
          </p:cNvPr>
          <p:cNvSpPr/>
          <p:nvPr/>
        </p:nvSpPr>
        <p:spPr>
          <a:xfrm>
            <a:off x="239708" y="2568168"/>
            <a:ext cx="1955800" cy="4000498"/>
          </a:xfrm>
          <a:prstGeom prst="rightArrow">
            <a:avLst>
              <a:gd name="adj1" fmla="val 100000"/>
              <a:gd name="adj2" fmla="val 32467"/>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Before all things were created</a:t>
            </a:r>
          </a:p>
        </p:txBody>
      </p:sp>
      <p:sp>
        <p:nvSpPr>
          <p:cNvPr id="11" name="Arrow: Right 10">
            <a:extLst>
              <a:ext uri="{FF2B5EF4-FFF2-40B4-BE49-F238E27FC236}">
                <a16:creationId xmlns:a16="http://schemas.microsoft.com/office/drawing/2014/main" id="{48292600-580B-36DF-62CB-94D1860E7D2B}"/>
              </a:ext>
            </a:extLst>
          </p:cNvPr>
          <p:cNvSpPr/>
          <p:nvPr/>
        </p:nvSpPr>
        <p:spPr>
          <a:xfrm>
            <a:off x="10056806" y="2568166"/>
            <a:ext cx="1955800" cy="4000499"/>
          </a:xfrm>
          <a:prstGeom prst="rightArrow">
            <a:avLst>
              <a:gd name="adj1" fmla="val 100000"/>
              <a:gd name="adj2" fmla="val 3246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New Heavens and New Earth</a:t>
            </a:r>
          </a:p>
        </p:txBody>
      </p:sp>
      <p:sp>
        <p:nvSpPr>
          <p:cNvPr id="16" name="CaixaDeTexto 47">
            <a:extLst>
              <a:ext uri="{FF2B5EF4-FFF2-40B4-BE49-F238E27FC236}">
                <a16:creationId xmlns:a16="http://schemas.microsoft.com/office/drawing/2014/main" id="{D64B6187-904F-F2F2-BD18-C7650EF6AAD3}"/>
              </a:ext>
            </a:extLst>
          </p:cNvPr>
          <p:cNvSpPr txBox="1"/>
          <p:nvPr/>
        </p:nvSpPr>
        <p:spPr>
          <a:xfrm>
            <a:off x="8926503" y="2728834"/>
            <a:ext cx="11302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2</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cxnSp>
        <p:nvCxnSpPr>
          <p:cNvPr id="15" name="Conector de seta reta 10">
            <a:extLst>
              <a:ext uri="{FF2B5EF4-FFF2-40B4-BE49-F238E27FC236}">
                <a16:creationId xmlns:a16="http://schemas.microsoft.com/office/drawing/2014/main" id="{92B049C2-D0DF-BA12-22E0-CA4DCC567B13}"/>
              </a:ext>
            </a:extLst>
          </p:cNvPr>
          <p:cNvCxnSpPr>
            <a:cxnSpLocks/>
          </p:cNvCxnSpPr>
          <p:nvPr/>
        </p:nvCxnSpPr>
        <p:spPr>
          <a:xfrm>
            <a:off x="10056802" y="3252054"/>
            <a:ext cx="0" cy="2908610"/>
          </a:xfrm>
          <a:prstGeom prst="straightConnector1">
            <a:avLst/>
          </a:prstGeom>
          <a:ln w="63500">
            <a:solidFill>
              <a:schemeClr val="accent6">
                <a:lumMod val="50000"/>
              </a:schemeClr>
            </a:solidFill>
            <a:tailEnd type="triangle" w="med" len="lg"/>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0B645E66-CE46-91B8-68D3-0C15C7371784}"/>
              </a:ext>
            </a:extLst>
          </p:cNvPr>
          <p:cNvSpPr/>
          <p:nvPr/>
        </p:nvSpPr>
        <p:spPr>
          <a:xfrm>
            <a:off x="239705" y="1304997"/>
            <a:ext cx="2133601" cy="10726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Election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Predestination</a:t>
            </a:r>
          </a:p>
        </p:txBody>
      </p:sp>
      <p:sp>
        <p:nvSpPr>
          <p:cNvPr id="19" name="Rectangle 18">
            <a:extLst>
              <a:ext uri="{FF2B5EF4-FFF2-40B4-BE49-F238E27FC236}">
                <a16:creationId xmlns:a16="http://schemas.microsoft.com/office/drawing/2014/main" id="{818D8D65-5885-54E5-6A3B-2379E77068B5}"/>
              </a:ext>
            </a:extLst>
          </p:cNvPr>
          <p:cNvSpPr/>
          <p:nvPr/>
        </p:nvSpPr>
        <p:spPr>
          <a:xfrm>
            <a:off x="2359278" y="1304997"/>
            <a:ext cx="4452205" cy="10726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Regeneration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(New Birth)</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Conversion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(Effectual Calling)</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Justification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(Merits of Christ)</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Adoption as God’s Children</a:t>
            </a:r>
            <a:endPar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20" name="Rectangle 19">
            <a:extLst>
              <a:ext uri="{FF2B5EF4-FFF2-40B4-BE49-F238E27FC236}">
                <a16:creationId xmlns:a16="http://schemas.microsoft.com/office/drawing/2014/main" id="{4109E986-537F-6194-42F3-2632D429641B}"/>
              </a:ext>
            </a:extLst>
          </p:cNvPr>
          <p:cNvSpPr/>
          <p:nvPr/>
        </p:nvSpPr>
        <p:spPr>
          <a:xfrm>
            <a:off x="6811484" y="1304997"/>
            <a:ext cx="3245316" cy="107266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Sanctification</a:t>
            </a:r>
          </a:p>
        </p:txBody>
      </p:sp>
      <p:sp>
        <p:nvSpPr>
          <p:cNvPr id="21" name="Rectangle 20">
            <a:extLst>
              <a:ext uri="{FF2B5EF4-FFF2-40B4-BE49-F238E27FC236}">
                <a16:creationId xmlns:a16="http://schemas.microsoft.com/office/drawing/2014/main" id="{28D305E5-BB2C-A350-13AE-246FACFF535B}"/>
              </a:ext>
            </a:extLst>
          </p:cNvPr>
          <p:cNvSpPr/>
          <p:nvPr/>
        </p:nvSpPr>
        <p:spPr>
          <a:xfrm>
            <a:off x="10056800" y="1307666"/>
            <a:ext cx="1788812" cy="107266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Glorification</a:t>
            </a:r>
          </a:p>
        </p:txBody>
      </p:sp>
      <p:sp>
        <p:nvSpPr>
          <p:cNvPr id="22" name="Arrow: Down 21">
            <a:extLst>
              <a:ext uri="{FF2B5EF4-FFF2-40B4-BE49-F238E27FC236}">
                <a16:creationId xmlns:a16="http://schemas.microsoft.com/office/drawing/2014/main" id="{A2EB7852-03FE-C18A-8BA6-F59909DD3D96}"/>
              </a:ext>
            </a:extLst>
          </p:cNvPr>
          <p:cNvSpPr/>
          <p:nvPr/>
        </p:nvSpPr>
        <p:spPr>
          <a:xfrm>
            <a:off x="6263580" y="2377660"/>
            <a:ext cx="738985" cy="2199113"/>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A cartoon of people walking with their bags | Premium AI-generated image">
            <a:extLst>
              <a:ext uri="{FF2B5EF4-FFF2-40B4-BE49-F238E27FC236}">
                <a16:creationId xmlns:a16="http://schemas.microsoft.com/office/drawing/2014/main" id="{1685B442-22FF-1A9B-0190-2DD9E47E1E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7511754"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7D9726C-3829-4CE1-14FB-58D80CD43C39}"/>
              </a:ext>
            </a:extLst>
          </p:cNvPr>
          <p:cNvSpPr txBox="1"/>
          <p:nvPr/>
        </p:nvSpPr>
        <p:spPr>
          <a:xfrm>
            <a:off x="126052" y="131310"/>
            <a:ext cx="119398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PROCESS OF SALVATION</a:t>
            </a:r>
          </a:p>
        </p:txBody>
      </p:sp>
      <p:sp>
        <p:nvSpPr>
          <p:cNvPr id="24" name="Rectangle 23">
            <a:extLst>
              <a:ext uri="{FF2B5EF4-FFF2-40B4-BE49-F238E27FC236}">
                <a16:creationId xmlns:a16="http://schemas.microsoft.com/office/drawing/2014/main" id="{D8A6AF1F-4BDD-3824-E1F9-9E48D081D5BF}"/>
              </a:ext>
            </a:extLst>
          </p:cNvPr>
          <p:cNvSpPr/>
          <p:nvPr/>
        </p:nvSpPr>
        <p:spPr>
          <a:xfrm>
            <a:off x="126053" y="131310"/>
            <a:ext cx="11939893" cy="659538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pic>
        <p:nvPicPr>
          <p:cNvPr id="2" name="Picture 2" descr="A cartoon of people walking with their bags | Premium AI-generated image">
            <a:extLst>
              <a:ext uri="{FF2B5EF4-FFF2-40B4-BE49-F238E27FC236}">
                <a16:creationId xmlns:a16="http://schemas.microsoft.com/office/drawing/2014/main" id="{93ECA1E6-45AD-9A46-7784-D6ED70804596}"/>
              </a:ext>
            </a:extLst>
          </p:cNvPr>
          <p:cNvPicPr>
            <a:picLocks noChangeAspect="1" noChangeArrowheads="1"/>
          </p:cNvPicPr>
          <p:nvPr/>
        </p:nvPicPr>
        <p:blipFill rotWithShape="1">
          <a:blip r:embed="rId4">
            <a:duotone>
              <a:schemeClr val="accent5">
                <a:shade val="45000"/>
                <a:satMod val="135000"/>
              </a:schemeClr>
              <a:prstClr val="white"/>
            </a:duotone>
            <a:alphaModFix amt="70000"/>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5961279"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4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ED8F-4ED6-F5FF-482C-83B6FE0E40C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43934068-20FB-2C1C-05B7-995A8D08B3F5}"/>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2CC67136-6882-35AB-1124-ACC16403BA00}"/>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6ACA94AC-637C-442D-3911-CDF9D99D54B6}"/>
              </a:ext>
            </a:extLst>
          </p:cNvPr>
          <p:cNvSpPr/>
          <p:nvPr/>
        </p:nvSpPr>
        <p:spPr>
          <a:xfrm>
            <a:off x="3510762" y="1120676"/>
            <a:ext cx="804282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Besides this you know the time, that the hour has come for you to wake from sleep. For salvation </a:t>
            </a:r>
            <a:r>
              <a:rPr kumimoji="0" lang="en-US" sz="4000" b="0" i="0" u="sng"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is nearer to us now than when we first believed</a:t>
            </a:r>
            <a:r>
              <a:rPr kumimoji="0" lang="en-US"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t>
            </a:r>
          </a:p>
        </p:txBody>
      </p:sp>
      <p:sp>
        <p:nvSpPr>
          <p:cNvPr id="15" name="CaixaDeTexto 14">
            <a:extLst>
              <a:ext uri="{FF2B5EF4-FFF2-40B4-BE49-F238E27FC236}">
                <a16:creationId xmlns:a16="http://schemas.microsoft.com/office/drawing/2014/main" id="{F18CB35D-873A-156F-ABA4-576AC361935F}"/>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13:11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28431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D06E2-3398-D665-8E7B-A357B5B6AECD}"/>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B6B74BE-F4BF-A295-0AC2-CAA23CC487DB}"/>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212CE0A4-C3D9-A3C3-2B7A-0C691312E681}"/>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CC93FA3C-4174-7BE2-951E-07D07F8DF18D}"/>
              </a:ext>
            </a:extLst>
          </p:cNvPr>
          <p:cNvSpPr/>
          <p:nvPr/>
        </p:nvSpPr>
        <p:spPr>
          <a:xfrm>
            <a:off x="3510762" y="1120676"/>
            <a:ext cx="804282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Since, therefore, we have now been justified by his blood, much more </a:t>
            </a:r>
            <a:r>
              <a:rPr lang="en-US" sz="4000" u="sng" dirty="0">
                <a:solidFill>
                  <a:schemeClr val="bg1"/>
                </a:solidFill>
                <a:latin typeface="Arial Nova Cond" panose="020B0506020202020204" pitchFamily="34" charset="0"/>
              </a:rPr>
              <a:t>shall we be saved </a:t>
            </a:r>
            <a:r>
              <a:rPr lang="en-US" sz="4000" dirty="0">
                <a:solidFill>
                  <a:schemeClr val="bg1"/>
                </a:solidFill>
                <a:latin typeface="Arial Nova Cond" panose="020B0506020202020204" pitchFamily="34" charset="0"/>
              </a:rPr>
              <a:t>by him from the wrath of God. </a:t>
            </a:r>
          </a:p>
        </p:txBody>
      </p:sp>
      <p:sp>
        <p:nvSpPr>
          <p:cNvPr id="15" name="CaixaDeTexto 14">
            <a:extLst>
              <a:ext uri="{FF2B5EF4-FFF2-40B4-BE49-F238E27FC236}">
                <a16:creationId xmlns:a16="http://schemas.microsoft.com/office/drawing/2014/main" id="{35240D1E-FA03-7AE0-1AD1-7DD3FEC7D99E}"/>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5:9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18259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50367-CAFB-20BA-7436-7603AD953BF3}"/>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12C6197C-09DA-DDD5-FC3E-F9F9838AD9FD}"/>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B8163260-5F7B-81C1-3A84-83BF9B8AD4A7}"/>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7297AD2-9CE6-27D3-5806-17139D1B7209}"/>
              </a:ext>
            </a:extLst>
          </p:cNvPr>
          <p:cNvSpPr/>
          <p:nvPr/>
        </p:nvSpPr>
        <p:spPr>
          <a:xfrm>
            <a:off x="3523462" y="612844"/>
            <a:ext cx="8042821" cy="5632311"/>
          </a:xfrm>
          <a:prstGeom prst="rect">
            <a:avLst/>
          </a:prstGeom>
        </p:spPr>
        <p:txBody>
          <a:bodyPr wrap="square">
            <a:spAutoFit/>
          </a:bodyPr>
          <a:lstStyle/>
          <a:p>
            <a:pPr marR="0" algn="l" rtl="0"/>
            <a:r>
              <a:rPr lang="en-US" sz="3600" dirty="0">
                <a:solidFill>
                  <a:schemeClr val="bg1"/>
                </a:solidFill>
                <a:latin typeface="Arial Nova Cond" panose="020B0506020202020204" pitchFamily="34" charset="0"/>
              </a:rPr>
              <a:t>Blessed be the God and Father of our Lord Jesus Christ! According to his great mercy, he has caused us to be born again to a living hope through the resurrection of Jesus Christ from the dead, </a:t>
            </a:r>
            <a:r>
              <a:rPr lang="en-US" sz="3600" u="sng" dirty="0">
                <a:solidFill>
                  <a:schemeClr val="bg1"/>
                </a:solidFill>
                <a:latin typeface="Arial Nova Cond" panose="020B0506020202020204" pitchFamily="34" charset="0"/>
              </a:rPr>
              <a:t>to an inheritance</a:t>
            </a:r>
            <a:r>
              <a:rPr lang="en-US" sz="3600" dirty="0">
                <a:solidFill>
                  <a:schemeClr val="bg1"/>
                </a:solidFill>
                <a:latin typeface="Arial Nova Cond" panose="020B0506020202020204" pitchFamily="34" charset="0"/>
              </a:rPr>
              <a:t> that is imperishable, undefiled, and unfading, kept in heaven for you, </a:t>
            </a:r>
            <a:r>
              <a:rPr lang="en-US" sz="3600" u="sng" dirty="0">
                <a:solidFill>
                  <a:schemeClr val="bg1"/>
                </a:solidFill>
                <a:latin typeface="Arial Nova Cond" panose="020B0506020202020204" pitchFamily="34" charset="0"/>
              </a:rPr>
              <a:t>who by God's power are being guarded through faith for a salvation ready to be revealed in the last time</a:t>
            </a:r>
            <a:r>
              <a:rPr lang="en-US" sz="3600" dirty="0">
                <a:solidFill>
                  <a:schemeClr val="bg1"/>
                </a:solidFill>
                <a:latin typeface="Arial Nova Cond" panose="020B0506020202020204" pitchFamily="34" charset="0"/>
              </a:rPr>
              <a:t>. </a:t>
            </a:r>
          </a:p>
        </p:txBody>
      </p:sp>
      <p:sp>
        <p:nvSpPr>
          <p:cNvPr id="15" name="CaixaDeTexto 14">
            <a:extLst>
              <a:ext uri="{FF2B5EF4-FFF2-40B4-BE49-F238E27FC236}">
                <a16:creationId xmlns:a16="http://schemas.microsoft.com/office/drawing/2014/main" id="{24910375-2A41-044A-7558-C38F9EF4BADE}"/>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 Peter 1:3-5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90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1"/>
        <p:cNvGrpSpPr/>
        <p:nvPr/>
      </p:nvGrpSpPr>
      <p:grpSpPr>
        <a:xfrm>
          <a:off x="0" y="0"/>
          <a:ext cx="0" cy="0"/>
          <a:chOff x="0" y="0"/>
          <a:chExt cx="0" cy="0"/>
        </a:xfrm>
      </p:grpSpPr>
      <p:sp>
        <p:nvSpPr>
          <p:cNvPr id="422" name="Google Shape;422;g318a7fb4b56_0_1593"/>
          <p:cNvSpPr txBox="1"/>
          <p:nvPr/>
        </p:nvSpPr>
        <p:spPr>
          <a:xfrm>
            <a:off x="0" y="0"/>
            <a:ext cx="12192000" cy="6858000"/>
          </a:xfrm>
          <a:prstGeom prst="rect">
            <a:avLst/>
          </a:prstGeom>
          <a:noFill/>
          <a:ln>
            <a:noFill/>
          </a:ln>
        </p:spPr>
        <p:txBody>
          <a:bodyPr spcFirstLastPara="1" wrap="square" lIns="108867" tIns="54467" rIns="108867" bIns="54467" anchor="t" anchorCtr="0">
            <a:noAutofit/>
          </a:bodyPr>
          <a:lstStyle/>
          <a:p>
            <a:pPr algn="ctr" defTabSz="1219170">
              <a:buClr>
                <a:srgbClr val="000000"/>
              </a:buClr>
              <a:buSzPts val="4800"/>
            </a:pPr>
            <a:endParaRPr sz="6400" kern="0">
              <a:solidFill>
                <a:srgbClr val="FFFFFF"/>
              </a:solidFill>
              <a:latin typeface="Times New Roman"/>
              <a:ea typeface="Times New Roman"/>
              <a:cs typeface="Times New Roman"/>
              <a:sym typeface="Times New Roman"/>
            </a:endParaRPr>
          </a:p>
          <a:p>
            <a:pPr algn="ctr" defTabSz="1219170">
              <a:spcBef>
                <a:spcPts val="2533"/>
              </a:spcBef>
              <a:buClr>
                <a:srgbClr val="000000"/>
              </a:buClr>
              <a:buSzPts val="3800"/>
            </a:pPr>
            <a:endParaRPr sz="5067" b="1" kern="0">
              <a:solidFill>
                <a:srgbClr val="FFFFFF"/>
              </a:solidFill>
              <a:latin typeface="Times New Roman"/>
              <a:ea typeface="Times New Roman"/>
              <a:cs typeface="Times New Roman"/>
              <a:sym typeface="Times New Roman"/>
            </a:endParaRPr>
          </a:p>
          <a:p>
            <a:pPr algn="ctr" defTabSz="1219170">
              <a:spcBef>
                <a:spcPts val="2533"/>
              </a:spcBef>
              <a:buClr>
                <a:srgbClr val="000000"/>
              </a:buClr>
              <a:buSzPts val="3800"/>
            </a:pPr>
            <a:r>
              <a:rPr lang="en-US" sz="5067" b="1" kern="0">
                <a:solidFill>
                  <a:srgbClr val="FFFFFF"/>
                </a:solidFill>
                <a:latin typeface="Times New Roman"/>
                <a:ea typeface="Times New Roman"/>
                <a:cs typeface="Times New Roman"/>
                <a:sym typeface="Times New Roman"/>
              </a:rPr>
              <a:t>Christus Victor (Amen)</a:t>
            </a:r>
            <a:endParaRPr sz="1867"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400"/>
            </a:pPr>
            <a:endParaRPr sz="1867" b="1"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400"/>
            </a:pPr>
            <a:endParaRPr sz="1867" b="1"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400"/>
            </a:pPr>
            <a:endParaRPr sz="1867" b="1"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400"/>
            </a:pPr>
            <a:endParaRPr sz="1867" b="1"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400"/>
            </a:pPr>
            <a:endParaRPr sz="1867" b="1"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400"/>
            </a:pPr>
            <a:endParaRPr sz="1867" b="1"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300"/>
            </a:pPr>
            <a:endParaRPr sz="1733" b="1" kern="0">
              <a:solidFill>
                <a:srgbClr val="FFFFFF"/>
              </a:solidFill>
              <a:latin typeface="Times New Roman"/>
              <a:ea typeface="Times New Roman"/>
              <a:cs typeface="Times New Roman"/>
              <a:sym typeface="Times New Roman"/>
            </a:endParaRPr>
          </a:p>
          <a:p>
            <a:pPr defTabSz="1219170">
              <a:spcBef>
                <a:spcPts val="933"/>
              </a:spcBef>
              <a:buClr>
                <a:srgbClr val="000000"/>
              </a:buClr>
              <a:buSzPts val="1300"/>
            </a:pPr>
            <a:r>
              <a:rPr lang="en-US" sz="1733" b="1" kern="0">
                <a:solidFill>
                  <a:srgbClr val="FFFFFF"/>
                </a:solidFill>
                <a:latin typeface="Times New Roman"/>
                <a:ea typeface="Times New Roman"/>
                <a:cs typeface="Times New Roman"/>
                <a:sym typeface="Times New Roman"/>
              </a:rPr>
              <a:t>Songwriters: </a:t>
            </a:r>
            <a:r>
              <a:rPr lang="en-US" sz="1733" kern="0">
                <a:solidFill>
                  <a:srgbClr val="FFFFFF"/>
                </a:solidFill>
                <a:latin typeface="Times New Roman"/>
                <a:ea typeface="Times New Roman"/>
                <a:cs typeface="Times New Roman"/>
                <a:sym typeface="Times New Roman"/>
              </a:rPr>
              <a:t>Matt Boswell, Bryan Fowler, Keith Getty, Kristyn Getty, Matt Papa</a:t>
            </a:r>
            <a:endParaRPr sz="1733" kern="0">
              <a:solidFill>
                <a:srgbClr val="FFFFFF"/>
              </a:solidFill>
              <a:latin typeface="Times New Roman"/>
              <a:ea typeface="Times New Roman"/>
              <a:cs typeface="Times New Roman"/>
              <a:sym typeface="Times New Roman"/>
            </a:endParaRPr>
          </a:p>
          <a:p>
            <a:pPr defTabSz="1219170">
              <a:buClr>
                <a:srgbClr val="000000"/>
              </a:buClr>
              <a:buSzPts val="1400"/>
            </a:pPr>
            <a:endParaRPr sz="18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C1027FF-D878-C5FF-0B90-00217C84D7ED}"/>
            </a:ext>
          </a:extLst>
        </p:cNvPr>
        <p:cNvGrpSpPr/>
        <p:nvPr/>
      </p:nvGrpSpPr>
      <p:grpSpPr>
        <a:xfrm>
          <a:off x="0" y="0"/>
          <a:ext cx="0" cy="0"/>
          <a:chOff x="0" y="0"/>
          <a:chExt cx="0" cy="0"/>
        </a:xfrm>
      </p:grpSpPr>
      <p:sp>
        <p:nvSpPr>
          <p:cNvPr id="12" name="CaixaDeTexto 7">
            <a:extLst>
              <a:ext uri="{FF2B5EF4-FFF2-40B4-BE49-F238E27FC236}">
                <a16:creationId xmlns:a16="http://schemas.microsoft.com/office/drawing/2014/main" id="{EFD54733-444B-C64F-B1B0-98D6F0A71116}"/>
              </a:ext>
            </a:extLst>
          </p:cNvPr>
          <p:cNvSpPr txBox="1"/>
          <p:nvPr/>
        </p:nvSpPr>
        <p:spPr>
          <a:xfrm>
            <a:off x="1909643" y="3825473"/>
            <a:ext cx="102486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rPr>
              <a:t>*</a:t>
            </a:r>
            <a:endParaRPr kumimoji="0" lang="pt-BR"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endParaRPr>
          </a:p>
        </p:txBody>
      </p:sp>
      <p:cxnSp>
        <p:nvCxnSpPr>
          <p:cNvPr id="5" name="Conector reto 6">
            <a:extLst>
              <a:ext uri="{FF2B5EF4-FFF2-40B4-BE49-F238E27FC236}">
                <a16:creationId xmlns:a16="http://schemas.microsoft.com/office/drawing/2014/main" id="{2F2AEB63-C479-AB33-C280-70302D474520}"/>
              </a:ext>
            </a:extLst>
          </p:cNvPr>
          <p:cNvCxnSpPr>
            <a:cxnSpLocks/>
            <a:stCxn id="6" idx="2"/>
          </p:cNvCxnSpPr>
          <p:nvPr/>
        </p:nvCxnSpPr>
        <p:spPr>
          <a:xfrm>
            <a:off x="3965688" y="4576773"/>
            <a:ext cx="0" cy="1583891"/>
          </a:xfrm>
          <a:prstGeom prst="line">
            <a:avLst/>
          </a:prstGeom>
          <a:ln w="63500">
            <a:solidFill>
              <a:schemeClr val="tx1"/>
            </a:solidFill>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 name="Straight Connector 2">
            <a:extLst>
              <a:ext uri="{FF2B5EF4-FFF2-40B4-BE49-F238E27FC236}">
                <a16:creationId xmlns:a16="http://schemas.microsoft.com/office/drawing/2014/main" id="{A0372D71-68F6-9A00-B232-8081570C2221}"/>
              </a:ext>
            </a:extLst>
          </p:cNvPr>
          <p:cNvCxnSpPr>
            <a:cxnSpLocks/>
          </p:cNvCxnSpPr>
          <p:nvPr/>
        </p:nvCxnSpPr>
        <p:spPr>
          <a:xfrm>
            <a:off x="2373306" y="6160664"/>
            <a:ext cx="7683498" cy="0"/>
          </a:xfrm>
          <a:prstGeom prst="line">
            <a:avLst/>
          </a:prstGeom>
          <a:ln w="190500"/>
        </p:spPr>
        <p:style>
          <a:lnRef idx="1">
            <a:schemeClr val="accent1"/>
          </a:lnRef>
          <a:fillRef idx="0">
            <a:schemeClr val="accent1"/>
          </a:fillRef>
          <a:effectRef idx="0">
            <a:schemeClr val="accent1"/>
          </a:effectRef>
          <a:fontRef idx="minor">
            <a:schemeClr val="tx1"/>
          </a:fontRef>
        </p:style>
      </p:cxnSp>
      <p:pic>
        <p:nvPicPr>
          <p:cNvPr id="6" name="Imagem 9" descr="cruz.jpg">
            <a:extLst>
              <a:ext uri="{FF2B5EF4-FFF2-40B4-BE49-F238E27FC236}">
                <a16:creationId xmlns:a16="http://schemas.microsoft.com/office/drawing/2014/main" id="{C2DCD7EA-6F07-4157-47C7-C72FE49A3A13}"/>
              </a:ext>
            </a:extLst>
          </p:cNvPr>
          <p:cNvPicPr>
            <a:picLocks noChangeAspect="1"/>
          </p:cNvPicPr>
          <p:nvPr/>
        </p:nvPicPr>
        <p:blipFill>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backgroundRemoval t="4444" b="89630" l="9565" r="89565">
                        <a14:foregroundMark x1="39130" y1="4444" x2="61739" y2="4444"/>
                      </a14:backgroundRemoval>
                    </a14:imgEffect>
                  </a14:imgLayer>
                </a14:imgProps>
              </a:ext>
            </a:extLst>
          </a:blip>
          <a:stretch>
            <a:fillRect/>
          </a:stretch>
        </p:blipFill>
        <p:spPr>
          <a:xfrm>
            <a:off x="3473858" y="3258009"/>
            <a:ext cx="983659" cy="1318764"/>
          </a:xfrm>
          <a:prstGeom prst="rect">
            <a:avLst/>
          </a:prstGeom>
        </p:spPr>
      </p:pic>
      <p:sp>
        <p:nvSpPr>
          <p:cNvPr id="7" name="CaixaDeTexto 18">
            <a:extLst>
              <a:ext uri="{FF2B5EF4-FFF2-40B4-BE49-F238E27FC236}">
                <a16:creationId xmlns:a16="http://schemas.microsoft.com/office/drawing/2014/main" id="{43472302-8B5B-6E1D-6B68-A61010B759A1}"/>
              </a:ext>
            </a:extLst>
          </p:cNvPr>
          <p:cNvSpPr txBox="1"/>
          <p:nvPr/>
        </p:nvSpPr>
        <p:spPr>
          <a:xfrm>
            <a:off x="3264064" y="2728834"/>
            <a:ext cx="1343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1</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sp>
        <p:nvSpPr>
          <p:cNvPr id="10" name="Arrow: Right 9">
            <a:extLst>
              <a:ext uri="{FF2B5EF4-FFF2-40B4-BE49-F238E27FC236}">
                <a16:creationId xmlns:a16="http://schemas.microsoft.com/office/drawing/2014/main" id="{0EFDE92B-B665-2109-C69A-EA986046E500}"/>
              </a:ext>
            </a:extLst>
          </p:cNvPr>
          <p:cNvSpPr/>
          <p:nvPr/>
        </p:nvSpPr>
        <p:spPr>
          <a:xfrm>
            <a:off x="239708" y="2568168"/>
            <a:ext cx="1955800" cy="4000498"/>
          </a:xfrm>
          <a:prstGeom prst="rightArrow">
            <a:avLst>
              <a:gd name="adj1" fmla="val 100000"/>
              <a:gd name="adj2" fmla="val 32467"/>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Before all things were created</a:t>
            </a:r>
          </a:p>
        </p:txBody>
      </p:sp>
      <p:sp>
        <p:nvSpPr>
          <p:cNvPr id="11" name="Arrow: Right 10">
            <a:extLst>
              <a:ext uri="{FF2B5EF4-FFF2-40B4-BE49-F238E27FC236}">
                <a16:creationId xmlns:a16="http://schemas.microsoft.com/office/drawing/2014/main" id="{F2ED2D00-77FB-B8F5-9642-BD81077424A7}"/>
              </a:ext>
            </a:extLst>
          </p:cNvPr>
          <p:cNvSpPr/>
          <p:nvPr/>
        </p:nvSpPr>
        <p:spPr>
          <a:xfrm>
            <a:off x="10056806" y="2568166"/>
            <a:ext cx="1955800" cy="4000499"/>
          </a:xfrm>
          <a:prstGeom prst="rightArrow">
            <a:avLst>
              <a:gd name="adj1" fmla="val 100000"/>
              <a:gd name="adj2" fmla="val 3246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New Heavens and New Earth</a:t>
            </a:r>
          </a:p>
        </p:txBody>
      </p:sp>
      <p:sp>
        <p:nvSpPr>
          <p:cNvPr id="16" name="CaixaDeTexto 47">
            <a:extLst>
              <a:ext uri="{FF2B5EF4-FFF2-40B4-BE49-F238E27FC236}">
                <a16:creationId xmlns:a16="http://schemas.microsoft.com/office/drawing/2014/main" id="{289654D5-5355-38C5-C1A0-396E9305A8B1}"/>
              </a:ext>
            </a:extLst>
          </p:cNvPr>
          <p:cNvSpPr txBox="1"/>
          <p:nvPr/>
        </p:nvSpPr>
        <p:spPr>
          <a:xfrm>
            <a:off x="8926503" y="2728834"/>
            <a:ext cx="11302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2</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cxnSp>
        <p:nvCxnSpPr>
          <p:cNvPr id="15" name="Conector de seta reta 10">
            <a:extLst>
              <a:ext uri="{FF2B5EF4-FFF2-40B4-BE49-F238E27FC236}">
                <a16:creationId xmlns:a16="http://schemas.microsoft.com/office/drawing/2014/main" id="{5DF4F352-E232-AB46-3271-05E6ACB3506F}"/>
              </a:ext>
            </a:extLst>
          </p:cNvPr>
          <p:cNvCxnSpPr>
            <a:cxnSpLocks/>
          </p:cNvCxnSpPr>
          <p:nvPr/>
        </p:nvCxnSpPr>
        <p:spPr>
          <a:xfrm>
            <a:off x="10056802" y="3252054"/>
            <a:ext cx="0" cy="2908610"/>
          </a:xfrm>
          <a:prstGeom prst="straightConnector1">
            <a:avLst/>
          </a:prstGeom>
          <a:ln w="63500">
            <a:solidFill>
              <a:schemeClr val="accent6">
                <a:lumMod val="50000"/>
              </a:schemeClr>
            </a:solidFill>
            <a:tailEnd type="triangle" w="med" len="lg"/>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1368D177-42D5-3AFB-4FEE-1659D544C98C}"/>
              </a:ext>
            </a:extLst>
          </p:cNvPr>
          <p:cNvSpPr/>
          <p:nvPr/>
        </p:nvSpPr>
        <p:spPr>
          <a:xfrm>
            <a:off x="239705" y="1304997"/>
            <a:ext cx="2133601" cy="10726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Election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Predestination</a:t>
            </a:r>
          </a:p>
        </p:txBody>
      </p:sp>
      <p:sp>
        <p:nvSpPr>
          <p:cNvPr id="19" name="Rectangle 18">
            <a:extLst>
              <a:ext uri="{FF2B5EF4-FFF2-40B4-BE49-F238E27FC236}">
                <a16:creationId xmlns:a16="http://schemas.microsoft.com/office/drawing/2014/main" id="{07572B41-64D2-7105-EFBF-73CD758E3C38}"/>
              </a:ext>
            </a:extLst>
          </p:cNvPr>
          <p:cNvSpPr/>
          <p:nvPr/>
        </p:nvSpPr>
        <p:spPr>
          <a:xfrm>
            <a:off x="2359278" y="1304997"/>
            <a:ext cx="4452205" cy="10726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Regeneration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(New Birth)</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Conversion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(Effectual Calling)</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Justification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(Merits of Christ)</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Adoption as God’s Children</a:t>
            </a:r>
            <a:endPar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20" name="Rectangle 19">
            <a:extLst>
              <a:ext uri="{FF2B5EF4-FFF2-40B4-BE49-F238E27FC236}">
                <a16:creationId xmlns:a16="http://schemas.microsoft.com/office/drawing/2014/main" id="{0CB21A21-A9DF-AF89-B6E5-7E2E1DE9EAC7}"/>
              </a:ext>
            </a:extLst>
          </p:cNvPr>
          <p:cNvSpPr/>
          <p:nvPr/>
        </p:nvSpPr>
        <p:spPr>
          <a:xfrm>
            <a:off x="6811484" y="1304997"/>
            <a:ext cx="3245316" cy="107266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Sanctification</a:t>
            </a:r>
          </a:p>
        </p:txBody>
      </p:sp>
      <p:sp>
        <p:nvSpPr>
          <p:cNvPr id="21" name="Rectangle 20">
            <a:extLst>
              <a:ext uri="{FF2B5EF4-FFF2-40B4-BE49-F238E27FC236}">
                <a16:creationId xmlns:a16="http://schemas.microsoft.com/office/drawing/2014/main" id="{11CB6E53-CFB5-512C-AD86-D1DDC9CC8A49}"/>
              </a:ext>
            </a:extLst>
          </p:cNvPr>
          <p:cNvSpPr/>
          <p:nvPr/>
        </p:nvSpPr>
        <p:spPr>
          <a:xfrm>
            <a:off x="10056800" y="1307666"/>
            <a:ext cx="1788812" cy="107266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Glorification</a:t>
            </a:r>
          </a:p>
        </p:txBody>
      </p:sp>
      <p:sp>
        <p:nvSpPr>
          <p:cNvPr id="22" name="Arrow: Down 21">
            <a:extLst>
              <a:ext uri="{FF2B5EF4-FFF2-40B4-BE49-F238E27FC236}">
                <a16:creationId xmlns:a16="http://schemas.microsoft.com/office/drawing/2014/main" id="{5FE4CFC2-CD05-747A-1C2B-49A245284DB2}"/>
              </a:ext>
            </a:extLst>
          </p:cNvPr>
          <p:cNvSpPr/>
          <p:nvPr/>
        </p:nvSpPr>
        <p:spPr>
          <a:xfrm>
            <a:off x="6263580" y="2377660"/>
            <a:ext cx="738985" cy="2199113"/>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A cartoon of people walking with their bags | Premium AI-generated image">
            <a:extLst>
              <a:ext uri="{FF2B5EF4-FFF2-40B4-BE49-F238E27FC236}">
                <a16:creationId xmlns:a16="http://schemas.microsoft.com/office/drawing/2014/main" id="{ADC08909-5150-FB32-B228-D6B2F1684F9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7511754"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9306311-CA74-5C29-0D0A-A56EB49E2502}"/>
              </a:ext>
            </a:extLst>
          </p:cNvPr>
          <p:cNvSpPr txBox="1"/>
          <p:nvPr/>
        </p:nvSpPr>
        <p:spPr>
          <a:xfrm>
            <a:off x="126052" y="131310"/>
            <a:ext cx="119398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PROCESS OF SALVATION</a:t>
            </a:r>
          </a:p>
        </p:txBody>
      </p:sp>
      <p:sp>
        <p:nvSpPr>
          <p:cNvPr id="24" name="Rectangle 23">
            <a:extLst>
              <a:ext uri="{FF2B5EF4-FFF2-40B4-BE49-F238E27FC236}">
                <a16:creationId xmlns:a16="http://schemas.microsoft.com/office/drawing/2014/main" id="{26D7E28A-085F-2128-7DE5-D183C0DE5A21}"/>
              </a:ext>
            </a:extLst>
          </p:cNvPr>
          <p:cNvSpPr/>
          <p:nvPr/>
        </p:nvSpPr>
        <p:spPr>
          <a:xfrm>
            <a:off x="126053" y="131310"/>
            <a:ext cx="11939893" cy="659538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pic>
        <p:nvPicPr>
          <p:cNvPr id="2" name="Picture 2" descr="A cartoon of people walking with their bags | Premium AI-generated image">
            <a:extLst>
              <a:ext uri="{FF2B5EF4-FFF2-40B4-BE49-F238E27FC236}">
                <a16:creationId xmlns:a16="http://schemas.microsoft.com/office/drawing/2014/main" id="{65E5D953-7394-EA3B-E43C-EF556A5D5D36}"/>
              </a:ext>
            </a:extLst>
          </p:cNvPr>
          <p:cNvPicPr>
            <a:picLocks noChangeAspect="1" noChangeArrowheads="1"/>
          </p:cNvPicPr>
          <p:nvPr/>
        </p:nvPicPr>
        <p:blipFill rotWithShape="1">
          <a:blip r:embed="rId4">
            <a:duotone>
              <a:schemeClr val="accent5">
                <a:shade val="45000"/>
                <a:satMod val="135000"/>
              </a:schemeClr>
              <a:prstClr val="white"/>
            </a:duotone>
            <a:alphaModFix amt="70000"/>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5961279"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32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D2B3"/>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5CA410F-BF93-4DE1-A718-46DE8A99EE36}"/>
              </a:ext>
            </a:extLst>
          </p:cNvPr>
          <p:cNvSpPr>
            <a:spLocks noGrp="1"/>
          </p:cNvSpPr>
          <p:nvPr>
            <p:ph type="title"/>
          </p:nvPr>
        </p:nvSpPr>
        <p:spPr>
          <a:xfrm>
            <a:off x="836679" y="723898"/>
            <a:ext cx="6002110" cy="1495425"/>
          </a:xfrm>
        </p:spPr>
        <p:txBody>
          <a:bodyPr>
            <a:normAutofit fontScale="90000"/>
          </a:bodyPr>
          <a:lstStyle/>
          <a:p>
            <a:r>
              <a:rPr lang="en-US" sz="6000" b="1" dirty="0">
                <a:latin typeface="Seaford" panose="00000500000000000000" pitchFamily="2" charset="0"/>
              </a:rPr>
              <a:t>Sanctification as an End</a:t>
            </a:r>
          </a:p>
        </p:txBody>
      </p:sp>
      <p:sp>
        <p:nvSpPr>
          <p:cNvPr id="3" name="Content Placeholder 2">
            <a:extLst>
              <a:ext uri="{FF2B5EF4-FFF2-40B4-BE49-F238E27FC236}">
                <a16:creationId xmlns:a16="http://schemas.microsoft.com/office/drawing/2014/main" id="{50140B38-F86F-9759-24C4-666E787160A5}"/>
              </a:ext>
            </a:extLst>
          </p:cNvPr>
          <p:cNvSpPr>
            <a:spLocks noGrp="1"/>
          </p:cNvSpPr>
          <p:nvPr>
            <p:ph idx="1"/>
          </p:nvPr>
        </p:nvSpPr>
        <p:spPr>
          <a:xfrm>
            <a:off x="836679" y="2219323"/>
            <a:ext cx="6002110" cy="4295536"/>
          </a:xfrm>
        </p:spPr>
        <p:txBody>
          <a:bodyPr>
            <a:noAutofit/>
          </a:bodyPr>
          <a:lstStyle/>
          <a:p>
            <a:pPr marL="0" indent="0">
              <a:buNone/>
            </a:pPr>
            <a:r>
              <a:rPr lang="en-US" sz="3600" dirty="0">
                <a:latin typeface="Arial Nova Cond Light" panose="020B0306020202020204" pitchFamily="34" charset="0"/>
              </a:rPr>
              <a:t>In Romans, Paul teaches that the elect were predestined to be </a:t>
            </a:r>
            <a:r>
              <a:rPr lang="en-US" sz="3600" i="1" dirty="0">
                <a:latin typeface="Arial Nova Cond Light" panose="020B0306020202020204" pitchFamily="34" charset="0"/>
              </a:rPr>
              <a:t>conformed</a:t>
            </a:r>
            <a:r>
              <a:rPr lang="en-US" sz="3600" dirty="0">
                <a:latin typeface="Arial Nova Cond Light" panose="020B0306020202020204" pitchFamily="34" charset="0"/>
              </a:rPr>
              <a:t> to the Image of the Son. The Father gave the son a gift: a people of his own and for his glory. The Son redeemed these people to perfect them in his image to glory his name (Rom 8:29).</a:t>
            </a:r>
          </a:p>
        </p:txBody>
      </p:sp>
      <p:pic>
        <p:nvPicPr>
          <p:cNvPr id="8196" name="Picture 4" descr="Jesus Christ With Two Boys Watercolor, Brothers, Bible Digital Printable, A  Child of God Wall Art, Christian Decor, Baptism Gift, LDS Art - Etsy">
            <a:extLst>
              <a:ext uri="{FF2B5EF4-FFF2-40B4-BE49-F238E27FC236}">
                <a16:creationId xmlns:a16="http://schemas.microsoft.com/office/drawing/2014/main" id="{EB1F73EA-998D-ACDA-28AE-E3ACB5E4B9B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l="29937" t="7126" r="30581" b="20678"/>
          <a:stretch/>
        </p:blipFill>
        <p:spPr bwMode="auto">
          <a:xfrm>
            <a:off x="7197216" y="1"/>
            <a:ext cx="499478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1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For those whom he foreknew he also predestined to be conformed to the image of his Son, in order that he might be the firstborn among many brothers.</a:t>
            </a:r>
            <a:endParaRPr kumimoji="0" lang="pt-BR" sz="4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endParaRPr>
          </a:p>
        </p:txBody>
      </p:sp>
      <p:sp>
        <p:nvSpPr>
          <p:cNvPr id="15" name="CaixaDeTexto 14"/>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365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7A119-ABCD-BCF7-99C9-26940C995CA2}"/>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17E24262-116A-EBCF-1E51-0174D9DDCE52}"/>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D22FBE71-11A1-689C-EC3B-677C4DFBE21C}"/>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73BE7B4E-37EA-FC36-769B-BEB728B95046}"/>
              </a:ext>
            </a:extLst>
          </p:cNvPr>
          <p:cNvSpPr/>
          <p:nvPr/>
        </p:nvSpPr>
        <p:spPr>
          <a:xfrm>
            <a:off x="3500871" y="934947"/>
            <a:ext cx="7886699" cy="4401205"/>
          </a:xfrm>
          <a:prstGeom prst="rect">
            <a:avLst/>
          </a:prstGeom>
        </p:spPr>
        <p:txBody>
          <a:bodyPr wrap="square">
            <a:spAutoFit/>
          </a:bodyPr>
          <a:lstStyle/>
          <a:p>
            <a:pPr marR="0" algn="l" rtl="0"/>
            <a:r>
              <a:rPr lang="en-US" sz="4000" dirty="0">
                <a:solidFill>
                  <a:schemeClr val="bg1"/>
                </a:solidFill>
                <a:latin typeface="Arial Nova Cond" panose="020B0506020202020204" pitchFamily="34" charset="0"/>
              </a:rPr>
              <a:t>Beloved, we are God's children now, and </a:t>
            </a:r>
            <a:r>
              <a:rPr lang="en-US" sz="4000" u="sng" dirty="0">
                <a:solidFill>
                  <a:schemeClr val="bg1"/>
                </a:solidFill>
                <a:latin typeface="Arial Nova Cond" panose="020B0506020202020204" pitchFamily="34" charset="0"/>
              </a:rPr>
              <a:t>what we will be has not yet appeared</a:t>
            </a:r>
            <a:r>
              <a:rPr lang="en-US" sz="4000" dirty="0">
                <a:solidFill>
                  <a:schemeClr val="bg1"/>
                </a:solidFill>
                <a:latin typeface="Arial Nova Cond" panose="020B0506020202020204" pitchFamily="34" charset="0"/>
              </a:rPr>
              <a:t>; but we know that when he appears we shall be like him, because we shall see him as he is. </a:t>
            </a:r>
          </a:p>
          <a:p>
            <a:pPr marR="0" algn="l" rtl="0"/>
            <a:r>
              <a:rPr lang="en-US" sz="4000" dirty="0">
                <a:solidFill>
                  <a:schemeClr val="bg1"/>
                </a:solidFill>
                <a:latin typeface="Arial Nova Cond" panose="020B0506020202020204" pitchFamily="34" charset="0"/>
              </a:rPr>
              <a:t>And everyone who thus hopes in him purifies himself as he is pure.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F783699D-39CB-8F23-EE10-63D189CCD487}"/>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 John 3:2-3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67745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2E2479-523B-0B4E-BEA4-F0A9442B69D5}"/>
              </a:ext>
            </a:extLst>
          </p:cNvPr>
          <p:cNvGraphicFramePr/>
          <p:nvPr/>
        </p:nvGraphicFramePr>
        <p:xfrm>
          <a:off x="600855" y="2188564"/>
          <a:ext cx="10990290" cy="439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058CB4-79A0-AF99-D2CF-C0BBF730E27C}"/>
              </a:ext>
            </a:extLst>
          </p:cNvPr>
          <p:cNvSpPr txBox="1"/>
          <p:nvPr/>
        </p:nvSpPr>
        <p:spPr>
          <a:xfrm>
            <a:off x="2803161" y="346607"/>
            <a:ext cx="653571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CAUSE OF SANCTIFICATION</a:t>
            </a:r>
          </a:p>
        </p:txBody>
      </p:sp>
    </p:spTree>
    <p:extLst>
      <p:ext uri="{BB962C8B-B14F-4D97-AF65-F5344CB8AC3E}">
        <p14:creationId xmlns:p14="http://schemas.microsoft.com/office/powerpoint/2010/main" val="1146586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F3E8-583D-BE36-4E5C-C8EE3EA27C80}"/>
              </a:ext>
            </a:extLst>
          </p:cNvPr>
          <p:cNvSpPr>
            <a:spLocks noGrp="1"/>
          </p:cNvSpPr>
          <p:nvPr>
            <p:ph type="title"/>
          </p:nvPr>
        </p:nvSpPr>
        <p:spPr>
          <a:xfrm>
            <a:off x="838200" y="639511"/>
            <a:ext cx="7978254" cy="1325563"/>
          </a:xfrm>
        </p:spPr>
        <p:txBody>
          <a:bodyPr>
            <a:noAutofit/>
          </a:bodyPr>
          <a:lstStyle/>
          <a:p>
            <a:r>
              <a:rPr lang="en-US" sz="55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Complete Sanctification is Necessary</a:t>
            </a:r>
          </a:p>
        </p:txBody>
      </p:sp>
      <p:sp>
        <p:nvSpPr>
          <p:cNvPr id="3" name="Content Placeholder 2">
            <a:extLst>
              <a:ext uri="{FF2B5EF4-FFF2-40B4-BE49-F238E27FC236}">
                <a16:creationId xmlns:a16="http://schemas.microsoft.com/office/drawing/2014/main" id="{B2975327-0C58-03BA-D6B1-5875ACFE0D62}"/>
              </a:ext>
            </a:extLst>
          </p:cNvPr>
          <p:cNvSpPr>
            <a:spLocks noGrp="1"/>
          </p:cNvSpPr>
          <p:nvPr>
            <p:ph idx="1"/>
          </p:nvPr>
        </p:nvSpPr>
        <p:spPr>
          <a:xfrm>
            <a:off x="838200" y="2239460"/>
            <a:ext cx="6995615" cy="4179391"/>
          </a:xfrm>
        </p:spPr>
        <p:txBody>
          <a:bodyPr>
            <a:normAutofit/>
          </a:bodyPr>
          <a:lstStyle/>
          <a:p>
            <a:pPr marL="0" indent="0">
              <a:buNone/>
            </a:pPr>
            <a:r>
              <a:rPr lang="en-US" sz="4000" dirty="0">
                <a:latin typeface="Arial Nova Cond" panose="020B0506020202020204" pitchFamily="34" charset="0"/>
              </a:rPr>
              <a:t>Hebrews 12:4 makes it very clear that we will not see the Lord without holiness. This is the full sanctification purchased by Christ. We must be fully rid of sin to abide in God’s presence. No sin can enter the high havens.</a:t>
            </a:r>
          </a:p>
        </p:txBody>
      </p:sp>
      <p:sp>
        <p:nvSpPr>
          <p:cNvPr id="4" name="Rectangle 3">
            <a:extLst>
              <a:ext uri="{FF2B5EF4-FFF2-40B4-BE49-F238E27FC236}">
                <a16:creationId xmlns:a16="http://schemas.microsoft.com/office/drawing/2014/main" id="{7B621C69-F4CC-B9EF-FA0D-0D4528191566}"/>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1026" name="Picture 2" descr="Am I Going to Heaven? - David Jeremiah Blog">
            <a:extLst>
              <a:ext uri="{FF2B5EF4-FFF2-40B4-BE49-F238E27FC236}">
                <a16:creationId xmlns:a16="http://schemas.microsoft.com/office/drawing/2014/main" id="{B85DB783-7A9E-FF19-263B-1086AEADC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50" r="32988"/>
          <a:stretch/>
        </p:blipFill>
        <p:spPr bwMode="auto">
          <a:xfrm>
            <a:off x="7833816" y="1177403"/>
            <a:ext cx="3575714" cy="5196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7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87F6-63D9-2A6D-BD67-C7A8BFBB6EB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8CDB3A3E-5181-704D-81CB-BA5C4FAAF7BC}"/>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8CF4EFED-C9DE-D88C-C249-2F46AE9FA356}"/>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C53056A8-BE70-D333-C9D3-B727938ABA60}"/>
              </a:ext>
            </a:extLst>
          </p:cNvPr>
          <p:cNvSpPr/>
          <p:nvPr/>
        </p:nvSpPr>
        <p:spPr>
          <a:xfrm>
            <a:off x="3487223" y="766732"/>
            <a:ext cx="7886699" cy="5016758"/>
          </a:xfrm>
          <a:prstGeom prst="rect">
            <a:avLst/>
          </a:prstGeom>
        </p:spPr>
        <p:txBody>
          <a:bodyPr wrap="square">
            <a:spAutoFit/>
          </a:bodyPr>
          <a:lstStyle/>
          <a:p>
            <a:pPr marR="0" algn="l" rtl="0"/>
            <a:r>
              <a:rPr lang="en-US" sz="4000" dirty="0">
                <a:solidFill>
                  <a:schemeClr val="bg1"/>
                </a:solidFill>
                <a:latin typeface="Arial Nova Cond" panose="020B0506020202020204" pitchFamily="34" charset="0"/>
              </a:rPr>
              <a:t>Blessed be the God and Father of our Lord Jesus Christ, who has blessed us in Christ with every spiritual blessing in the heavenly places, even as he chose us in him before the foundation of the world, that we should be holy and blameless before him.</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4C710E98-0A05-BB83-C094-AAD9039BD165}"/>
              </a:ext>
            </a:extLst>
          </p:cNvPr>
          <p:cNvSpPr txBox="1"/>
          <p:nvPr/>
        </p:nvSpPr>
        <p:spPr>
          <a:xfrm>
            <a:off x="110007" y="4782154"/>
            <a:ext cx="2936383" cy="10618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1:3-4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400743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BDB"/>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6AC4E6-4A63-A606-2399-366FF3EEE217}"/>
              </a:ext>
            </a:extLst>
          </p:cNvPr>
          <p:cNvSpPr>
            <a:spLocks noGrp="1"/>
          </p:cNvSpPr>
          <p:nvPr>
            <p:ph type="title"/>
          </p:nvPr>
        </p:nvSpPr>
        <p:spPr>
          <a:xfrm>
            <a:off x="836679" y="407471"/>
            <a:ext cx="6002110" cy="1495425"/>
          </a:xfrm>
        </p:spPr>
        <p:txBody>
          <a:bodyPr>
            <a:noAutofit/>
          </a:bodyPr>
          <a:lstStyle/>
          <a:p>
            <a:r>
              <a:rPr lang="en-US" sz="6000" b="1" dirty="0">
                <a:latin typeface="Seaford" panose="00000500000000000000" pitchFamily="2" charset="0"/>
              </a:rPr>
              <a:t>Gradual Sanctification</a:t>
            </a:r>
          </a:p>
        </p:txBody>
      </p:sp>
      <p:sp>
        <p:nvSpPr>
          <p:cNvPr id="3" name="Content Placeholder 2">
            <a:extLst>
              <a:ext uri="{FF2B5EF4-FFF2-40B4-BE49-F238E27FC236}">
                <a16:creationId xmlns:a16="http://schemas.microsoft.com/office/drawing/2014/main" id="{7A141A6C-3BF6-5626-D885-1B496F2D1309}"/>
              </a:ext>
            </a:extLst>
          </p:cNvPr>
          <p:cNvSpPr>
            <a:spLocks noGrp="1"/>
          </p:cNvSpPr>
          <p:nvPr>
            <p:ph idx="1"/>
          </p:nvPr>
        </p:nvSpPr>
        <p:spPr>
          <a:xfrm>
            <a:off x="836679" y="2060293"/>
            <a:ext cx="6002110" cy="4640310"/>
          </a:xfrm>
        </p:spPr>
        <p:txBody>
          <a:bodyPr>
            <a:noAutofit/>
          </a:bodyPr>
          <a:lstStyle/>
          <a:p>
            <a:pPr marL="0" indent="0">
              <a:buNone/>
            </a:pPr>
            <a:r>
              <a:rPr lang="en-US" sz="3600" dirty="0">
                <a:latin typeface="Arial Nova Cond" panose="020B0506020202020204" pitchFamily="34" charset="0"/>
              </a:rPr>
              <a:t>Those who experience the grace of salvation desire and strive to honor Christ by sanctifying themselves. For this they use all the means of grace given by God to gradually clean themselves from the corruption of sin (1Cor 9.27; 2 Pet 1:10-11; Eph 4.11-14; 1 Tim 4.7)</a:t>
            </a:r>
          </a:p>
        </p:txBody>
      </p:sp>
      <p:pic>
        <p:nvPicPr>
          <p:cNvPr id="6146" name="Picture 2" descr="2 3 3 4 4 5 5 6 6 Gym Mascot - Transparent Cartoon Png Exercise - Free  Transparent PNG Download - PNGkey">
            <a:extLst>
              <a:ext uri="{FF2B5EF4-FFF2-40B4-BE49-F238E27FC236}">
                <a16:creationId xmlns:a16="http://schemas.microsoft.com/office/drawing/2014/main" id="{E25E43CE-C7B6-5A74-033E-156177C69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1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1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F758-854A-B364-853C-02D6777D7FD8}"/>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State of Glory</a:t>
            </a:r>
          </a:p>
        </p:txBody>
      </p:sp>
      <p:sp>
        <p:nvSpPr>
          <p:cNvPr id="3" name="Content Placeholder 2">
            <a:extLst>
              <a:ext uri="{FF2B5EF4-FFF2-40B4-BE49-F238E27FC236}">
                <a16:creationId xmlns:a16="http://schemas.microsoft.com/office/drawing/2014/main" id="{564497EB-E69B-A6A6-6C03-E21B1852F972}"/>
              </a:ext>
            </a:extLst>
          </p:cNvPr>
          <p:cNvSpPr>
            <a:spLocks noGrp="1"/>
          </p:cNvSpPr>
          <p:nvPr>
            <p:ph idx="1"/>
          </p:nvPr>
        </p:nvSpPr>
        <p:spPr/>
        <p:txBody>
          <a:bodyPr>
            <a:normAutofit lnSpcReduction="10000"/>
          </a:bodyPr>
          <a:lstStyle/>
          <a:p>
            <a:pPr marL="0" indent="0">
              <a:buNone/>
            </a:pPr>
            <a:r>
              <a:rPr lang="en-US" sz="4000" dirty="0"/>
              <a:t>This final state is described by Scripture as a state of “glory”. It is a superior state to the original state of Adam. Not only is all sin eliminated with its corruption, but eternal life is given. This second state is not qualitatively better than the first but is quantitively better. This glory, in some small measure, can already be experienced and seen in this life.</a:t>
            </a:r>
          </a:p>
        </p:txBody>
      </p:sp>
      <p:sp>
        <p:nvSpPr>
          <p:cNvPr id="4" name="Rectangle 3">
            <a:extLst>
              <a:ext uri="{FF2B5EF4-FFF2-40B4-BE49-F238E27FC236}">
                <a16:creationId xmlns:a16="http://schemas.microsoft.com/office/drawing/2014/main" id="{BD4FB3D0-8F2F-3D88-A63F-EECC4C546A19}"/>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4033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9AF9-204F-FAB4-7F19-F4D0C8020B1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F7A7D4D-2FA6-0511-4385-93E1987B9129}"/>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C61F7B0E-D3B2-621C-1540-D0BD02789BAF}"/>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D658B301-8108-72C0-AA43-E56139A8D2E6}"/>
              </a:ext>
            </a:extLst>
          </p:cNvPr>
          <p:cNvSpPr/>
          <p:nvPr/>
        </p:nvSpPr>
        <p:spPr>
          <a:xfrm>
            <a:off x="3500871" y="1121573"/>
            <a:ext cx="7886699" cy="1938992"/>
          </a:xfrm>
          <a:prstGeom prst="rect">
            <a:avLst/>
          </a:prstGeom>
        </p:spPr>
        <p:txBody>
          <a:bodyPr wrap="square">
            <a:spAutoFit/>
          </a:bodyPr>
          <a:lstStyle/>
          <a:p>
            <a:pPr marR="0" algn="l" rtl="0"/>
            <a:r>
              <a:rPr lang="en-US" sz="4000" dirty="0">
                <a:solidFill>
                  <a:schemeClr val="bg1"/>
                </a:solidFill>
              </a:rPr>
              <a:t>The glory that you have given me I have given to them, that they may be one even as we are one…</a:t>
            </a:r>
          </a:p>
        </p:txBody>
      </p:sp>
      <p:sp>
        <p:nvSpPr>
          <p:cNvPr id="15" name="CaixaDeTexto 14">
            <a:extLst>
              <a:ext uri="{FF2B5EF4-FFF2-40B4-BE49-F238E27FC236}">
                <a16:creationId xmlns:a16="http://schemas.microsoft.com/office/drawing/2014/main" id="{D9FFBDAD-8D62-E519-25C0-4391FFD94B82}"/>
              </a:ext>
            </a:extLst>
          </p:cNvPr>
          <p:cNvSpPr txBox="1"/>
          <p:nvPr/>
        </p:nvSpPr>
        <p:spPr>
          <a:xfrm>
            <a:off x="110007" y="4782154"/>
            <a:ext cx="2936383" cy="11695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John 17:22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5146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6"/>
        <p:cNvGrpSpPr/>
        <p:nvPr/>
      </p:nvGrpSpPr>
      <p:grpSpPr>
        <a:xfrm>
          <a:off x="0" y="0"/>
          <a:ext cx="0" cy="0"/>
          <a:chOff x="0" y="0"/>
          <a:chExt cx="0" cy="0"/>
        </a:xfrm>
      </p:grpSpPr>
      <p:sp>
        <p:nvSpPr>
          <p:cNvPr id="427" name="Google Shape;427;g318a7fb4b56_0_1598"/>
          <p:cNvSpPr txBox="1"/>
          <p:nvPr/>
        </p:nvSpPr>
        <p:spPr>
          <a:xfrm>
            <a:off x="217715" y="181571"/>
            <a:ext cx="11974400" cy="6247600"/>
          </a:xfrm>
          <a:prstGeom prst="rect">
            <a:avLst/>
          </a:prstGeom>
          <a:noFill/>
          <a:ln>
            <a:noFill/>
          </a:ln>
        </p:spPr>
        <p:txBody>
          <a:bodyPr spcFirstLastPara="1" wrap="square" lIns="108800" tIns="54400" rIns="108800" bIns="54400" anchor="t" anchorCtr="0">
            <a:noAutofit/>
          </a:bodyPr>
          <a:lstStyle/>
          <a:p>
            <a:pPr defTabSz="1219170">
              <a:buClr>
                <a:srgbClr val="000000"/>
              </a:buClr>
              <a:buSzPts val="3000"/>
            </a:pPr>
            <a:r>
              <a:rPr lang="en-US" sz="4000" kern="0">
                <a:solidFill>
                  <a:srgbClr val="FFFFFF"/>
                </a:solidFill>
                <a:latin typeface="Times New Roman"/>
                <a:ea typeface="Times New Roman"/>
                <a:cs typeface="Times New Roman"/>
                <a:sym typeface="Times New Roman"/>
              </a:rPr>
              <a:t>O Most High, King of the ages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Great I AM, God of wonders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By the blood You have redeemed us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Led us through mighty waters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Our strength, our song, our sure salvation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Now to the Lamb upon the throne</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Be blessing, honor, glory, power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For the battle You have won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Hallelujah! Amen</a:t>
            </a:r>
            <a:endParaRPr sz="4000"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Vs 2</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O Most High, dwelling among us</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Son of man sent for sinners</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By Your blood You have redeemed us</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Spotless Lamb, mighty Savior</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Who lived, who died, who rose victorious</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Chorus 2, 3</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Now to the Lamb upon the throne</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Be blessing, honor, glory, power</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For the battle You have won</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Hallelujah! Amen</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With every tribe and every tongue</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We join the anthem of the angels</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In the triumph of the Son</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Hallelujah! Amen</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Last Chorus Tag</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Sing the victory of the Lamb</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Hallelujah! Amen</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Vs 3</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O Most High, King of the nations</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Robed in praise, crowned with splendor</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On that day who will not tremble?</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When You stand Christ the Victor</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Who was, and is, and is forever</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Amen, amen, amen</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r>
              <a:rPr lang="en-US" sz="4267" kern="0">
                <a:solidFill>
                  <a:srgbClr val="FFFFFF"/>
                </a:solidFill>
                <a:latin typeface="Times New Roman"/>
                <a:ea typeface="Times New Roman"/>
                <a:cs typeface="Times New Roman"/>
                <a:sym typeface="Times New Roman"/>
              </a:rPr>
              <a:t>Amen, amen, amen, amen</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53297-E0DD-E7A4-FBF7-6C45C2098BE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5A087BE6-94B6-EB98-E147-CC4EE2C2BFF5}"/>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A4AEBAF9-5EA7-488E-0AAC-6BD13A40F872}"/>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0A1D694F-A151-0DA6-D1E1-DDD993A5EDAC}"/>
              </a:ext>
            </a:extLst>
          </p:cNvPr>
          <p:cNvSpPr/>
          <p:nvPr/>
        </p:nvSpPr>
        <p:spPr>
          <a:xfrm>
            <a:off x="3487223" y="932823"/>
            <a:ext cx="7886699"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For it was fitting that he, for whom and by whom all things exist, in </a:t>
            </a:r>
            <a:r>
              <a:rPr lang="en-US" sz="4000" u="sng" dirty="0">
                <a:solidFill>
                  <a:schemeClr val="bg1"/>
                </a:solidFill>
                <a:latin typeface="Arial Nova Cond" panose="020B0506020202020204" pitchFamily="34" charset="0"/>
              </a:rPr>
              <a:t>bringing many sons to glory</a:t>
            </a:r>
            <a:r>
              <a:rPr lang="en-US" sz="4000" dirty="0">
                <a:solidFill>
                  <a:schemeClr val="bg1"/>
                </a:solidFill>
                <a:latin typeface="Arial Nova Cond" panose="020B0506020202020204" pitchFamily="34" charset="0"/>
              </a:rPr>
              <a:t>, should make the founder of their salvation perfect through suffering.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645FC279-A888-37BC-A3CB-A1B16D730862}"/>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dirty="0">
                <a:solidFill>
                  <a:srgbClr val="E7E6E6"/>
                </a:solidFill>
                <a:effectLst>
                  <a:outerShdw blurRad="38100" dist="38100" dir="2700000" algn="tl">
                    <a:srgbClr val="000000">
                      <a:alpha val="43137"/>
                    </a:srgbClr>
                  </a:outerShdw>
                </a:effectLst>
                <a:latin typeface="Calibri" panose="020F0502020204030204"/>
              </a:rPr>
              <a:t>Hebrews 2:10</a:t>
            </a:r>
            <a:endPar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87408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CB1CB-527F-21FB-1755-5AE93F7CE14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3F9E5E6-3136-1139-AA58-D4326504CE51}"/>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24C5B03-8C69-4C46-2C95-5248E99DF0A1}"/>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2DBF23AB-F362-036E-8495-9776384504B9}"/>
              </a:ext>
            </a:extLst>
          </p:cNvPr>
          <p:cNvSpPr/>
          <p:nvPr/>
        </p:nvSpPr>
        <p:spPr>
          <a:xfrm>
            <a:off x="3487223" y="1219426"/>
            <a:ext cx="7886699"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To them God chose to make known how great among the Gentiles are the riches of the glory of this mystery, which is Christ in you, </a:t>
            </a:r>
            <a:r>
              <a:rPr lang="en-US" sz="4000" u="sng" dirty="0">
                <a:solidFill>
                  <a:schemeClr val="bg1"/>
                </a:solidFill>
                <a:latin typeface="Arial Nova Cond" panose="020B0506020202020204" pitchFamily="34" charset="0"/>
              </a:rPr>
              <a:t>the hope of glory</a:t>
            </a:r>
            <a:r>
              <a:rPr lang="en-US" sz="4000" dirty="0">
                <a:solidFill>
                  <a:schemeClr val="bg1"/>
                </a:solidFill>
                <a:latin typeface="Arial Nova Cond" panose="020B0506020202020204" pitchFamily="34" charset="0"/>
              </a:rPr>
              <a:t>.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2D171FF2-399B-C062-7DFB-F316360BAB22}"/>
              </a:ext>
            </a:extLst>
          </p:cNvPr>
          <p:cNvSpPr txBox="1"/>
          <p:nvPr/>
        </p:nvSpPr>
        <p:spPr>
          <a:xfrm>
            <a:off x="110007" y="4782154"/>
            <a:ext cx="2936383"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Colossians 1:27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4622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1">
                <a:lumMod val="89000"/>
              </a:schemeClr>
            </a:gs>
            <a:gs pos="44000">
              <a:schemeClr val="accent1">
                <a:lumMod val="89000"/>
              </a:schemeClr>
            </a:gs>
            <a:gs pos="70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CAB5-0A33-4394-0619-51AA76132105}"/>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Elements of Glorification</a:t>
            </a:r>
          </a:p>
        </p:txBody>
      </p:sp>
      <p:sp>
        <p:nvSpPr>
          <p:cNvPr id="3" name="Content Placeholder 2">
            <a:extLst>
              <a:ext uri="{FF2B5EF4-FFF2-40B4-BE49-F238E27FC236}">
                <a16:creationId xmlns:a16="http://schemas.microsoft.com/office/drawing/2014/main" id="{2D96979C-CA64-E89C-3DFB-2C359F48755E}"/>
              </a:ext>
            </a:extLst>
          </p:cNvPr>
          <p:cNvSpPr>
            <a:spLocks noGrp="1"/>
          </p:cNvSpPr>
          <p:nvPr>
            <p:ph idx="1"/>
          </p:nvPr>
        </p:nvSpPr>
        <p:spPr>
          <a:xfrm>
            <a:off x="536812" y="1690688"/>
            <a:ext cx="10954603" cy="4802187"/>
          </a:xfrm>
        </p:spPr>
        <p:txBody>
          <a:bodyPr>
            <a:normAutofit fontScale="77500" lnSpcReduction="20000"/>
          </a:bodyPr>
          <a:lstStyle/>
          <a:p>
            <a:pPr marL="0" indent="0">
              <a:buNone/>
            </a:pPr>
            <a:r>
              <a:rPr lang="en-US" sz="4700" b="1" dirty="0">
                <a:solidFill>
                  <a:schemeClr val="bg1"/>
                </a:solidFill>
              </a:rPr>
              <a:t>The elements of glorification are:</a:t>
            </a:r>
          </a:p>
          <a:p>
            <a:pPr marL="450850" indent="0">
              <a:lnSpc>
                <a:spcPct val="120000"/>
              </a:lnSpc>
              <a:buFont typeface="+mj-lt"/>
              <a:buAutoNum type="arabicPeriod"/>
            </a:pPr>
            <a:r>
              <a:rPr lang="en-US" sz="4900" dirty="0">
                <a:solidFill>
                  <a:schemeClr val="bg1"/>
                </a:solidFill>
                <a:effectLst>
                  <a:outerShdw blurRad="38100" dist="38100" dir="2700000" algn="tl">
                    <a:srgbClr val="000000">
                      <a:alpha val="43137"/>
                    </a:srgbClr>
                  </a:outerShdw>
                </a:effectLst>
              </a:rPr>
              <a:t>Removal of all guilt of the original sin.</a:t>
            </a:r>
          </a:p>
          <a:p>
            <a:pPr marL="450850" indent="0">
              <a:lnSpc>
                <a:spcPct val="120000"/>
              </a:lnSpc>
              <a:buFont typeface="+mj-lt"/>
              <a:buAutoNum type="arabicPeriod"/>
            </a:pPr>
            <a:r>
              <a:rPr lang="en-US" sz="4900" dirty="0">
                <a:solidFill>
                  <a:schemeClr val="bg1"/>
                </a:solidFill>
                <a:effectLst>
                  <a:outerShdw blurRad="38100" dist="38100" dir="2700000" algn="tl">
                    <a:srgbClr val="000000">
                      <a:alpha val="43137"/>
                    </a:srgbClr>
                  </a:outerShdw>
                </a:effectLst>
              </a:rPr>
              <a:t>Removal of the all the corruption of the original sin.</a:t>
            </a:r>
          </a:p>
          <a:p>
            <a:pPr marL="1160463" indent="0">
              <a:lnSpc>
                <a:spcPct val="120000"/>
              </a:lnSpc>
              <a:buFont typeface="+mj-lt"/>
              <a:buAutoNum type="alphaLcParenR"/>
            </a:pPr>
            <a:r>
              <a:rPr lang="en-US" sz="4900" dirty="0">
                <a:solidFill>
                  <a:schemeClr val="bg1"/>
                </a:solidFill>
                <a:effectLst>
                  <a:outerShdw blurRad="38100" dist="38100" dir="2700000" algn="tl">
                    <a:srgbClr val="000000">
                      <a:alpha val="43137"/>
                    </a:srgbClr>
                  </a:outerShdw>
                </a:effectLst>
              </a:rPr>
              <a:t>Purification of the soul</a:t>
            </a:r>
          </a:p>
          <a:p>
            <a:pPr marL="1160463" indent="0">
              <a:lnSpc>
                <a:spcPct val="120000"/>
              </a:lnSpc>
              <a:buFont typeface="+mj-lt"/>
              <a:buAutoNum type="alphaLcParenR"/>
            </a:pPr>
            <a:r>
              <a:rPr lang="en-US" sz="4900" dirty="0">
                <a:solidFill>
                  <a:schemeClr val="bg1"/>
                </a:solidFill>
                <a:effectLst>
                  <a:outerShdw blurRad="38100" dist="38100" dir="2700000" algn="tl">
                    <a:srgbClr val="000000">
                      <a:alpha val="43137"/>
                    </a:srgbClr>
                  </a:outerShdw>
                </a:effectLst>
              </a:rPr>
              <a:t>Purification of the body</a:t>
            </a:r>
          </a:p>
          <a:p>
            <a:pPr marL="450850" indent="0">
              <a:lnSpc>
                <a:spcPct val="120000"/>
              </a:lnSpc>
              <a:buNone/>
            </a:pPr>
            <a:r>
              <a:rPr lang="en-US" sz="4900" dirty="0">
                <a:solidFill>
                  <a:schemeClr val="bg1"/>
                </a:solidFill>
                <a:effectLst>
                  <a:outerShdw blurRad="38100" dist="38100" dir="2700000" algn="tl">
                    <a:srgbClr val="000000">
                      <a:alpha val="43137"/>
                    </a:srgbClr>
                  </a:outerShdw>
                </a:effectLst>
              </a:rPr>
              <a:t>3. Grace is given to keep believers in their holy state.</a:t>
            </a:r>
          </a:p>
        </p:txBody>
      </p:sp>
      <p:sp>
        <p:nvSpPr>
          <p:cNvPr id="4" name="Rectangle 3">
            <a:extLst>
              <a:ext uri="{FF2B5EF4-FFF2-40B4-BE49-F238E27FC236}">
                <a16:creationId xmlns:a16="http://schemas.microsoft.com/office/drawing/2014/main" id="{31459D81-F574-618B-47BD-49392054F4A9}"/>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515150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065" name="Rectangle 106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isability Guilt: Being Disabled Is Not Your Fault - Recovery Daily Podcast">
            <a:extLst>
              <a:ext uri="{FF2B5EF4-FFF2-40B4-BE49-F238E27FC236}">
                <a16:creationId xmlns:a16="http://schemas.microsoft.com/office/drawing/2014/main" id="{1F450120-C433-A388-5811-7BC7BB15DD8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026" r="2" b="2"/>
          <a:stretch/>
        </p:blipFill>
        <p:spPr bwMode="auto">
          <a:xfrm>
            <a:off x="0" y="0"/>
            <a:ext cx="12191695" cy="4682490"/>
          </a:xfrm>
          <a:prstGeom prst="rect">
            <a:avLst/>
          </a:prstGeom>
          <a:noFill/>
          <a:extLst>
            <a:ext uri="{909E8E84-426E-40DD-AFC4-6F175D3DCCD1}">
              <a14:hiddenFill xmlns:a14="http://schemas.microsoft.com/office/drawing/2010/main">
                <a:solidFill>
                  <a:srgbClr val="FFFFFF"/>
                </a:solidFill>
              </a14:hiddenFill>
            </a:ext>
          </a:extLst>
        </p:spPr>
      </p:pic>
      <p:grpSp>
        <p:nvGrpSpPr>
          <p:cNvPr id="1066" name="Group 1065">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034" name="Freeform: Shape 103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69" name="Freeform: Shape 106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F0D48893-9B55-45A4-3DD7-5585DDEF567A}"/>
              </a:ext>
            </a:extLst>
          </p:cNvPr>
          <p:cNvSpPr>
            <a:spLocks noGrp="1"/>
          </p:cNvSpPr>
          <p:nvPr>
            <p:ph type="title"/>
          </p:nvPr>
        </p:nvSpPr>
        <p:spPr>
          <a:xfrm>
            <a:off x="395240" y="4682490"/>
            <a:ext cx="2807740" cy="1509931"/>
          </a:xfrm>
        </p:spPr>
        <p:txBody>
          <a:bodyPr>
            <a:normAutofit fontScale="90000"/>
          </a:bodyPr>
          <a:lstStyle/>
          <a:p>
            <a:pPr algn="r"/>
            <a:r>
              <a:rPr lang="en-US" sz="5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Removal of Guilt</a:t>
            </a:r>
          </a:p>
        </p:txBody>
      </p:sp>
      <p:sp>
        <p:nvSpPr>
          <p:cNvPr id="3" name="Content Placeholder 2">
            <a:extLst>
              <a:ext uri="{FF2B5EF4-FFF2-40B4-BE49-F238E27FC236}">
                <a16:creationId xmlns:a16="http://schemas.microsoft.com/office/drawing/2014/main" id="{BBC8A17C-3B9C-7894-BBD3-054F02C20E2A}"/>
              </a:ext>
            </a:extLst>
          </p:cNvPr>
          <p:cNvSpPr>
            <a:spLocks noGrp="1"/>
          </p:cNvSpPr>
          <p:nvPr>
            <p:ph idx="1"/>
          </p:nvPr>
        </p:nvSpPr>
        <p:spPr>
          <a:xfrm>
            <a:off x="3466531" y="4087190"/>
            <a:ext cx="8461612" cy="2613861"/>
          </a:xfrm>
        </p:spPr>
        <p:txBody>
          <a:bodyPr anchor="ctr">
            <a:normAutofit fontScale="92500"/>
          </a:bodyPr>
          <a:lstStyle/>
          <a:p>
            <a:pPr marL="0" indent="0">
              <a:lnSpc>
                <a:spcPct val="100000"/>
              </a:lnSpc>
              <a:buNone/>
            </a:pPr>
            <a:r>
              <a:rPr lang="en-US" dirty="0">
                <a:solidFill>
                  <a:schemeClr val="tx2"/>
                </a:solidFill>
                <a:latin typeface="Arial Nova Cond" panose="020B0506020202020204" pitchFamily="34" charset="0"/>
              </a:rPr>
              <a:t>All guilt is removed upon justification. Jesus purchased on the cross the full pardon for the sins of the elect. After being justified, despite still experiencing the corruption of sin, the elect have all guilt removed (Heb 8.12). God does not treat those justified as sinners anymore, but as fully redeemed in Christ. This is a blessing that the believers experience in life.</a:t>
            </a:r>
          </a:p>
        </p:txBody>
      </p:sp>
    </p:spTree>
    <p:extLst>
      <p:ext uri="{BB962C8B-B14F-4D97-AF65-F5344CB8AC3E}">
        <p14:creationId xmlns:p14="http://schemas.microsoft.com/office/powerpoint/2010/main" val="3145678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C356-12C7-498C-7467-2631AD3EB3E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B095B916-969B-A63B-C94B-F6101CC70989}"/>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30FDEBB6-9516-33FE-9044-4BFF20D2EF14}"/>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8BD6EE7A-8E35-F40A-37C9-020ECB842C1C}"/>
              </a:ext>
            </a:extLst>
          </p:cNvPr>
          <p:cNvSpPr/>
          <p:nvPr/>
        </p:nvSpPr>
        <p:spPr>
          <a:xfrm>
            <a:off x="3487223" y="766732"/>
            <a:ext cx="7886699"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And we all, with unveiled face, beholding the glory of the Lord, </a:t>
            </a:r>
            <a:r>
              <a:rPr lang="en-US" sz="4000" u="sng" dirty="0">
                <a:solidFill>
                  <a:schemeClr val="bg1"/>
                </a:solidFill>
                <a:latin typeface="Arial Nova Cond" panose="020B0506020202020204" pitchFamily="34" charset="0"/>
              </a:rPr>
              <a:t>are being transformed into the same image from one degree of glory to another</a:t>
            </a:r>
            <a:r>
              <a:rPr lang="en-US" sz="4000" dirty="0">
                <a:solidFill>
                  <a:schemeClr val="bg1"/>
                </a:solidFill>
                <a:latin typeface="Arial Nova Cond" panose="020B0506020202020204" pitchFamily="34" charset="0"/>
              </a:rPr>
              <a:t>. For this comes from the Lord who is the Spirit.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689C1CAE-087D-AD26-B807-A5DF84A21E00}"/>
              </a:ext>
            </a:extLst>
          </p:cNvPr>
          <p:cNvSpPr txBox="1"/>
          <p:nvPr/>
        </p:nvSpPr>
        <p:spPr>
          <a:xfrm>
            <a:off x="110007" y="4782154"/>
            <a:ext cx="2936383" cy="9848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 Corinthians 3:18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66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86F6B-94AB-CD63-DEBE-13550512F01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E1F595E-DD25-52AA-ED35-57933B1CD9BD}"/>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13C9980B-5A22-88AD-BF33-6754ECC4D2BB}"/>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BA64C28-9E3D-BC44-C1CB-22DC92A42902}"/>
              </a:ext>
            </a:extLst>
          </p:cNvPr>
          <p:cNvSpPr/>
          <p:nvPr/>
        </p:nvSpPr>
        <p:spPr>
          <a:xfrm>
            <a:off x="3473575" y="1189813"/>
            <a:ext cx="788669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…and to put on the new self, created after the likeness of God in true righteousness and holiness.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DAB9431D-C994-841D-6D25-C8E40E5C29F5}"/>
              </a:ext>
            </a:extLst>
          </p:cNvPr>
          <p:cNvSpPr txBox="1"/>
          <p:nvPr/>
        </p:nvSpPr>
        <p:spPr>
          <a:xfrm>
            <a:off x="110007" y="4782154"/>
            <a:ext cx="2936383"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4:24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3803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24F-163D-A3B5-FF86-A7ADCCED549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07C33B7-9ED7-0E3A-24AB-6BC01B33C91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0545E650-557F-02F7-E4F8-64770F307E94}"/>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FABB8B1-8CF4-D61A-87BD-D1C56A36AF23}"/>
              </a:ext>
            </a:extLst>
          </p:cNvPr>
          <p:cNvSpPr/>
          <p:nvPr/>
        </p:nvSpPr>
        <p:spPr>
          <a:xfrm>
            <a:off x="3473575" y="1053335"/>
            <a:ext cx="7886699" cy="3785652"/>
          </a:xfrm>
          <a:prstGeom prst="rect">
            <a:avLst/>
          </a:prstGeom>
        </p:spPr>
        <p:txBody>
          <a:bodyPr wrap="square">
            <a:spAutoFit/>
          </a:bodyPr>
          <a:lstStyle/>
          <a:p>
            <a:pPr marR="0" algn="l" rtl="0"/>
            <a:r>
              <a:rPr lang="en-US" sz="4000" dirty="0">
                <a:solidFill>
                  <a:schemeClr val="bg1"/>
                </a:solidFill>
                <a:latin typeface="Arial Nova Cond" panose="020B0506020202020204" pitchFamily="34" charset="0"/>
              </a:rPr>
              <a:t>But our citizenship is in heaven, and from it we await a Savior, the Lord Jesus Christ, who will transform our lowly body to be like his glorious body, by the power that enables him even to subject all things to himself.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47EC4094-361D-724B-6851-003EADF1F656}"/>
              </a:ext>
            </a:extLst>
          </p:cNvPr>
          <p:cNvSpPr txBox="1"/>
          <p:nvPr/>
        </p:nvSpPr>
        <p:spPr>
          <a:xfrm>
            <a:off x="110007" y="4782154"/>
            <a:ext cx="2936383" cy="9694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Philippians 3:20-21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6429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B0BC-29DE-85B2-4B5D-FDDD6E6AD5AB}"/>
              </a:ext>
            </a:extLst>
          </p:cNvPr>
          <p:cNvSpPr>
            <a:spLocks noGrp="1"/>
          </p:cNvSpPr>
          <p:nvPr>
            <p:ph type="title"/>
          </p:nvPr>
        </p:nvSpPr>
        <p:spPr/>
        <p:txBody>
          <a:bodyPr>
            <a:normAutofit/>
          </a:bodyPr>
          <a:lstStyle/>
          <a:p>
            <a:r>
              <a:rPr lang="en-US" sz="6000" dirty="0">
                <a:latin typeface="Aharoni" panose="02010803020104030203" pitchFamily="2" charset="-79"/>
                <a:cs typeface="Aharoni" panose="02010803020104030203" pitchFamily="2" charset="-79"/>
              </a:rPr>
              <a:t>The time of Glorification</a:t>
            </a:r>
          </a:p>
        </p:txBody>
      </p:sp>
      <p:sp>
        <p:nvSpPr>
          <p:cNvPr id="3" name="Content Placeholder 2">
            <a:extLst>
              <a:ext uri="{FF2B5EF4-FFF2-40B4-BE49-F238E27FC236}">
                <a16:creationId xmlns:a16="http://schemas.microsoft.com/office/drawing/2014/main" id="{90BA9A3C-6021-4746-3AF0-7FBEC4F6C9D7}"/>
              </a:ext>
            </a:extLst>
          </p:cNvPr>
          <p:cNvSpPr>
            <a:spLocks noGrp="1"/>
          </p:cNvSpPr>
          <p:nvPr>
            <p:ph idx="1"/>
          </p:nvPr>
        </p:nvSpPr>
        <p:spPr>
          <a:xfrm>
            <a:off x="4690612" y="1650704"/>
            <a:ext cx="6731995" cy="4667250"/>
          </a:xfrm>
        </p:spPr>
        <p:txBody>
          <a:bodyPr>
            <a:normAutofit fontScale="92500" lnSpcReduction="10000"/>
          </a:bodyPr>
          <a:lstStyle/>
          <a:p>
            <a:pPr marL="0" indent="0">
              <a:buNone/>
            </a:pPr>
            <a:r>
              <a:rPr lang="en-US" sz="4000" dirty="0">
                <a:latin typeface="Arial Nova Cond" panose="020B0506020202020204" pitchFamily="34" charset="0"/>
              </a:rPr>
              <a:t>The process of glorification starts when a believer dies. His body becomes dust, but his soul is perfected to enter Heaven. All sin is removed from us, and our soul, heart, and mind are completely purified. This intermediary state is the beginning of the glorification which will be completed in the coming of Christ.</a:t>
            </a:r>
          </a:p>
        </p:txBody>
      </p:sp>
      <p:sp>
        <p:nvSpPr>
          <p:cNvPr id="4" name="Rectangle 3">
            <a:extLst>
              <a:ext uri="{FF2B5EF4-FFF2-40B4-BE49-F238E27FC236}">
                <a16:creationId xmlns:a16="http://schemas.microsoft.com/office/drawing/2014/main" id="{78350CBF-0D99-9F68-F262-AE2D8DE0007F}"/>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082" name="Picture 10" descr="Near Death Experience: Angels Told Me To Share These 5 Lessons With Mankind  | NDE - YouTube">
            <a:extLst>
              <a:ext uri="{FF2B5EF4-FFF2-40B4-BE49-F238E27FC236}">
                <a16:creationId xmlns:a16="http://schemas.microsoft.com/office/drawing/2014/main" id="{A01CCC9E-BA6C-CA73-F749-B9012B4E8BC5}"/>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artisticPaintBrush/>
                    </a14:imgEffect>
                    <a14:imgEffect>
                      <a14:sharpenSoften amount="25000"/>
                    </a14:imgEffect>
                  </a14:imgLayer>
                </a14:imgProps>
              </a:ext>
              <a:ext uri="{28A0092B-C50C-407E-A947-70E740481C1C}">
                <a14:useLocalDpi xmlns:a14="http://schemas.microsoft.com/office/drawing/2010/main" val="0"/>
              </a:ext>
            </a:extLst>
          </a:blip>
          <a:srcRect l="10773" r="43903"/>
          <a:stretch/>
        </p:blipFill>
        <p:spPr bwMode="auto">
          <a:xfrm>
            <a:off x="682386" y="1690688"/>
            <a:ext cx="3775645" cy="468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92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C30F37-76F1-7068-ACC3-5CD139EF9C69}"/>
              </a:ext>
            </a:extLst>
          </p:cNvPr>
          <p:cNvSpPr>
            <a:spLocks noGrp="1"/>
          </p:cNvSpPr>
          <p:nvPr>
            <p:ph type="title"/>
          </p:nvPr>
        </p:nvSpPr>
        <p:spPr>
          <a:xfrm>
            <a:off x="382136" y="408067"/>
            <a:ext cx="6141493" cy="2148841"/>
          </a:xfrm>
        </p:spPr>
        <p:txBody>
          <a:bodyPr anchor="t">
            <a:noAutofit/>
          </a:bodyPr>
          <a:lstStyle/>
          <a:p>
            <a:r>
              <a:rPr lang="en-US" sz="6000" b="1" spc="-200" dirty="0">
                <a:ln w="0">
                  <a:solidFill>
                    <a:schemeClr val="tx1">
                      <a:lumMod val="50000"/>
                      <a:lumOff val="50000"/>
                    </a:schemeClr>
                  </a:solidFill>
                </a:ln>
                <a:solidFill>
                  <a:schemeClr val="bg2"/>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Removal of Corruption: Soul</a:t>
            </a:r>
          </a:p>
        </p:txBody>
      </p:sp>
      <p:pic>
        <p:nvPicPr>
          <p:cNvPr id="2050" name="Picture 2" descr="How Many People Will go to Heaven According to the Bible? - As It Is in  Heaven">
            <a:extLst>
              <a:ext uri="{FF2B5EF4-FFF2-40B4-BE49-F238E27FC236}">
                <a16:creationId xmlns:a16="http://schemas.microsoft.com/office/drawing/2014/main" id="{C7B76C90-D246-862B-D315-E365116424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l="14086" r="-1" b="-1"/>
          <a:stretch/>
        </p:blipFill>
        <p:spPr bwMode="auto">
          <a:xfrm>
            <a:off x="1" y="2074461"/>
            <a:ext cx="8219434" cy="4783540"/>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03EEDE-08DA-1045-615E-7583EF9F474E}"/>
              </a:ext>
            </a:extLst>
          </p:cNvPr>
          <p:cNvSpPr>
            <a:spLocks noGrp="1"/>
          </p:cNvSpPr>
          <p:nvPr>
            <p:ph idx="1"/>
          </p:nvPr>
        </p:nvSpPr>
        <p:spPr>
          <a:xfrm>
            <a:off x="5880280" y="531921"/>
            <a:ext cx="6032309" cy="6223379"/>
          </a:xfrm>
        </p:spPr>
        <p:txBody>
          <a:bodyPr anchor="t">
            <a:noAutofit/>
          </a:bodyPr>
          <a:lstStyle/>
          <a:p>
            <a:pPr marL="0" indent="0" algn="ctr">
              <a:buNone/>
            </a:pPr>
            <a:r>
              <a:rPr lang="en-US" sz="3200" b="1" dirty="0">
                <a:ln w="0"/>
                <a:solidFill>
                  <a:schemeClr val="accent1">
                    <a:lumMod val="50000"/>
                  </a:schemeClr>
                </a:solidFill>
                <a:effectLst>
                  <a:outerShdw blurRad="38100" dist="25400" dir="5400000" algn="ctr" rotWithShape="0">
                    <a:srgbClr val="6E747A">
                      <a:alpha val="43000"/>
                    </a:srgbClr>
                  </a:outerShdw>
                </a:effectLst>
                <a:latin typeface="Arial Narrow" panose="020B0606020202030204" pitchFamily="34" charset="0"/>
              </a:rPr>
              <a:t>The new life brings freedom from the bondage of sin. The believers are sealed with the Holy Spirit of the promise. The Spirit empowers Christians to win over sin and to produce the fruit. However, they have not been fully cleansed from the inclination to sin in their hearts (or flesh). It continues to be deceiving. This corruption of the inner self is only eliminated on death. The souls of the redeemed are made fully holy upon their death.</a:t>
            </a:r>
          </a:p>
        </p:txBody>
      </p:sp>
      <p:sp>
        <p:nvSpPr>
          <p:cNvPr id="4" name="Rectangle 3">
            <a:extLst>
              <a:ext uri="{FF2B5EF4-FFF2-40B4-BE49-F238E27FC236}">
                <a16:creationId xmlns:a16="http://schemas.microsoft.com/office/drawing/2014/main" id="{5DF5B4FC-3078-37DD-2E51-CA4144ADBEBC}"/>
              </a:ext>
            </a:extLst>
          </p:cNvPr>
          <p:cNvSpPr/>
          <p:nvPr/>
        </p:nvSpPr>
        <p:spPr>
          <a:xfrm>
            <a:off x="163773" y="191069"/>
            <a:ext cx="11873552" cy="6461533"/>
          </a:xfrm>
          <a:prstGeom prst="rect">
            <a:avLst/>
          </a:prstGeom>
          <a:noFill/>
          <a:ln w="9525" cap="flat" cmpd="sng" algn="ctr">
            <a:solidFill>
              <a:schemeClr val="bg1">
                <a:lumMod val="6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81702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a:bodyPr>
          <a:lstStyle/>
          <a:p>
            <a:pPr algn="ctr"/>
            <a:r>
              <a:rPr lang="en-US" sz="5400" b="1" dirty="0">
                <a:effectLst>
                  <a:outerShdw blurRad="38100" dist="38100" dir="2700000" algn="tl">
                    <a:srgbClr val="000000">
                      <a:alpha val="43137"/>
                    </a:srgbClr>
                  </a:outerShdw>
                </a:effectLst>
              </a:rPr>
              <a:t>Intermediary State</a:t>
            </a:r>
            <a:endParaRPr lang="pt-BR" sz="5400" b="1" dirty="0">
              <a:effectLst>
                <a:outerShdw blurRad="38100" dist="38100" dir="2700000" algn="tl">
                  <a:srgbClr val="000000">
                    <a:alpha val="43137"/>
                  </a:srgbClr>
                </a:outerShdw>
              </a:effectLst>
            </a:endParaRPr>
          </a:p>
        </p:txBody>
      </p:sp>
      <p:cxnSp>
        <p:nvCxnSpPr>
          <p:cNvPr id="6" name="Conector de seta reta 5"/>
          <p:cNvCxnSpPr>
            <a:cxnSpLocks/>
          </p:cNvCxnSpPr>
          <p:nvPr/>
        </p:nvCxnSpPr>
        <p:spPr>
          <a:xfrm>
            <a:off x="1210566" y="5465266"/>
            <a:ext cx="1066298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Conector reto 7"/>
          <p:cNvCxnSpPr/>
          <p:nvPr/>
        </p:nvCxnSpPr>
        <p:spPr>
          <a:xfrm rot="5400000">
            <a:off x="1066550"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to 9"/>
          <p:cNvCxnSpPr/>
          <p:nvPr/>
        </p:nvCxnSpPr>
        <p:spPr>
          <a:xfrm rot="5400000">
            <a:off x="1714622"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to 10"/>
          <p:cNvCxnSpPr/>
          <p:nvPr/>
        </p:nvCxnSpPr>
        <p:spPr>
          <a:xfrm rot="5400000">
            <a:off x="3308906" y="5264357"/>
            <a:ext cx="288032" cy="0"/>
          </a:xfrm>
          <a:prstGeom prst="line">
            <a:avLst/>
          </a:prstGeom>
        </p:spPr>
        <p:style>
          <a:lnRef idx="3">
            <a:schemeClr val="dk1"/>
          </a:lnRef>
          <a:fillRef idx="0">
            <a:schemeClr val="dk1"/>
          </a:fillRef>
          <a:effectRef idx="2">
            <a:schemeClr val="dk1"/>
          </a:effectRef>
          <a:fontRef idx="minor">
            <a:schemeClr val="tx1"/>
          </a:fontRef>
        </p:style>
      </p:cxnSp>
      <p:sp>
        <p:nvSpPr>
          <p:cNvPr id="12" name="CaixaDeTexto 11"/>
          <p:cNvSpPr txBox="1"/>
          <p:nvPr/>
        </p:nvSpPr>
        <p:spPr>
          <a:xfrm>
            <a:off x="994542" y="4313139"/>
            <a:ext cx="720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3" name="Imagem 12" descr="Arvore.jpg"/>
          <p:cNvPicPr>
            <a:picLocks noChangeAspect="1"/>
          </p:cNvPicPr>
          <p:nvPr/>
        </p:nvPicPr>
        <p:blipFill>
          <a:blip r:embed="rId2" cstate="print">
            <a:duotone>
              <a:schemeClr val="accent6">
                <a:shade val="45000"/>
                <a:satMod val="135000"/>
              </a:schemeClr>
              <a:prstClr val="white"/>
            </a:duotone>
          </a:blip>
          <a:stretch>
            <a:fillRect/>
          </a:stretch>
        </p:blipFill>
        <p:spPr>
          <a:xfrm>
            <a:off x="1642614" y="4457154"/>
            <a:ext cx="510758" cy="653232"/>
          </a:xfrm>
          <a:prstGeom prst="rect">
            <a:avLst/>
          </a:prstGeom>
        </p:spPr>
      </p:pic>
      <p:pic>
        <p:nvPicPr>
          <p:cNvPr id="14" name="Imagem 13" descr="cruz.jpg"/>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3236898" y="4472270"/>
            <a:ext cx="477584" cy="561603"/>
          </a:xfrm>
          <a:prstGeom prst="rect">
            <a:avLst/>
          </a:prstGeom>
        </p:spPr>
      </p:pic>
      <p:sp>
        <p:nvSpPr>
          <p:cNvPr id="21" name="CaixaDeTexto 20"/>
          <p:cNvSpPr txBox="1"/>
          <p:nvPr/>
        </p:nvSpPr>
        <p:spPr>
          <a:xfrm>
            <a:off x="1251624" y="5090642"/>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50"/>
                </a:solidFill>
                <a:effectLst/>
                <a:uLnTx/>
                <a:uFillTx/>
                <a:latin typeface="Calibri" panose="020F0502020204030204"/>
                <a:ea typeface="+mn-ea"/>
                <a:cs typeface="+mn-cs"/>
              </a:rPr>
              <a:t>Éden</a:t>
            </a:r>
            <a:endParaRPr kumimoji="0" lang="pt-BR" sz="1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5" name="CaixaDeTexto 14"/>
          <p:cNvSpPr txBox="1"/>
          <p:nvPr/>
        </p:nvSpPr>
        <p:spPr>
          <a:xfrm>
            <a:off x="2084770" y="465676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Old Testament</a:t>
            </a:r>
            <a:endPar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aixaDeTexto 23">
            <a:extLst>
              <a:ext uri="{FF2B5EF4-FFF2-40B4-BE49-F238E27FC236}">
                <a16:creationId xmlns:a16="http://schemas.microsoft.com/office/drawing/2014/main" id="{A2E1B44A-D717-470A-AFD3-DED590EA5C76}"/>
              </a:ext>
            </a:extLst>
          </p:cNvPr>
          <p:cNvSpPr txBox="1"/>
          <p:nvPr/>
        </p:nvSpPr>
        <p:spPr>
          <a:xfrm>
            <a:off x="1858638" y="3397065"/>
            <a:ext cx="618216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orte" panose="03060902040502070203" pitchFamily="66" charset="0"/>
                <a:ea typeface="+mn-ea"/>
                <a:cs typeface="+mn-cs"/>
              </a:rPr>
              <a:t>Paradise</a:t>
            </a:r>
          </a:p>
        </p:txBody>
      </p:sp>
      <p:pic>
        <p:nvPicPr>
          <p:cNvPr id="34" name="Imagem 33" descr="Para la localización y acceso a la información utilizaron las bases ...">
            <a:extLst>
              <a:ext uri="{FF2B5EF4-FFF2-40B4-BE49-F238E27FC236}">
                <a16:creationId xmlns:a16="http://schemas.microsoft.com/office/drawing/2014/main" id="{45FE7C9C-4A56-46D6-AA17-FB646DEADEA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000" b="75000" l="41026" r="61538"/>
                    </a14:imgEffect>
                  </a14:imgLayer>
                </a14:imgProps>
              </a:ext>
              <a:ext uri="{28A0092B-C50C-407E-A947-70E740481C1C}">
                <a14:useLocalDpi xmlns:a14="http://schemas.microsoft.com/office/drawing/2010/main" val="0"/>
              </a:ext>
            </a:extLst>
          </a:blip>
          <a:srcRect l="40878" t="21659" r="38116" b="24423"/>
          <a:stretch/>
        </p:blipFill>
        <p:spPr>
          <a:xfrm>
            <a:off x="4752884" y="4995081"/>
            <a:ext cx="192337" cy="446764"/>
          </a:xfrm>
          <a:prstGeom prst="rect">
            <a:avLst/>
          </a:prstGeom>
          <a:effectLst/>
        </p:spPr>
      </p:pic>
      <p:pic>
        <p:nvPicPr>
          <p:cNvPr id="44" name="Picture 2" descr="Image result for tombstone desenho">
            <a:extLst>
              <a:ext uri="{FF2B5EF4-FFF2-40B4-BE49-F238E27FC236}">
                <a16:creationId xmlns:a16="http://schemas.microsoft.com/office/drawing/2014/main" id="{C820ACC0-0DB3-49E3-9055-9779559FAE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627" t="22275" r="14960" b="26580"/>
          <a:stretch/>
        </p:blipFill>
        <p:spPr bwMode="auto">
          <a:xfrm>
            <a:off x="4730376" y="5090615"/>
            <a:ext cx="519126" cy="36166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18">
            <a:extLst>
              <a:ext uri="{FF2B5EF4-FFF2-40B4-BE49-F238E27FC236}">
                <a16:creationId xmlns:a16="http://schemas.microsoft.com/office/drawing/2014/main" id="{A8911483-687B-1ADC-DA63-2C6D462BA5C1}"/>
              </a:ext>
            </a:extLst>
          </p:cNvPr>
          <p:cNvSpPr txBox="1"/>
          <p:nvPr/>
        </p:nvSpPr>
        <p:spPr>
          <a:xfrm>
            <a:off x="3318242" y="2205413"/>
            <a:ext cx="99808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Christ’s Ascension</a:t>
            </a:r>
            <a:endParaRPr kumimoji="0" lang="pt-B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4" name="Conector de seta reta 15">
            <a:extLst>
              <a:ext uri="{FF2B5EF4-FFF2-40B4-BE49-F238E27FC236}">
                <a16:creationId xmlns:a16="http://schemas.microsoft.com/office/drawing/2014/main" id="{4F2CC9D1-0FDA-0C94-D834-A61A9DBA6BC8}"/>
              </a:ext>
            </a:extLst>
          </p:cNvPr>
          <p:cNvCxnSpPr>
            <a:cxnSpLocks/>
          </p:cNvCxnSpPr>
          <p:nvPr/>
        </p:nvCxnSpPr>
        <p:spPr>
          <a:xfrm flipV="1">
            <a:off x="3817285" y="2833912"/>
            <a:ext cx="0" cy="2606831"/>
          </a:xfrm>
          <a:prstGeom prst="straightConnector1">
            <a:avLst/>
          </a:prstGeom>
          <a:ln w="66675">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D5C84EC2-3993-86A3-9C88-3059715D2F5D}"/>
              </a:ext>
            </a:extLst>
          </p:cNvPr>
          <p:cNvCxnSpPr>
            <a:cxnSpLocks/>
          </p:cNvCxnSpPr>
          <p:nvPr/>
        </p:nvCxnSpPr>
        <p:spPr>
          <a:xfrm>
            <a:off x="3958542" y="2919291"/>
            <a:ext cx="4079990" cy="0"/>
          </a:xfrm>
          <a:prstGeom prst="straightConnector1">
            <a:avLst/>
          </a:prstGeom>
          <a:ln w="66675">
            <a:headEnd type="triangle"/>
            <a:tailEnd type="triangle"/>
          </a:ln>
          <a:effectLst>
            <a:outerShdw blurRad="63500" sx="102000" sy="102000" algn="c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07BE906E-71E5-04CC-A926-24D3C2BB8283}"/>
              </a:ext>
            </a:extLst>
          </p:cNvPr>
          <p:cNvSpPr txBox="1"/>
          <p:nvPr/>
        </p:nvSpPr>
        <p:spPr>
          <a:xfrm>
            <a:off x="5520315" y="2692901"/>
            <a:ext cx="1151369" cy="488467"/>
          </a:xfrm>
          <a:prstGeom prst="rect">
            <a:avLst/>
          </a:prstGeom>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Christ seats at the right hand of the Father</a:t>
            </a:r>
            <a:endParaRPr kumimoji="0" lang="pt-B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0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75E-6 3.7037E-7 L 0.08033 -0.2375 " pathEditMode="relative" rAng="0" ptsTypes="AA">
                                      <p:cBhvr>
                                        <p:cTn id="31" dur="2000" fill="hold"/>
                                        <p:tgtEl>
                                          <p:spTgt spid="34"/>
                                        </p:tgtEl>
                                        <p:attrNameLst>
                                          <p:attrName>ppt_x</p:attrName>
                                          <p:attrName>ppt_y</p:attrName>
                                        </p:attrNameLst>
                                      </p:cBhvr>
                                      <p:rCtr x="4010" y="-11875"/>
                                    </p:animMotion>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1"/>
        <p:cNvGrpSpPr/>
        <p:nvPr/>
      </p:nvGrpSpPr>
      <p:grpSpPr>
        <a:xfrm>
          <a:off x="0" y="0"/>
          <a:ext cx="0" cy="0"/>
          <a:chOff x="0" y="0"/>
          <a:chExt cx="0" cy="0"/>
        </a:xfrm>
      </p:grpSpPr>
      <p:sp>
        <p:nvSpPr>
          <p:cNvPr id="432" name="Google Shape;432;g318a7fb4b56_0_1602"/>
          <p:cNvSpPr txBox="1"/>
          <p:nvPr/>
        </p:nvSpPr>
        <p:spPr>
          <a:xfrm>
            <a:off x="217715" y="181571"/>
            <a:ext cx="11974400" cy="6247600"/>
          </a:xfrm>
          <a:prstGeom prst="rect">
            <a:avLst/>
          </a:prstGeom>
          <a:noFill/>
          <a:ln>
            <a:noFill/>
          </a:ln>
        </p:spPr>
        <p:txBody>
          <a:bodyPr spcFirstLastPara="1" wrap="square" lIns="108800" tIns="54400" rIns="108800" bIns="54400" anchor="t" anchorCtr="0">
            <a:noAutofit/>
          </a:bodyPr>
          <a:lstStyle/>
          <a:p>
            <a:pPr defTabSz="1219170">
              <a:buClr>
                <a:srgbClr val="000000"/>
              </a:buClr>
              <a:buSzPts val="3000"/>
            </a:pPr>
            <a:r>
              <a:rPr lang="en-US" sz="4000" kern="0">
                <a:solidFill>
                  <a:srgbClr val="FFFFFF"/>
                </a:solidFill>
                <a:latin typeface="Times New Roman"/>
                <a:ea typeface="Times New Roman"/>
                <a:cs typeface="Times New Roman"/>
                <a:sym typeface="Times New Roman"/>
              </a:rPr>
              <a:t>O Most High, dwelling among us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Son of man sent for sinners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By Your blood You have redeemed us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Spotless Lamb, mighty Savior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Who lived, who died, who rose victorious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Now to the Lamb upon the throne</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Be blessing, honor, glory, power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For the battle You have won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Hallelujah! </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E818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1AF4-78FA-3861-F692-857EE8090FA3}"/>
              </a:ext>
            </a:extLst>
          </p:cNvPr>
          <p:cNvSpPr>
            <a:spLocks noGrp="1"/>
          </p:cNvSpPr>
          <p:nvPr>
            <p:ph type="title"/>
          </p:nvPr>
        </p:nvSpPr>
        <p:spPr>
          <a:xfrm>
            <a:off x="537949" y="412655"/>
            <a:ext cx="6436057" cy="1767765"/>
          </a:xfrm>
        </p:spPr>
        <p:txBody>
          <a:bodyPr>
            <a:noAutofit/>
          </a:bodyPr>
          <a:lstStyle/>
          <a:p>
            <a:r>
              <a:rPr lang="en-US" sz="6000" b="1"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Removal of Corruption: Body</a:t>
            </a:r>
          </a:p>
        </p:txBody>
      </p:sp>
      <p:sp>
        <p:nvSpPr>
          <p:cNvPr id="3" name="Content Placeholder 2">
            <a:extLst>
              <a:ext uri="{FF2B5EF4-FFF2-40B4-BE49-F238E27FC236}">
                <a16:creationId xmlns:a16="http://schemas.microsoft.com/office/drawing/2014/main" id="{59FC0103-E575-B570-9868-775BF2F3F06B}"/>
              </a:ext>
            </a:extLst>
          </p:cNvPr>
          <p:cNvSpPr>
            <a:spLocks noGrp="1"/>
          </p:cNvSpPr>
          <p:nvPr>
            <p:ph idx="1"/>
          </p:nvPr>
        </p:nvSpPr>
        <p:spPr>
          <a:xfrm>
            <a:off x="537949" y="2307931"/>
            <a:ext cx="6285932" cy="4217159"/>
          </a:xfrm>
        </p:spPr>
        <p:txBody>
          <a:bodyPr>
            <a:normAutofit lnSpcReduction="10000"/>
          </a:bodyPr>
          <a:lstStyle/>
          <a:p>
            <a:pPr marL="0" indent="0">
              <a:buNone/>
            </a:pPr>
            <a:r>
              <a:rPr lang="en-US" sz="3600" dirty="0">
                <a:latin typeface="Arial Nova Cond" panose="020B0506020202020204" pitchFamily="34" charset="0"/>
              </a:rPr>
              <a:t>The resurrection of the body will bring full removal of the physical corruption. The resurrected body will be free from all the effects of sin (1 Cor 15.39-49). No more sickness or dysfunction. It will function in its complete capacity, similarly to Adam’s body before sin.</a:t>
            </a:r>
          </a:p>
        </p:txBody>
      </p:sp>
      <p:sp>
        <p:nvSpPr>
          <p:cNvPr id="4" name="Rectangle 3">
            <a:extLst>
              <a:ext uri="{FF2B5EF4-FFF2-40B4-BE49-F238E27FC236}">
                <a16:creationId xmlns:a16="http://schemas.microsoft.com/office/drawing/2014/main" id="{CC768F5A-1F1D-3927-44D2-B8897B368D3F}"/>
              </a:ext>
            </a:extLst>
          </p:cNvPr>
          <p:cNvSpPr/>
          <p:nvPr/>
        </p:nvSpPr>
        <p:spPr>
          <a:xfrm>
            <a:off x="163773" y="191069"/>
            <a:ext cx="11873552" cy="6461533"/>
          </a:xfrm>
          <a:prstGeom prst="rect">
            <a:avLst/>
          </a:prstGeom>
          <a:noFill/>
          <a:ln w="95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3076" name="Picture 4" descr="Jesus Prays for His Disciples | John 17 - YouTube">
            <a:extLst>
              <a:ext uri="{FF2B5EF4-FFF2-40B4-BE49-F238E27FC236}">
                <a16:creationId xmlns:a16="http://schemas.microsoft.com/office/drawing/2014/main" id="{20973243-C9B3-0E42-486A-E4590EBE2F7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Brush/>
                    </a14:imgEffect>
                    <a14:imgEffect>
                      <a14:brightnessContrast bright="-20000" contrast="40000"/>
                    </a14:imgEffect>
                  </a14:imgLayer>
                </a14:imgProps>
              </a:ext>
              <a:ext uri="{28A0092B-C50C-407E-A947-70E740481C1C}">
                <a14:useLocalDpi xmlns:a14="http://schemas.microsoft.com/office/drawing/2010/main" val="0"/>
              </a:ext>
            </a:extLst>
          </a:blip>
          <a:srcRect l="36876" r="34179" b="27363"/>
          <a:stretch/>
        </p:blipFill>
        <p:spPr bwMode="auto">
          <a:xfrm>
            <a:off x="7410734" y="399036"/>
            <a:ext cx="4339988" cy="6126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25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BC51E-3E52-8446-9C7E-0471D28A0D6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1B3B8BD-3AB1-4320-5132-0C462843E2DA}"/>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333822CA-6990-E58F-297B-B5FEBF0484BA}"/>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790B6D67-BB53-EC7E-792D-C661F9286957}"/>
              </a:ext>
            </a:extLst>
          </p:cNvPr>
          <p:cNvSpPr/>
          <p:nvPr/>
        </p:nvSpPr>
        <p:spPr>
          <a:xfrm>
            <a:off x="3487223" y="932823"/>
            <a:ext cx="788669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rPr>
              <a:t>When Christ who is your life appears, then you also will appear with him in glory.</a:t>
            </a:r>
            <a:endParaRPr lang="pt-BR" sz="4000" dirty="0">
              <a:solidFill>
                <a:schemeClr val="bg1"/>
              </a:solidFill>
            </a:endParaRPr>
          </a:p>
        </p:txBody>
      </p:sp>
      <p:sp>
        <p:nvSpPr>
          <p:cNvPr id="15" name="CaixaDeTexto 14">
            <a:extLst>
              <a:ext uri="{FF2B5EF4-FFF2-40B4-BE49-F238E27FC236}">
                <a16:creationId xmlns:a16="http://schemas.microsoft.com/office/drawing/2014/main" id="{6E0FD677-D8A0-F5AE-3EE6-AC92C0049315}"/>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Colossians 3:4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3115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1F29BE4-067D-714C-8E96-04CA9D1B8E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81A052-B104-8FA8-A1F1-C42DCFF732C0}"/>
              </a:ext>
            </a:extLst>
          </p:cNvPr>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a:bodyPr>
          <a:lstStyle/>
          <a:p>
            <a:pPr algn="ctr"/>
            <a:r>
              <a:rPr lang="en-US" sz="5400" b="1" dirty="0">
                <a:effectLst>
                  <a:outerShdw blurRad="38100" dist="38100" dir="2700000" algn="tl">
                    <a:srgbClr val="000000">
                      <a:alpha val="43137"/>
                    </a:srgbClr>
                  </a:outerShdw>
                </a:effectLst>
              </a:rPr>
              <a:t>Resurrection of the Body </a:t>
            </a:r>
            <a:r>
              <a:rPr lang="en-US" sz="3600" dirty="0"/>
              <a:t>(1 Cor 15:50-53)</a:t>
            </a:r>
            <a:endParaRPr lang="pt-BR" sz="5400" dirty="0"/>
          </a:p>
        </p:txBody>
      </p:sp>
      <p:cxnSp>
        <p:nvCxnSpPr>
          <p:cNvPr id="6" name="Conector de seta reta 5">
            <a:extLst>
              <a:ext uri="{FF2B5EF4-FFF2-40B4-BE49-F238E27FC236}">
                <a16:creationId xmlns:a16="http://schemas.microsoft.com/office/drawing/2014/main" id="{8CCA50E9-6BB8-E2E2-B1E9-BFBA61BE5422}"/>
              </a:ext>
            </a:extLst>
          </p:cNvPr>
          <p:cNvCxnSpPr>
            <a:cxnSpLocks/>
          </p:cNvCxnSpPr>
          <p:nvPr/>
        </p:nvCxnSpPr>
        <p:spPr>
          <a:xfrm>
            <a:off x="1210566" y="5465266"/>
            <a:ext cx="1066298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Conector reto 7">
            <a:extLst>
              <a:ext uri="{FF2B5EF4-FFF2-40B4-BE49-F238E27FC236}">
                <a16:creationId xmlns:a16="http://schemas.microsoft.com/office/drawing/2014/main" id="{86D3AC5D-5885-4A43-F5F7-A2C417AE44E5}"/>
              </a:ext>
            </a:extLst>
          </p:cNvPr>
          <p:cNvCxnSpPr/>
          <p:nvPr/>
        </p:nvCxnSpPr>
        <p:spPr>
          <a:xfrm rot="5400000">
            <a:off x="1066550"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to 9">
            <a:extLst>
              <a:ext uri="{FF2B5EF4-FFF2-40B4-BE49-F238E27FC236}">
                <a16:creationId xmlns:a16="http://schemas.microsoft.com/office/drawing/2014/main" id="{1F82FDA5-478B-BA4B-B2FA-AF9AD652670A}"/>
              </a:ext>
            </a:extLst>
          </p:cNvPr>
          <p:cNvCxnSpPr/>
          <p:nvPr/>
        </p:nvCxnSpPr>
        <p:spPr>
          <a:xfrm rot="5400000">
            <a:off x="1714622"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to 10">
            <a:extLst>
              <a:ext uri="{FF2B5EF4-FFF2-40B4-BE49-F238E27FC236}">
                <a16:creationId xmlns:a16="http://schemas.microsoft.com/office/drawing/2014/main" id="{BBB7CFEB-E5E5-F57C-9E82-127AFA4C6704}"/>
              </a:ext>
            </a:extLst>
          </p:cNvPr>
          <p:cNvCxnSpPr/>
          <p:nvPr/>
        </p:nvCxnSpPr>
        <p:spPr>
          <a:xfrm rot="5400000">
            <a:off x="3308906" y="5264357"/>
            <a:ext cx="288032" cy="0"/>
          </a:xfrm>
          <a:prstGeom prst="line">
            <a:avLst/>
          </a:prstGeom>
        </p:spPr>
        <p:style>
          <a:lnRef idx="3">
            <a:schemeClr val="dk1"/>
          </a:lnRef>
          <a:fillRef idx="0">
            <a:schemeClr val="dk1"/>
          </a:fillRef>
          <a:effectRef idx="2">
            <a:schemeClr val="dk1"/>
          </a:effectRef>
          <a:fontRef idx="minor">
            <a:schemeClr val="tx1"/>
          </a:fontRef>
        </p:style>
      </p:cxnSp>
      <p:sp>
        <p:nvSpPr>
          <p:cNvPr id="12" name="CaixaDeTexto 11">
            <a:extLst>
              <a:ext uri="{FF2B5EF4-FFF2-40B4-BE49-F238E27FC236}">
                <a16:creationId xmlns:a16="http://schemas.microsoft.com/office/drawing/2014/main" id="{D6CC3D34-EB17-1314-6D12-C3ED09709F6F}"/>
              </a:ext>
            </a:extLst>
          </p:cNvPr>
          <p:cNvSpPr txBox="1"/>
          <p:nvPr/>
        </p:nvSpPr>
        <p:spPr>
          <a:xfrm>
            <a:off x="994542" y="4313139"/>
            <a:ext cx="720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3" name="Imagem 12" descr="Arvore.jpg">
            <a:extLst>
              <a:ext uri="{FF2B5EF4-FFF2-40B4-BE49-F238E27FC236}">
                <a16:creationId xmlns:a16="http://schemas.microsoft.com/office/drawing/2014/main" id="{6904A96A-8935-118C-4F25-D9D7FD803308}"/>
              </a:ext>
            </a:extLst>
          </p:cNvPr>
          <p:cNvPicPr>
            <a:picLocks noChangeAspect="1"/>
          </p:cNvPicPr>
          <p:nvPr/>
        </p:nvPicPr>
        <p:blipFill>
          <a:blip r:embed="rId2" cstate="print">
            <a:duotone>
              <a:schemeClr val="accent6">
                <a:shade val="45000"/>
                <a:satMod val="135000"/>
              </a:schemeClr>
              <a:prstClr val="white"/>
            </a:duotone>
          </a:blip>
          <a:stretch>
            <a:fillRect/>
          </a:stretch>
        </p:blipFill>
        <p:spPr>
          <a:xfrm>
            <a:off x="1642614" y="4457154"/>
            <a:ext cx="510758" cy="653232"/>
          </a:xfrm>
          <a:prstGeom prst="rect">
            <a:avLst/>
          </a:prstGeom>
        </p:spPr>
      </p:pic>
      <p:pic>
        <p:nvPicPr>
          <p:cNvPr id="14" name="Imagem 13" descr="cruz.jpg">
            <a:extLst>
              <a:ext uri="{FF2B5EF4-FFF2-40B4-BE49-F238E27FC236}">
                <a16:creationId xmlns:a16="http://schemas.microsoft.com/office/drawing/2014/main" id="{31B2E479-6C92-E82A-C69E-880101BA7A4D}"/>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3236898" y="4472270"/>
            <a:ext cx="477584" cy="561603"/>
          </a:xfrm>
          <a:prstGeom prst="rect">
            <a:avLst/>
          </a:prstGeom>
        </p:spPr>
      </p:pic>
      <p:sp>
        <p:nvSpPr>
          <p:cNvPr id="21" name="CaixaDeTexto 20">
            <a:extLst>
              <a:ext uri="{FF2B5EF4-FFF2-40B4-BE49-F238E27FC236}">
                <a16:creationId xmlns:a16="http://schemas.microsoft.com/office/drawing/2014/main" id="{3BEE7AAE-D011-172B-3F71-AAEB244CEF73}"/>
              </a:ext>
            </a:extLst>
          </p:cNvPr>
          <p:cNvSpPr txBox="1"/>
          <p:nvPr/>
        </p:nvSpPr>
        <p:spPr>
          <a:xfrm>
            <a:off x="1251624" y="5090642"/>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50"/>
                </a:solidFill>
                <a:effectLst/>
                <a:uLnTx/>
                <a:uFillTx/>
                <a:latin typeface="Calibri" panose="020F0502020204030204"/>
                <a:ea typeface="+mn-ea"/>
                <a:cs typeface="+mn-cs"/>
              </a:rPr>
              <a:t>Éden</a:t>
            </a:r>
            <a:endParaRPr kumimoji="0" lang="pt-BR" sz="1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5" name="CaixaDeTexto 14">
            <a:extLst>
              <a:ext uri="{FF2B5EF4-FFF2-40B4-BE49-F238E27FC236}">
                <a16:creationId xmlns:a16="http://schemas.microsoft.com/office/drawing/2014/main" id="{20DC0811-01F5-8A76-B661-507A76B187FB}"/>
              </a:ext>
            </a:extLst>
          </p:cNvPr>
          <p:cNvSpPr txBox="1"/>
          <p:nvPr/>
        </p:nvSpPr>
        <p:spPr>
          <a:xfrm>
            <a:off x="2084770" y="465676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Old Testament</a:t>
            </a:r>
            <a:endPar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aixaDeTexto 23">
            <a:extLst>
              <a:ext uri="{FF2B5EF4-FFF2-40B4-BE49-F238E27FC236}">
                <a16:creationId xmlns:a16="http://schemas.microsoft.com/office/drawing/2014/main" id="{7889AB0C-3E13-3397-1D05-B78F1286AF75}"/>
              </a:ext>
            </a:extLst>
          </p:cNvPr>
          <p:cNvSpPr txBox="1"/>
          <p:nvPr/>
        </p:nvSpPr>
        <p:spPr>
          <a:xfrm>
            <a:off x="1858638" y="3397065"/>
            <a:ext cx="618216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orte" panose="03060902040502070203" pitchFamily="66" charset="0"/>
                <a:ea typeface="+mn-ea"/>
                <a:cs typeface="+mn-cs"/>
              </a:rPr>
              <a:t>Paradise</a:t>
            </a:r>
          </a:p>
        </p:txBody>
      </p:sp>
      <p:pic>
        <p:nvPicPr>
          <p:cNvPr id="34" name="Imagem 33" descr="Para la localización y acceso a la información utilizaron las bases ...">
            <a:extLst>
              <a:ext uri="{FF2B5EF4-FFF2-40B4-BE49-F238E27FC236}">
                <a16:creationId xmlns:a16="http://schemas.microsoft.com/office/drawing/2014/main" id="{FFAD06DC-EF73-FB18-7B95-E321BC9C94B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000" b="75000" l="41026" r="61538"/>
                    </a14:imgEffect>
                  </a14:imgLayer>
                </a14:imgProps>
              </a:ext>
              <a:ext uri="{28A0092B-C50C-407E-A947-70E740481C1C}">
                <a14:useLocalDpi xmlns:a14="http://schemas.microsoft.com/office/drawing/2010/main" val="0"/>
              </a:ext>
            </a:extLst>
          </a:blip>
          <a:srcRect l="40878" t="21659" r="38116" b="24423"/>
          <a:stretch/>
        </p:blipFill>
        <p:spPr>
          <a:xfrm>
            <a:off x="7846195" y="3259063"/>
            <a:ext cx="192337" cy="446764"/>
          </a:xfrm>
          <a:prstGeom prst="rect">
            <a:avLst/>
          </a:prstGeom>
          <a:effectLst/>
        </p:spPr>
      </p:pic>
      <p:sp>
        <p:nvSpPr>
          <p:cNvPr id="37" name="Seta: Pentágono 36">
            <a:extLst>
              <a:ext uri="{FF2B5EF4-FFF2-40B4-BE49-F238E27FC236}">
                <a16:creationId xmlns:a16="http://schemas.microsoft.com/office/drawing/2014/main" id="{50EDA4B9-0521-A9E2-2D88-84E249FD45D0}"/>
              </a:ext>
            </a:extLst>
          </p:cNvPr>
          <p:cNvSpPr/>
          <p:nvPr/>
        </p:nvSpPr>
        <p:spPr>
          <a:xfrm>
            <a:off x="9563108" y="2809393"/>
            <a:ext cx="1677138" cy="1138222"/>
          </a:xfrm>
          <a:prstGeom prst="homePlate">
            <a:avLst>
              <a:gd name="adj" fmla="val 5051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CaixaDeTexto 37">
            <a:extLst>
              <a:ext uri="{FF2B5EF4-FFF2-40B4-BE49-F238E27FC236}">
                <a16:creationId xmlns:a16="http://schemas.microsoft.com/office/drawing/2014/main" id="{17ECABDD-911F-2BA3-2190-B12238676E63}"/>
              </a:ext>
            </a:extLst>
          </p:cNvPr>
          <p:cNvSpPr txBox="1"/>
          <p:nvPr/>
        </p:nvSpPr>
        <p:spPr>
          <a:xfrm>
            <a:off x="9556919" y="3144386"/>
            <a:ext cx="1271052" cy="615553"/>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Eras Bold ITC" panose="020B0907030504020204" pitchFamily="34" charset="0"/>
                <a:ea typeface="+mn-ea"/>
                <a:cs typeface="+mn-cs"/>
              </a:rPr>
              <a:t>Eternal Life</a:t>
            </a:r>
            <a:endParaRPr kumimoji="0" lang="pt-BR" sz="17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Eras Bold ITC" panose="020B0907030504020204" pitchFamily="34" charset="0"/>
              <a:ea typeface="+mn-ea"/>
              <a:cs typeface="+mn-cs"/>
            </a:endParaRPr>
          </a:p>
        </p:txBody>
      </p:sp>
      <p:sp>
        <p:nvSpPr>
          <p:cNvPr id="39" name="Seta: para a Direita 38">
            <a:extLst>
              <a:ext uri="{FF2B5EF4-FFF2-40B4-BE49-F238E27FC236}">
                <a16:creationId xmlns:a16="http://schemas.microsoft.com/office/drawing/2014/main" id="{B3BC242B-2DAE-1C50-68ED-8F3CA3EADE6F}"/>
              </a:ext>
            </a:extLst>
          </p:cNvPr>
          <p:cNvSpPr/>
          <p:nvPr/>
        </p:nvSpPr>
        <p:spPr>
          <a:xfrm rot="5400000">
            <a:off x="7444993" y="3322564"/>
            <a:ext cx="2712110" cy="1524249"/>
          </a:xfrm>
          <a:prstGeom prst="rightArrow">
            <a:avLst>
              <a:gd name="adj1" fmla="val 100000"/>
              <a:gd name="adj2" fmla="val 1674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aixaDeTexto 39">
            <a:extLst>
              <a:ext uri="{FF2B5EF4-FFF2-40B4-BE49-F238E27FC236}">
                <a16:creationId xmlns:a16="http://schemas.microsoft.com/office/drawing/2014/main" id="{4A52D32E-FFD0-4451-90D9-BAC51915CAD6}"/>
              </a:ext>
            </a:extLst>
          </p:cNvPr>
          <p:cNvSpPr txBox="1"/>
          <p:nvPr/>
        </p:nvSpPr>
        <p:spPr>
          <a:xfrm>
            <a:off x="8114114" y="3235210"/>
            <a:ext cx="1448994" cy="1323439"/>
          </a:xfrm>
          <a:prstGeom prst="rect">
            <a:avLst/>
          </a:prstGeom>
          <a:noFill/>
        </p:spPr>
        <p:txBody>
          <a:bodyPr wrap="square" rtlCol="0">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1" u="none" strike="noStrike" kern="1200" cap="none" spc="0" normalizeH="0" baseline="0" noProof="0" dirty="0">
                <a:ln>
                  <a:noFill/>
                </a:ln>
                <a:solidFill>
                  <a:srgbClr val="002060"/>
                </a:solidFill>
                <a:effectLst/>
                <a:uLnTx/>
                <a:uFillTx/>
                <a:latin typeface="Calibri" panose="020F0502020204030204"/>
                <a:ea typeface="+mn-ea"/>
                <a:cs typeface="+mn-cs"/>
              </a:rPr>
              <a:t>Genneral Ressurection</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1" u="none" strike="noStrike" kern="1200" cap="none" spc="0" normalizeH="0" baseline="0" noProof="0" dirty="0">
                <a:ln>
                  <a:noFill/>
                </a:ln>
                <a:solidFill>
                  <a:srgbClr val="002060"/>
                </a:solidFill>
                <a:effectLst/>
                <a:uLnTx/>
                <a:uFillTx/>
                <a:latin typeface="Calibri" panose="020F0502020204030204"/>
                <a:ea typeface="+mn-ea"/>
                <a:cs typeface="+mn-cs"/>
              </a:rPr>
              <a:t>Judgment of the living and the dead</a:t>
            </a:r>
          </a:p>
        </p:txBody>
      </p:sp>
      <p:sp>
        <p:nvSpPr>
          <p:cNvPr id="41" name="CaixaDeTexto 40">
            <a:extLst>
              <a:ext uri="{FF2B5EF4-FFF2-40B4-BE49-F238E27FC236}">
                <a16:creationId xmlns:a16="http://schemas.microsoft.com/office/drawing/2014/main" id="{659B8CC6-35B2-2F51-EFCA-39C66AD6A328}"/>
              </a:ext>
            </a:extLst>
          </p:cNvPr>
          <p:cNvSpPr txBox="1"/>
          <p:nvPr/>
        </p:nvSpPr>
        <p:spPr>
          <a:xfrm>
            <a:off x="8114114" y="2755692"/>
            <a:ext cx="137386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Jesus’s Return</a:t>
            </a:r>
            <a:endParaRPr kumimoji="0" lang="pt-BR"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2" name="Seta: Pentágono 41">
            <a:extLst>
              <a:ext uri="{FF2B5EF4-FFF2-40B4-BE49-F238E27FC236}">
                <a16:creationId xmlns:a16="http://schemas.microsoft.com/office/drawing/2014/main" id="{7B6EBE2E-7A23-8E11-99F5-A4D44F31D2F3}"/>
              </a:ext>
            </a:extLst>
          </p:cNvPr>
          <p:cNvSpPr/>
          <p:nvPr/>
        </p:nvSpPr>
        <p:spPr>
          <a:xfrm>
            <a:off x="9563108" y="3958918"/>
            <a:ext cx="1677138" cy="1138223"/>
          </a:xfrm>
          <a:prstGeom prst="homePlate">
            <a:avLst>
              <a:gd name="adj" fmla="val 5000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aixaDeTexto 42">
            <a:extLst>
              <a:ext uri="{FF2B5EF4-FFF2-40B4-BE49-F238E27FC236}">
                <a16:creationId xmlns:a16="http://schemas.microsoft.com/office/drawing/2014/main" id="{C9ADBC09-FFD9-8432-1FB4-2B76B3517FF7}"/>
              </a:ext>
            </a:extLst>
          </p:cNvPr>
          <p:cNvSpPr txBox="1"/>
          <p:nvPr/>
        </p:nvSpPr>
        <p:spPr>
          <a:xfrm>
            <a:off x="9556919" y="4241635"/>
            <a:ext cx="1367435" cy="5539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Eras Bold ITC" panose="020B0907030504020204" pitchFamily="34" charset="0"/>
                <a:ea typeface="+mn-ea"/>
                <a:cs typeface="+mn-cs"/>
              </a:rPr>
              <a:t>Eternal Punishment</a:t>
            </a:r>
            <a:endParaRPr kumimoji="0" lang="pt-BR" sz="1500" b="1" i="0" u="none" strike="noStrike" kern="1200" cap="none" spc="0" normalizeH="0" baseline="0" noProof="0" dirty="0">
              <a:ln>
                <a:noFill/>
              </a:ln>
              <a:solidFill>
                <a:prstClr val="white"/>
              </a:solidFill>
              <a:effectLst/>
              <a:uLnTx/>
              <a:uFillTx/>
              <a:latin typeface="Eras Bold ITC" panose="020B0907030504020204" pitchFamily="34" charset="0"/>
              <a:ea typeface="+mn-ea"/>
              <a:cs typeface="+mn-cs"/>
            </a:endParaRPr>
          </a:p>
        </p:txBody>
      </p:sp>
      <p:pic>
        <p:nvPicPr>
          <p:cNvPr id="44" name="Picture 2" descr="Image result for tombstone desenho">
            <a:extLst>
              <a:ext uri="{FF2B5EF4-FFF2-40B4-BE49-F238E27FC236}">
                <a16:creationId xmlns:a16="http://schemas.microsoft.com/office/drawing/2014/main" id="{03ECE09A-3950-98D7-10C2-497AC0B51E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627" t="22275" r="14960" b="26580"/>
          <a:stretch/>
        </p:blipFill>
        <p:spPr bwMode="auto">
          <a:xfrm>
            <a:off x="4730376" y="5090615"/>
            <a:ext cx="519126" cy="36166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18">
            <a:extLst>
              <a:ext uri="{FF2B5EF4-FFF2-40B4-BE49-F238E27FC236}">
                <a16:creationId xmlns:a16="http://schemas.microsoft.com/office/drawing/2014/main" id="{55A71823-19DB-951F-E282-685B6995C899}"/>
              </a:ext>
            </a:extLst>
          </p:cNvPr>
          <p:cNvSpPr txBox="1"/>
          <p:nvPr/>
        </p:nvSpPr>
        <p:spPr>
          <a:xfrm>
            <a:off x="3318242" y="2205413"/>
            <a:ext cx="99808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Christ’s Ascension</a:t>
            </a:r>
            <a:endParaRPr kumimoji="0" lang="pt-B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4" name="Conector de seta reta 15">
            <a:extLst>
              <a:ext uri="{FF2B5EF4-FFF2-40B4-BE49-F238E27FC236}">
                <a16:creationId xmlns:a16="http://schemas.microsoft.com/office/drawing/2014/main" id="{632CEDC2-FD6E-0E29-01E9-5CF55C68F1DC}"/>
              </a:ext>
            </a:extLst>
          </p:cNvPr>
          <p:cNvCxnSpPr>
            <a:cxnSpLocks/>
          </p:cNvCxnSpPr>
          <p:nvPr/>
        </p:nvCxnSpPr>
        <p:spPr>
          <a:xfrm flipV="1">
            <a:off x="3817285" y="2833912"/>
            <a:ext cx="0" cy="2606831"/>
          </a:xfrm>
          <a:prstGeom prst="straightConnector1">
            <a:avLst/>
          </a:prstGeom>
          <a:ln w="66675">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3F6AC8AF-3BB4-E450-B0E8-9565D91D7296}"/>
              </a:ext>
            </a:extLst>
          </p:cNvPr>
          <p:cNvCxnSpPr>
            <a:cxnSpLocks/>
          </p:cNvCxnSpPr>
          <p:nvPr/>
        </p:nvCxnSpPr>
        <p:spPr>
          <a:xfrm>
            <a:off x="3958542" y="2919291"/>
            <a:ext cx="4079990" cy="0"/>
          </a:xfrm>
          <a:prstGeom prst="straightConnector1">
            <a:avLst/>
          </a:prstGeom>
          <a:ln w="66675">
            <a:headEnd type="triangle"/>
            <a:tailEnd type="triangle"/>
          </a:ln>
          <a:effectLst>
            <a:outerShdw blurRad="63500" sx="102000" sy="102000" algn="c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F53095A1-B485-4B66-CCD0-9304D02BCEEF}"/>
              </a:ext>
            </a:extLst>
          </p:cNvPr>
          <p:cNvSpPr txBox="1"/>
          <p:nvPr/>
        </p:nvSpPr>
        <p:spPr>
          <a:xfrm>
            <a:off x="5520315" y="2692901"/>
            <a:ext cx="1151369" cy="488467"/>
          </a:xfrm>
          <a:prstGeom prst="rect">
            <a:avLst/>
          </a:prstGeom>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Christ seats at the right hand of the Father</a:t>
            </a:r>
            <a:endParaRPr kumimoji="0" lang="pt-B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m 33" descr="Para la localización y acceso a la información utilizaron las bases ...">
            <a:extLst>
              <a:ext uri="{FF2B5EF4-FFF2-40B4-BE49-F238E27FC236}">
                <a16:creationId xmlns:a16="http://schemas.microsoft.com/office/drawing/2014/main" id="{51E1FB7C-A58C-D5CF-1DB9-4190523EC0C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000" b="75000" l="41026" r="61538"/>
                    </a14:imgEffect>
                  </a14:imgLayer>
                </a14:imgProps>
              </a:ext>
              <a:ext uri="{28A0092B-C50C-407E-A947-70E740481C1C}">
                <a14:useLocalDpi xmlns:a14="http://schemas.microsoft.com/office/drawing/2010/main" val="0"/>
              </a:ext>
            </a:extLst>
          </a:blip>
          <a:srcRect l="40878" t="21659" r="38116" b="24423"/>
          <a:stretch/>
        </p:blipFill>
        <p:spPr>
          <a:xfrm>
            <a:off x="4854868" y="5035053"/>
            <a:ext cx="192337" cy="446764"/>
          </a:xfrm>
          <a:prstGeom prst="rect">
            <a:avLst/>
          </a:prstGeom>
          <a:effectLst/>
        </p:spPr>
      </p:pic>
    </p:spTree>
    <p:extLst>
      <p:ext uri="{BB962C8B-B14F-4D97-AF65-F5344CB8AC3E}">
        <p14:creationId xmlns:p14="http://schemas.microsoft.com/office/powerpoint/2010/main" val="24854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1.11111E-6 L 0.00196 0.1713 " pathEditMode="relative" rAng="0" ptsTypes="AA">
                                      <p:cBhvr>
                                        <p:cTn id="6" dur="2000" fill="hold"/>
                                        <p:tgtEl>
                                          <p:spTgt spid="34"/>
                                        </p:tgtEl>
                                        <p:attrNameLst>
                                          <p:attrName>ppt_x</p:attrName>
                                          <p:attrName>ppt_y</p:attrName>
                                        </p:attrNameLst>
                                      </p:cBhvr>
                                      <p:rCtr x="91" y="8565"/>
                                    </p:animMotion>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2" presetClass="entr" presetSubtype="4" fill="hold" grpId="0" nodeType="withEffect">
                                  <p:stCondLst>
                                    <p:cond delay="0"/>
                                  </p:stCondLst>
                                  <p:childTnLst>
                                    <p:set>
                                      <p:cBhvr>
                                        <p:cTn id="10" dur="1" fill="hold">
                                          <p:stCondLst>
                                            <p:cond delay="0"/>
                                          </p:stCondLst>
                                        </p:cTn>
                                        <p:tgtEl>
                                          <p:spTgt spid="43">
                                            <p:bg/>
                                          </p:spTgt>
                                        </p:tgtEl>
                                        <p:attrNameLst>
                                          <p:attrName>style.visibility</p:attrName>
                                        </p:attrNameLst>
                                      </p:cBhvr>
                                      <p:to>
                                        <p:strVal val="visible"/>
                                      </p:to>
                                    </p:set>
                                    <p:animEffect transition="in" filter="wipe(down)">
                                      <p:cBhvr>
                                        <p:cTn id="11" dur="500"/>
                                        <p:tgtEl>
                                          <p:spTgt spid="4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wipe(down)">
                                      <p:cBhvr>
                                        <p:cTn id="14" dur="500"/>
                                        <p:tgtEl>
                                          <p:spTgt spid="43">
                                            <p:txEl>
                                              <p:pRg st="0" end="0"/>
                                            </p:txEl>
                                          </p:spTgt>
                                        </p:tgtEl>
                                      </p:cBhvr>
                                    </p:animEffect>
                                  </p:childTnLst>
                                </p:cTn>
                              </p:par>
                              <p:par>
                                <p:cTn id="15" presetID="42" presetClass="path" presetSubtype="0" accel="50000" decel="50000" fill="hold" nodeType="withEffect">
                                  <p:stCondLst>
                                    <p:cond delay="0"/>
                                  </p:stCondLst>
                                  <p:childTnLst>
                                    <p:animMotion origin="layout" path="M 4.16667E-7 3.33333E-6 L 0.24492 -0.08773 " pathEditMode="relative" rAng="0" ptsTypes="AA">
                                      <p:cBhvr>
                                        <p:cTn id="16" dur="5000" fill="hold"/>
                                        <p:tgtEl>
                                          <p:spTgt spid="5"/>
                                        </p:tgtEl>
                                        <p:attrNameLst>
                                          <p:attrName>ppt_x</p:attrName>
                                          <p:attrName>ppt_y</p:attrName>
                                        </p:attrNameLst>
                                      </p:cBhvr>
                                      <p:rCtr x="12240" y="-4398"/>
                                    </p:animMotion>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par>
                                <p:cTn id="17" presetID="2" presetClass="entr" presetSubtype="1" fill="hold" grpId="0" nodeType="with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 calcmode="lin" valueType="num">
                                      <p:cBhvr additive="base">
                                        <p:cTn id="1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wipe(down)">
                                      <p:cBhvr>
                                        <p:cTn id="36" dur="500"/>
                                        <p:tgtEl>
                                          <p:spTgt spid="3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build="p"/>
      <p:bldP spid="39" grpId="0" animBg="1"/>
      <p:bldP spid="40" grpId="0"/>
      <p:bldP spid="41" grpId="0" build="p"/>
      <p:bldP spid="42" grpId="0" animBg="1"/>
      <p:bldP spid="4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65E8E-B034-5B70-A563-39F594A188BD}"/>
              </a:ext>
            </a:extLst>
          </p:cNvPr>
          <p:cNvSpPr>
            <a:spLocks noGrp="1"/>
          </p:cNvSpPr>
          <p:nvPr>
            <p:ph type="title"/>
          </p:nvPr>
        </p:nvSpPr>
        <p:spPr>
          <a:xfrm>
            <a:off x="612519" y="424154"/>
            <a:ext cx="6365366" cy="1067473"/>
          </a:xfrm>
        </p:spPr>
        <p:txBody>
          <a:bodyPr anchor="b">
            <a:noAutofit/>
          </a:bodyPr>
          <a:lstStyle/>
          <a:p>
            <a:r>
              <a:rPr lang="en-US" sz="6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Narrow" panose="020B0606020202030204" pitchFamily="34" charset="0"/>
                <a:cs typeface="Aharoni" panose="02010803020104030203" pitchFamily="2" charset="-79"/>
              </a:rPr>
              <a:t>Non Posse </a:t>
            </a:r>
            <a:r>
              <a:rPr lang="en-US" sz="6000" b="1" i="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Narrow" panose="020B0606020202030204" pitchFamily="34" charset="0"/>
                <a:cs typeface="Aharoni" panose="02010803020104030203" pitchFamily="2" charset="-79"/>
              </a:rPr>
              <a:t>Peccare</a:t>
            </a:r>
            <a:endParaRPr lang="en-US" sz="6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Narrow" panose="020B060602020203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B1CFF4E4-88AD-5E3F-F273-3E42E868F45F}"/>
              </a:ext>
            </a:extLst>
          </p:cNvPr>
          <p:cNvSpPr>
            <a:spLocks noGrp="1"/>
          </p:cNvSpPr>
          <p:nvPr>
            <p:ph idx="1"/>
          </p:nvPr>
        </p:nvSpPr>
        <p:spPr>
          <a:xfrm>
            <a:off x="906520" y="1573852"/>
            <a:ext cx="6580439" cy="4612510"/>
          </a:xfrm>
        </p:spPr>
        <p:txBody>
          <a:bodyPr anchor="t">
            <a:noAutofit/>
          </a:bodyPr>
          <a:lstStyle/>
          <a:p>
            <a:pPr marL="0" indent="0">
              <a:lnSpc>
                <a:spcPct val="100000"/>
              </a:lnSpc>
              <a:buNone/>
            </a:pPr>
            <a:r>
              <a:rPr lang="en-US" sz="3400" dirty="0">
                <a:solidFill>
                  <a:schemeClr val="bg1"/>
                </a:solidFill>
                <a:latin typeface="Arial Nova Cond" panose="020B0506020202020204" pitchFamily="34" charset="0"/>
              </a:rPr>
              <a:t>Perhaps the greatest benefit of the glorification is eternal life. This is a life that never ceases. It means we cannot ever be affected by sin (Rev 21.4). The holy father Augustine of Hippo defined this state as </a:t>
            </a:r>
            <a:r>
              <a:rPr lang="en-US" sz="3400" i="1" dirty="0">
                <a:solidFill>
                  <a:schemeClr val="bg1"/>
                </a:solidFill>
                <a:latin typeface="Arial Nova Cond" panose="020B0506020202020204" pitchFamily="34" charset="0"/>
              </a:rPr>
              <a:t>non posse </a:t>
            </a:r>
            <a:r>
              <a:rPr lang="en-US" sz="3400" i="1" dirty="0" err="1">
                <a:solidFill>
                  <a:schemeClr val="bg1"/>
                </a:solidFill>
                <a:latin typeface="Arial Nova Cond" panose="020B0506020202020204" pitchFamily="34" charset="0"/>
              </a:rPr>
              <a:t>peccare</a:t>
            </a:r>
            <a:r>
              <a:rPr lang="en-US" sz="3400" dirty="0">
                <a:solidFill>
                  <a:schemeClr val="bg1"/>
                </a:solidFill>
                <a:latin typeface="Arial Nova Cond" panose="020B0506020202020204" pitchFamily="34" charset="0"/>
              </a:rPr>
              <a:t> (“unable to sin”). This is a grace given by God who is the one who will keep his people holy.</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E866673-B212-FD1A-7C92-BBAD4334133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Lst>
          </a:blip>
          <a:srcRect t="16789" r="11267"/>
          <a:stretch/>
        </p:blipFill>
        <p:spPr>
          <a:xfrm>
            <a:off x="7510813" y="1109105"/>
            <a:ext cx="4068668" cy="4754522"/>
          </a:xfrm>
          <a:prstGeom prst="rect">
            <a:avLst/>
          </a:prstGeom>
          <a:ln>
            <a:noFill/>
          </a:ln>
          <a:effectLst>
            <a:softEdge rad="112500"/>
          </a:effectLst>
        </p:spPr>
      </p:pic>
      <p:sp>
        <p:nvSpPr>
          <p:cNvPr id="5" name="Rectangle 4">
            <a:extLst>
              <a:ext uri="{FF2B5EF4-FFF2-40B4-BE49-F238E27FC236}">
                <a16:creationId xmlns:a16="http://schemas.microsoft.com/office/drawing/2014/main" id="{307A838A-3763-149C-BD9D-63A76F7EC157}"/>
              </a:ext>
            </a:extLst>
          </p:cNvPr>
          <p:cNvSpPr/>
          <p:nvPr/>
        </p:nvSpPr>
        <p:spPr>
          <a:xfrm>
            <a:off x="163773" y="191069"/>
            <a:ext cx="11873552" cy="6461533"/>
          </a:xfrm>
          <a:prstGeom prst="rect">
            <a:avLst/>
          </a:prstGeom>
          <a:noFill/>
          <a:ln w="952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 name="TextBox 5">
            <a:extLst>
              <a:ext uri="{FF2B5EF4-FFF2-40B4-BE49-F238E27FC236}">
                <a16:creationId xmlns:a16="http://schemas.microsoft.com/office/drawing/2014/main" id="{B10D0913-F31E-E6A1-854E-8C7ED5363EBD}"/>
              </a:ext>
            </a:extLst>
          </p:cNvPr>
          <p:cNvSpPr txBox="1"/>
          <p:nvPr/>
        </p:nvSpPr>
        <p:spPr>
          <a:xfrm>
            <a:off x="8932833" y="5810903"/>
            <a:ext cx="2497205" cy="715581"/>
          </a:xfrm>
          <a:prstGeom prst="rect">
            <a:avLst/>
          </a:prstGeom>
          <a:noFill/>
        </p:spPr>
        <p:txBody>
          <a:bodyPr wrap="square" rtlCol="0">
            <a:spAutoFit/>
          </a:bodyPr>
          <a:lstStyle/>
          <a:p>
            <a:pPr>
              <a:lnSpc>
                <a:spcPct val="90000"/>
              </a:lnSpc>
            </a:pPr>
            <a:r>
              <a:rPr lang="en-US" sz="1500" dirty="0">
                <a:solidFill>
                  <a:schemeClr val="bg1"/>
                </a:solidFill>
                <a:latin typeface="Arial Nova Cond Light" panose="020B0306020202020204" pitchFamily="34" charset="0"/>
              </a:rPr>
              <a:t>Saint Augustine portrayed in the illustrated encyclopedia  </a:t>
            </a:r>
            <a:r>
              <a:rPr lang="en-US" sz="1500" i="1" dirty="0">
                <a:solidFill>
                  <a:schemeClr val="bg1"/>
                </a:solidFill>
                <a:latin typeface="Arial Nova Cond Light" panose="020B0306020202020204" pitchFamily="34" charset="0"/>
              </a:rPr>
              <a:t>Chronicles of Nuremberg </a:t>
            </a:r>
            <a:r>
              <a:rPr lang="en-US" sz="1500" dirty="0">
                <a:solidFill>
                  <a:schemeClr val="bg1"/>
                </a:solidFill>
                <a:latin typeface="Arial Nova Cond Light" panose="020B0306020202020204" pitchFamily="34" charset="0"/>
              </a:rPr>
              <a:t>(1493).</a:t>
            </a:r>
          </a:p>
        </p:txBody>
      </p:sp>
    </p:spTree>
    <p:extLst>
      <p:ext uri="{BB962C8B-B14F-4D97-AF65-F5344CB8AC3E}">
        <p14:creationId xmlns:p14="http://schemas.microsoft.com/office/powerpoint/2010/main" val="39702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6"/>
        <p:cNvGrpSpPr/>
        <p:nvPr/>
      </p:nvGrpSpPr>
      <p:grpSpPr>
        <a:xfrm>
          <a:off x="0" y="0"/>
          <a:ext cx="0" cy="0"/>
          <a:chOff x="0" y="0"/>
          <a:chExt cx="0" cy="0"/>
        </a:xfrm>
      </p:grpSpPr>
      <p:sp>
        <p:nvSpPr>
          <p:cNvPr id="437" name="Google Shape;437;g318a7fb4b56_0_1606"/>
          <p:cNvSpPr txBox="1"/>
          <p:nvPr/>
        </p:nvSpPr>
        <p:spPr>
          <a:xfrm>
            <a:off x="217715" y="181571"/>
            <a:ext cx="11974400" cy="6247600"/>
          </a:xfrm>
          <a:prstGeom prst="rect">
            <a:avLst/>
          </a:prstGeom>
          <a:noFill/>
          <a:ln>
            <a:noFill/>
          </a:ln>
        </p:spPr>
        <p:txBody>
          <a:bodyPr spcFirstLastPara="1" wrap="square" lIns="108800" tIns="54400" rIns="108800" bIns="54400" anchor="t" anchorCtr="0">
            <a:noAutofit/>
          </a:bodyPr>
          <a:lstStyle/>
          <a:p>
            <a:pPr defTabSz="1219170">
              <a:buClr>
                <a:srgbClr val="000000"/>
              </a:buClr>
              <a:buSzPts val="3000"/>
            </a:pPr>
            <a:r>
              <a:rPr lang="en-US" sz="4000" kern="0">
                <a:solidFill>
                  <a:srgbClr val="FFFFFF"/>
                </a:solidFill>
                <a:latin typeface="Times New Roman"/>
                <a:ea typeface="Times New Roman"/>
                <a:cs typeface="Times New Roman"/>
                <a:sym typeface="Times New Roman"/>
              </a:rPr>
              <a:t>With every tribe and every tongue</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We join the anthem of the angels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In the triumph of the Son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Hallelujah! Amen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1"/>
        <p:cNvGrpSpPr/>
        <p:nvPr/>
      </p:nvGrpSpPr>
      <p:grpSpPr>
        <a:xfrm>
          <a:off x="0" y="0"/>
          <a:ext cx="0" cy="0"/>
          <a:chOff x="0" y="0"/>
          <a:chExt cx="0" cy="0"/>
        </a:xfrm>
      </p:grpSpPr>
      <p:sp>
        <p:nvSpPr>
          <p:cNvPr id="442" name="Google Shape;442;g318a7fb4b56_0_1610"/>
          <p:cNvSpPr txBox="1"/>
          <p:nvPr/>
        </p:nvSpPr>
        <p:spPr>
          <a:xfrm>
            <a:off x="217715" y="181571"/>
            <a:ext cx="11974400" cy="6247600"/>
          </a:xfrm>
          <a:prstGeom prst="rect">
            <a:avLst/>
          </a:prstGeom>
          <a:noFill/>
          <a:ln>
            <a:noFill/>
          </a:ln>
        </p:spPr>
        <p:txBody>
          <a:bodyPr spcFirstLastPara="1" wrap="square" lIns="108800" tIns="54400" rIns="108800" bIns="54400" anchor="t" anchorCtr="0">
            <a:noAutofit/>
          </a:bodyPr>
          <a:lstStyle/>
          <a:p>
            <a:pPr defTabSz="1219170">
              <a:buClr>
                <a:srgbClr val="000000"/>
              </a:buClr>
              <a:buSzPts val="3000"/>
            </a:pPr>
            <a:r>
              <a:rPr lang="en-US" sz="4000" kern="0">
                <a:solidFill>
                  <a:srgbClr val="FFFFFF"/>
                </a:solidFill>
                <a:latin typeface="Times New Roman"/>
                <a:ea typeface="Times New Roman"/>
                <a:cs typeface="Times New Roman"/>
                <a:sym typeface="Times New Roman"/>
              </a:rPr>
              <a:t>O Most High, King of the nations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Robed in praise, crowned with splendor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On that day who will not tremble?</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When You stand Christ the Victor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Who was, and is, and is forever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Now to the Lamb upon the throne</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Be blessing, honor, glory, power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For the battle You have won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Hallelujah! </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6"/>
        <p:cNvGrpSpPr/>
        <p:nvPr/>
      </p:nvGrpSpPr>
      <p:grpSpPr>
        <a:xfrm>
          <a:off x="0" y="0"/>
          <a:ext cx="0" cy="0"/>
          <a:chOff x="0" y="0"/>
          <a:chExt cx="0" cy="0"/>
        </a:xfrm>
      </p:grpSpPr>
      <p:sp>
        <p:nvSpPr>
          <p:cNvPr id="447" name="Google Shape;447;g318a7fb4b56_0_1614"/>
          <p:cNvSpPr txBox="1"/>
          <p:nvPr/>
        </p:nvSpPr>
        <p:spPr>
          <a:xfrm>
            <a:off x="217715" y="181571"/>
            <a:ext cx="11974400" cy="6247600"/>
          </a:xfrm>
          <a:prstGeom prst="rect">
            <a:avLst/>
          </a:prstGeom>
          <a:noFill/>
          <a:ln>
            <a:noFill/>
          </a:ln>
        </p:spPr>
        <p:txBody>
          <a:bodyPr spcFirstLastPara="1" wrap="square" lIns="108800" tIns="54400" rIns="108800" bIns="54400" anchor="t" anchorCtr="0">
            <a:noAutofit/>
          </a:bodyPr>
          <a:lstStyle/>
          <a:p>
            <a:pPr defTabSz="1219170">
              <a:buClr>
                <a:srgbClr val="000000"/>
              </a:buClr>
              <a:buSzPts val="3000"/>
            </a:pPr>
            <a:r>
              <a:rPr lang="en-US" sz="4000" kern="0" dirty="0">
                <a:solidFill>
                  <a:srgbClr val="FFFFFF"/>
                </a:solidFill>
                <a:latin typeface="Times New Roman"/>
                <a:ea typeface="Times New Roman"/>
                <a:cs typeface="Times New Roman"/>
                <a:sym typeface="Times New Roman"/>
              </a:rPr>
              <a:t>With every tribe and every tongue</a:t>
            </a: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dirty="0">
                <a:solidFill>
                  <a:srgbClr val="FFFFFF"/>
                </a:solidFill>
                <a:latin typeface="Times New Roman"/>
                <a:ea typeface="Times New Roman"/>
                <a:cs typeface="Times New Roman"/>
                <a:sym typeface="Times New Roman"/>
              </a:rPr>
              <a:t>We join the anthem of the angels</a:t>
            </a: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dirty="0">
                <a:solidFill>
                  <a:srgbClr val="FFFFFF"/>
                </a:solidFill>
                <a:latin typeface="Times New Roman"/>
                <a:ea typeface="Times New Roman"/>
                <a:cs typeface="Times New Roman"/>
                <a:sym typeface="Times New Roman"/>
              </a:rPr>
              <a:t>In the triumph of the Son</a:t>
            </a: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dirty="0">
                <a:solidFill>
                  <a:srgbClr val="FFFFFF"/>
                </a:solidFill>
                <a:latin typeface="Times New Roman"/>
                <a:ea typeface="Times New Roman"/>
                <a:cs typeface="Times New Roman"/>
                <a:sym typeface="Times New Roman"/>
              </a:rPr>
              <a:t>Hallelujah! Amen</a:t>
            </a: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dirty="0">
                <a:solidFill>
                  <a:srgbClr val="FFFFFF"/>
                </a:solidFill>
                <a:latin typeface="Times New Roman"/>
                <a:ea typeface="Times New Roman"/>
                <a:cs typeface="Times New Roman"/>
                <a:sym typeface="Times New Roman"/>
              </a:rPr>
              <a:t>Amen, amen, amen, amen,</a:t>
            </a: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dirty="0">
                <a:solidFill>
                  <a:srgbClr val="FFFFFF"/>
                </a:solidFill>
                <a:latin typeface="Times New Roman"/>
                <a:ea typeface="Times New Roman"/>
                <a:cs typeface="Times New Roman"/>
                <a:sym typeface="Times New Roman"/>
              </a:rPr>
              <a:t>Amen, amen, amen, amen</a:t>
            </a: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dirty="0">
                <a:solidFill>
                  <a:srgbClr val="FFFFFF"/>
                </a:solidFill>
                <a:latin typeface="Times New Roman"/>
                <a:ea typeface="Times New Roman"/>
                <a:cs typeface="Times New Roman"/>
                <a:sym typeface="Times New Roman"/>
              </a:rPr>
              <a:t> </a:t>
            </a: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endParaRPr sz="4000" kern="0" dirty="0">
              <a:solidFill>
                <a:srgbClr val="FFFFFF"/>
              </a:solidFill>
              <a:latin typeface="Times New Roman"/>
              <a:ea typeface="Times New Roman"/>
              <a:cs typeface="Times New Roman"/>
              <a:sym typeface="Times New Roman"/>
            </a:endParaRPr>
          </a:p>
          <a:p>
            <a:pPr defTabSz="1219170">
              <a:buClr>
                <a:srgbClr val="000000"/>
              </a:buClr>
              <a:buSzPts val="3000"/>
            </a:pPr>
            <a:endParaRPr sz="4000" kern="0" dirty="0">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1"/>
        <p:cNvGrpSpPr/>
        <p:nvPr/>
      </p:nvGrpSpPr>
      <p:grpSpPr>
        <a:xfrm>
          <a:off x="0" y="0"/>
          <a:ext cx="0" cy="0"/>
          <a:chOff x="0" y="0"/>
          <a:chExt cx="0" cy="0"/>
        </a:xfrm>
      </p:grpSpPr>
      <p:sp>
        <p:nvSpPr>
          <p:cNvPr id="452" name="Google Shape;452;g318a7fb4b56_0_1618"/>
          <p:cNvSpPr txBox="1"/>
          <p:nvPr/>
        </p:nvSpPr>
        <p:spPr>
          <a:xfrm>
            <a:off x="217715" y="181571"/>
            <a:ext cx="11974400" cy="6247600"/>
          </a:xfrm>
          <a:prstGeom prst="rect">
            <a:avLst/>
          </a:prstGeom>
          <a:noFill/>
          <a:ln>
            <a:noFill/>
          </a:ln>
        </p:spPr>
        <p:txBody>
          <a:bodyPr spcFirstLastPara="1" wrap="square" lIns="108800" tIns="54400" rIns="108800" bIns="54400" anchor="t" anchorCtr="0">
            <a:noAutofit/>
          </a:bodyPr>
          <a:lstStyle/>
          <a:p>
            <a:pPr defTabSz="1219170">
              <a:buClr>
                <a:srgbClr val="000000"/>
              </a:buClr>
              <a:buSzPts val="3000"/>
            </a:pPr>
            <a:r>
              <a:rPr lang="en-US" sz="4000" kern="0">
                <a:solidFill>
                  <a:srgbClr val="FFFFFF"/>
                </a:solidFill>
                <a:latin typeface="Times New Roman"/>
                <a:ea typeface="Times New Roman"/>
                <a:cs typeface="Times New Roman"/>
                <a:sym typeface="Times New Roman"/>
              </a:rPr>
              <a:t>Now to the Lamb upon the throne</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Be blessing, honor, glory, power</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For the battle You have won </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Hallelujah! </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6"/>
        <p:cNvGrpSpPr/>
        <p:nvPr/>
      </p:nvGrpSpPr>
      <p:grpSpPr>
        <a:xfrm>
          <a:off x="0" y="0"/>
          <a:ext cx="0" cy="0"/>
          <a:chOff x="0" y="0"/>
          <a:chExt cx="0" cy="0"/>
        </a:xfrm>
      </p:grpSpPr>
      <p:sp>
        <p:nvSpPr>
          <p:cNvPr id="457" name="Google Shape;457;g318a7fb4b56_0_1622"/>
          <p:cNvSpPr txBox="1"/>
          <p:nvPr/>
        </p:nvSpPr>
        <p:spPr>
          <a:xfrm>
            <a:off x="217715" y="181571"/>
            <a:ext cx="11974400" cy="6247600"/>
          </a:xfrm>
          <a:prstGeom prst="rect">
            <a:avLst/>
          </a:prstGeom>
          <a:noFill/>
          <a:ln>
            <a:noFill/>
          </a:ln>
        </p:spPr>
        <p:txBody>
          <a:bodyPr spcFirstLastPara="1" wrap="square" lIns="108800" tIns="54400" rIns="108800" bIns="54400" anchor="t" anchorCtr="0">
            <a:noAutofit/>
          </a:bodyPr>
          <a:lstStyle/>
          <a:p>
            <a:pPr defTabSz="1219170">
              <a:buClr>
                <a:srgbClr val="000000"/>
              </a:buClr>
              <a:buSzPts val="3000"/>
            </a:pPr>
            <a:r>
              <a:rPr lang="en-US" sz="4000" kern="0">
                <a:solidFill>
                  <a:srgbClr val="FFFFFF"/>
                </a:solidFill>
                <a:latin typeface="Times New Roman"/>
                <a:ea typeface="Times New Roman"/>
                <a:cs typeface="Times New Roman"/>
                <a:sym typeface="Times New Roman"/>
              </a:rPr>
              <a:t>With every tribe and every tongue</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We join the anthem of the angels</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In the triumph of the Son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Hallelujah! Amen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Sing the victory of the Lamb</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r>
              <a:rPr lang="en-US" sz="4000" kern="0">
                <a:solidFill>
                  <a:srgbClr val="FFFFFF"/>
                </a:solidFill>
                <a:latin typeface="Times New Roman"/>
                <a:ea typeface="Times New Roman"/>
                <a:cs typeface="Times New Roman"/>
                <a:sym typeface="Times New Roman"/>
              </a:rPr>
              <a:t>Hallelujah! Amen</a:t>
            </a: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a:p>
            <a:pPr defTabSz="1219170">
              <a:buClr>
                <a:srgbClr val="000000"/>
              </a:buClr>
              <a:buSzPts val="3000"/>
            </a:pPr>
            <a:endParaRPr sz="4000" kern="0">
              <a:solidFill>
                <a:srgbClr val="FFFFFF"/>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1106</TotalTime>
  <Words>1992</Words>
  <Application>Microsoft Office PowerPoint</Application>
  <PresentationFormat>Widescreen</PresentationFormat>
  <Paragraphs>270</Paragraphs>
  <Slides>43</Slides>
  <Notes>11</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43</vt:i4>
      </vt:variant>
    </vt:vector>
  </HeadingPairs>
  <TitlesOfParts>
    <vt:vector size="69" baseType="lpstr">
      <vt:lpstr>Aharoni</vt:lpstr>
      <vt:lpstr>Aptos</vt:lpstr>
      <vt:lpstr>Aptos Display</vt:lpstr>
      <vt:lpstr>Arial</vt:lpstr>
      <vt:lpstr>Arial Black</vt:lpstr>
      <vt:lpstr>Arial Narrow</vt:lpstr>
      <vt:lpstr>Arial Nova Cond</vt:lpstr>
      <vt:lpstr>Arial Nova Cond Light</vt:lpstr>
      <vt:lpstr>Biome Light</vt:lpstr>
      <vt:lpstr>Calibri</vt:lpstr>
      <vt:lpstr>Calibri Light</vt:lpstr>
      <vt:lpstr>Coneria Script Demo</vt:lpstr>
      <vt:lpstr>Daytona Condensed</vt:lpstr>
      <vt:lpstr>Eras Bold ITC</vt:lpstr>
      <vt:lpstr>Forte</vt:lpstr>
      <vt:lpstr>Grandview Display</vt:lpstr>
      <vt:lpstr>Lustria</vt:lpstr>
      <vt:lpstr>Seaford</vt:lpstr>
      <vt:lpstr>Segoe UI Black</vt:lpstr>
      <vt:lpstr>Times New Roman</vt:lpstr>
      <vt:lpstr>Office Theme</vt:lpstr>
      <vt:lpstr>Tema do Office</vt:lpstr>
      <vt:lpstr>1_Office Theme</vt:lpstr>
      <vt:lpstr>1_Tema do Office</vt:lpstr>
      <vt:lpstr>POI_THEME_TEMPLATE_DESIGN</vt:lpstr>
      <vt:lpstr>1_POI_THEME_TEMPLATE_DESIGN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PowerPoint Presentation</vt:lpstr>
      <vt:lpstr>PowerPoint Presentation</vt:lpstr>
      <vt:lpstr>Ordo Salutis</vt:lpstr>
      <vt:lpstr>Ordo Salutis</vt:lpstr>
      <vt:lpstr>PowerPoint Presentation</vt:lpstr>
      <vt:lpstr>PowerPoint Presentation</vt:lpstr>
      <vt:lpstr>PowerPoint Presentation</vt:lpstr>
      <vt:lpstr>PowerPoint Presentation</vt:lpstr>
      <vt:lpstr>PowerPoint Presentation</vt:lpstr>
      <vt:lpstr>Sanctification as an End</vt:lpstr>
      <vt:lpstr>PowerPoint Presentation</vt:lpstr>
      <vt:lpstr>PowerPoint Presentation</vt:lpstr>
      <vt:lpstr>PowerPoint Presentation</vt:lpstr>
      <vt:lpstr>Complete Sanctification is Necessary</vt:lpstr>
      <vt:lpstr>PowerPoint Presentation</vt:lpstr>
      <vt:lpstr>Gradual Sanctification</vt:lpstr>
      <vt:lpstr>State of Glory</vt:lpstr>
      <vt:lpstr>PowerPoint Presentation</vt:lpstr>
      <vt:lpstr>PowerPoint Presentation</vt:lpstr>
      <vt:lpstr>PowerPoint Presentation</vt:lpstr>
      <vt:lpstr>The Elements of Glorification</vt:lpstr>
      <vt:lpstr>Removal of Guilt</vt:lpstr>
      <vt:lpstr>PowerPoint Presentation</vt:lpstr>
      <vt:lpstr>PowerPoint Presentation</vt:lpstr>
      <vt:lpstr>PowerPoint Presentation</vt:lpstr>
      <vt:lpstr>The time of Glorification</vt:lpstr>
      <vt:lpstr>Removal of Corruption: Soul</vt:lpstr>
      <vt:lpstr>Intermediary State</vt:lpstr>
      <vt:lpstr>Removal of Corruption: Body</vt:lpstr>
      <vt:lpstr>PowerPoint Presentation</vt:lpstr>
      <vt:lpstr>Resurrection of the Body (1 Cor 15:50-53)</vt:lpstr>
      <vt:lpstr>Non Posse Peccare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6</cp:revision>
  <dcterms:created xsi:type="dcterms:W3CDTF">2024-08-21T16:46:17Z</dcterms:created>
  <dcterms:modified xsi:type="dcterms:W3CDTF">2025-04-03T00:14:11Z</dcterms:modified>
</cp:coreProperties>
</file>