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424" r:id="rId4"/>
    <p:sldId id="482" r:id="rId5"/>
    <p:sldId id="500" r:id="rId6"/>
    <p:sldId id="501" r:id="rId7"/>
    <p:sldId id="502" r:id="rId8"/>
    <p:sldId id="488" r:id="rId9"/>
    <p:sldId id="503" r:id="rId10"/>
    <p:sldId id="465" r:id="rId11"/>
    <p:sldId id="505" r:id="rId12"/>
    <p:sldId id="504" r:id="rId13"/>
    <p:sldId id="495" r:id="rId14"/>
    <p:sldId id="494" r:id="rId15"/>
    <p:sldId id="493" r:id="rId16"/>
    <p:sldId id="498" r:id="rId17"/>
    <p:sldId id="499" r:id="rId18"/>
    <p:sldId id="472" r:id="rId19"/>
    <p:sldId id="490" r:id="rId20"/>
    <p:sldId id="489" r:id="rId21"/>
    <p:sldId id="491" r:id="rId22"/>
    <p:sldId id="492"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B13"/>
    <a:srgbClr val="FBA87A"/>
    <a:srgbClr val="FBD8A2"/>
    <a:srgbClr val="F0BE9E"/>
    <a:srgbClr val="1A1E21"/>
    <a:srgbClr val="15191C"/>
    <a:srgbClr val="161B1E"/>
    <a:srgbClr val="0FA6C1"/>
    <a:srgbClr val="F88FFD"/>
    <a:srgbClr val="F394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D1929-AA2D-42B4-8819-93E07480FE71}" v="83" dt="2025-01-08T22:58:57.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78" d="100"/>
          <a:sy n="78" d="100"/>
        </p:scale>
        <p:origin x="2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EC1E7D-BAB9-4DCF-871D-8CDA31163A71}" type="datetimeFigureOut">
              <a:rPr lang="en-US" smtClean="0"/>
              <a:t>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C3FC93-558A-43A1-B9E0-654929D884E9}" type="slidenum">
              <a:rPr lang="en-US" smtClean="0"/>
              <a:t>‹#›</a:t>
            </a:fld>
            <a:endParaRPr lang="en-US"/>
          </a:p>
        </p:txBody>
      </p:sp>
    </p:spTree>
    <p:extLst>
      <p:ext uri="{BB962C8B-B14F-4D97-AF65-F5344CB8AC3E}">
        <p14:creationId xmlns:p14="http://schemas.microsoft.com/office/powerpoint/2010/main" val="382832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1/8/2025</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1/8/2025</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1/8/2025</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08/01/2025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08/01/2025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08/01/2025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08/01/2025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08/01/2025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08/01/2025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08/01/2025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08/01/2025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1/8/2025</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08/01/2025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08/01/2025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08/01/2025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1/8/2025</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1/8/2025</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1/8/2025</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1/8/2025</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1/8/2025</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1/8/2025</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1/8/2025</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1/8/2025</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08/01/2025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F3562798-630A-A113-7C29-D5F6A3C5E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54BD0-0D88-C90B-C79E-A900A62D6289}"/>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What is Justification? </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Light" panose="020B0306020202020204" pitchFamily="34" charset="0"/>
                <a:cs typeface="Aharoni" panose="02010803020104030203" pitchFamily="2" charset="-79"/>
              </a:rPr>
              <a:t>(LCW Q.70)</a:t>
            </a:r>
          </a:p>
        </p:txBody>
      </p:sp>
      <p:sp>
        <p:nvSpPr>
          <p:cNvPr id="3" name="Content Placeholder 2">
            <a:extLst>
              <a:ext uri="{FF2B5EF4-FFF2-40B4-BE49-F238E27FC236}">
                <a16:creationId xmlns:a16="http://schemas.microsoft.com/office/drawing/2014/main" id="{07EAD282-DCA9-EC83-4600-8550EE0F0980}"/>
              </a:ext>
            </a:extLst>
          </p:cNvPr>
          <p:cNvSpPr>
            <a:spLocks noGrp="1"/>
          </p:cNvSpPr>
          <p:nvPr>
            <p:ph idx="1"/>
          </p:nvPr>
        </p:nvSpPr>
        <p:spPr>
          <a:xfrm>
            <a:off x="1161535" y="1825625"/>
            <a:ext cx="10192265" cy="4351338"/>
          </a:xfrm>
        </p:spPr>
        <p:txBody>
          <a:bodyPr>
            <a:normAutofit/>
          </a:bodyPr>
          <a:lstStyle/>
          <a:p>
            <a:pPr marL="0" indent="0">
              <a:buNone/>
            </a:pPr>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A. </a:t>
            </a:r>
            <a:r>
              <a:rPr lang="en-US" sz="4000" dirty="0">
                <a:solidFill>
                  <a:schemeClr val="bg1"/>
                </a:solidFill>
                <a:effectLst>
                  <a:outerShdw blurRad="38100" dist="38100" dir="2700000" algn="tl">
                    <a:srgbClr val="000000">
                      <a:alpha val="43137"/>
                    </a:srgbClr>
                  </a:outerShdw>
                </a:effectLst>
                <a:latin typeface="Arial Nova Cond Light" panose="020B0306020202020204" pitchFamily="34" charset="0"/>
              </a:rPr>
              <a:t>Justification is an act of God’s free grace unto sinners, in which he pardons all their sins, accepts and accounts their persons righteous in his sight; not for anything wrought in them, or done by them, but only for the perfect obedience and full satisfaction of Christ, by God imputed to them, and received by faith alone.</a:t>
            </a:r>
          </a:p>
        </p:txBody>
      </p:sp>
    </p:spTree>
    <p:extLst>
      <p:ext uri="{BB962C8B-B14F-4D97-AF65-F5344CB8AC3E}">
        <p14:creationId xmlns:p14="http://schemas.microsoft.com/office/powerpoint/2010/main" val="34422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0F6C-BB1A-4957-2F39-3BC087C97FD3}"/>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What is Justification?</a:t>
            </a:r>
          </a:p>
        </p:txBody>
      </p:sp>
      <p:sp>
        <p:nvSpPr>
          <p:cNvPr id="3" name="Content Placeholder 2">
            <a:extLst>
              <a:ext uri="{FF2B5EF4-FFF2-40B4-BE49-F238E27FC236}">
                <a16:creationId xmlns:a16="http://schemas.microsoft.com/office/drawing/2014/main" id="{4BD660E7-B1C7-C96B-7BEC-0853D3345BF5}"/>
              </a:ext>
            </a:extLst>
          </p:cNvPr>
          <p:cNvSpPr>
            <a:spLocks noGrp="1"/>
          </p:cNvSpPr>
          <p:nvPr>
            <p:ph idx="1"/>
          </p:nvPr>
        </p:nvSpPr>
        <p:spPr/>
        <p:txBody>
          <a:bodyPr>
            <a:normAutofit/>
          </a:bodyPr>
          <a:lstStyle/>
          <a:p>
            <a:pPr marL="0" indent="0">
              <a:buNone/>
            </a:pPr>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It is the act of God imputing Christ’s justice upon the regenerated elect.</a:t>
            </a:r>
          </a:p>
          <a:p>
            <a:pPr marL="0" indent="0">
              <a:buNone/>
            </a:pPr>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It means their past, present, and future sins are forgiven. God treats them as righteous and will never bring their sins against them (Romans 3.21-31).</a:t>
            </a:r>
          </a:p>
        </p:txBody>
      </p:sp>
    </p:spTree>
    <p:extLst>
      <p:ext uri="{BB962C8B-B14F-4D97-AF65-F5344CB8AC3E}">
        <p14:creationId xmlns:p14="http://schemas.microsoft.com/office/powerpoint/2010/main" val="416094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2CE4C27F-D135-D6E5-C35C-4FBC668A2D9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D3FD17BA-8CF3-8ECF-34A6-6C3545882FF1}"/>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BD5A8ADC-29C7-684E-526B-A06E5791278F}"/>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142A954A-8A13-AF13-3D96-5AA7ECC981EC}"/>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2</a:t>
            </a:r>
          </a:p>
        </p:txBody>
      </p:sp>
      <p:sp>
        <p:nvSpPr>
          <p:cNvPr id="5" name="Retângulo 4">
            <a:extLst>
              <a:ext uri="{FF2B5EF4-FFF2-40B4-BE49-F238E27FC236}">
                <a16:creationId xmlns:a16="http://schemas.microsoft.com/office/drawing/2014/main" id="{8139AE72-60CE-A7FA-F654-972DCD474B62}"/>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1800493-E9C5-4527-CB29-BAA2F348BBFB}"/>
              </a:ext>
            </a:extLst>
          </p:cNvPr>
          <p:cNvSpPr txBox="1"/>
          <p:nvPr/>
        </p:nvSpPr>
        <p:spPr>
          <a:xfrm>
            <a:off x="2647435" y="1936981"/>
            <a:ext cx="8715658"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Arial Nova Cond Light" panose="020B0306020202020204" pitchFamily="34" charset="0"/>
              </a:rPr>
              <a:t>Faith, thus receiving and resting on Christ and his righteousness, is the alone instrument of justification: yet is it not alone in the person justified, but is ever accompanied with all other saving graces, and is no dead faith, but worketh by love.</a:t>
            </a:r>
          </a:p>
        </p:txBody>
      </p:sp>
    </p:spTree>
    <p:extLst>
      <p:ext uri="{BB962C8B-B14F-4D97-AF65-F5344CB8AC3E}">
        <p14:creationId xmlns:p14="http://schemas.microsoft.com/office/powerpoint/2010/main" val="343624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DAA4100E-ACEA-2A1D-66B0-F74FADBE0B1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81CEE4EC-DC45-75F5-2186-934A23961BCE}"/>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8C158572-604C-3C35-F119-AC9EEB7CECB7}"/>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E2B394E-F20D-5726-F680-C761D19C4C26}"/>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3</a:t>
            </a:r>
          </a:p>
        </p:txBody>
      </p:sp>
      <p:sp>
        <p:nvSpPr>
          <p:cNvPr id="5" name="Retângulo 4">
            <a:extLst>
              <a:ext uri="{FF2B5EF4-FFF2-40B4-BE49-F238E27FC236}">
                <a16:creationId xmlns:a16="http://schemas.microsoft.com/office/drawing/2014/main" id="{C9CEE3E9-E523-6393-8D3E-A98D204EB350}"/>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66A654E-33B2-2628-1639-B5AEFB3381BB}"/>
              </a:ext>
            </a:extLst>
          </p:cNvPr>
          <p:cNvSpPr txBox="1"/>
          <p:nvPr/>
        </p:nvSpPr>
        <p:spPr>
          <a:xfrm>
            <a:off x="2647435" y="1936981"/>
            <a:ext cx="8715658"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spc="-20" dirty="0">
                <a:solidFill>
                  <a:schemeClr val="bg1"/>
                </a:solidFill>
                <a:latin typeface="Arial Nova Cond Light" panose="020B0306020202020204" pitchFamily="34" charset="0"/>
              </a:rPr>
              <a:t>Christ, by his obedience and death, did fully discharge the debt of all those that are thus justified, and did make a proper, real, and full satisfaction to his Father’s justice in their behalf. Yet, inasmuch as the Father gave him for them; and his obedience and satisfaction accepted in their stead; and both, freely, not for anything in them; their justification is only of free grace; that both the exact justice and rich grace of God might be glorified in the justification of sinners.</a:t>
            </a:r>
          </a:p>
        </p:txBody>
      </p:sp>
    </p:spTree>
    <p:extLst>
      <p:ext uri="{BB962C8B-B14F-4D97-AF65-F5344CB8AC3E}">
        <p14:creationId xmlns:p14="http://schemas.microsoft.com/office/powerpoint/2010/main" val="229049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4FF2EB58-B8C8-809F-5E86-3C38EBA3E951}"/>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10343FEE-0FA3-CE9E-B7C6-32C020302878}"/>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01CF171B-A693-DBDA-E2E0-31B2F75E19D4}"/>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1014FCFA-FCA4-6689-6BBC-42C3A5F765DD}"/>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4</a:t>
            </a:r>
          </a:p>
        </p:txBody>
      </p:sp>
      <p:sp>
        <p:nvSpPr>
          <p:cNvPr id="5" name="Retângulo 4">
            <a:extLst>
              <a:ext uri="{FF2B5EF4-FFF2-40B4-BE49-F238E27FC236}">
                <a16:creationId xmlns:a16="http://schemas.microsoft.com/office/drawing/2014/main" id="{47718D35-A5DD-BB66-9ED8-A7D7C43DAEE7}"/>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BC609C2-E2C3-8AB3-DC2D-02B2151E1CE3}"/>
              </a:ext>
            </a:extLst>
          </p:cNvPr>
          <p:cNvSpPr txBox="1"/>
          <p:nvPr/>
        </p:nvSpPr>
        <p:spPr>
          <a:xfrm>
            <a:off x="2647435" y="1936981"/>
            <a:ext cx="8715658" cy="3416320"/>
          </a:xfrm>
          <a:prstGeom prst="rect">
            <a:avLst/>
          </a:prstGeom>
          <a:noFill/>
        </p:spPr>
        <p:txBody>
          <a:bodyPr wrap="square">
            <a:spAutoFit/>
          </a:bodyPr>
          <a:lstStyle/>
          <a:p>
            <a:r>
              <a:rPr lang="en-US" sz="3600" dirty="0">
                <a:solidFill>
                  <a:schemeClr val="bg1"/>
                </a:solidFill>
                <a:latin typeface="Arial Nova Cond Light" panose="020B0306020202020204" pitchFamily="34" charset="0"/>
              </a:rPr>
              <a:t>God did, from all eternity, decree to justify all the elect, and Christ did, in the fullness of time, die for their sins, and rise again for their justification: nevertheless, they are not justified, until the Holy Spirit doth, in due time, actually apply Christ unto them.</a:t>
            </a:r>
          </a:p>
        </p:txBody>
      </p:sp>
    </p:spTree>
    <p:extLst>
      <p:ext uri="{BB962C8B-B14F-4D97-AF65-F5344CB8AC3E}">
        <p14:creationId xmlns:p14="http://schemas.microsoft.com/office/powerpoint/2010/main" val="427713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D4504E00-02C3-1BEB-A319-87A5A817562E}"/>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590B92C-D8CE-2878-FA0B-E3E9E55B09BE}"/>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17A21FC5-956A-6489-D853-CF37D25EC7B7}"/>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9108777A-2D1C-7321-9F91-1F920CE69AFE}"/>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5</a:t>
            </a:r>
          </a:p>
        </p:txBody>
      </p:sp>
      <p:sp>
        <p:nvSpPr>
          <p:cNvPr id="5" name="Retângulo 4">
            <a:extLst>
              <a:ext uri="{FF2B5EF4-FFF2-40B4-BE49-F238E27FC236}">
                <a16:creationId xmlns:a16="http://schemas.microsoft.com/office/drawing/2014/main" id="{0209C14A-5BFC-F8A4-4612-600EA032A630}"/>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E22E627-AB58-FCB1-AD00-C57F0AC3BD42}"/>
              </a:ext>
            </a:extLst>
          </p:cNvPr>
          <p:cNvSpPr txBox="1"/>
          <p:nvPr/>
        </p:nvSpPr>
        <p:spPr>
          <a:xfrm>
            <a:off x="2647435" y="1936981"/>
            <a:ext cx="8715658"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Nova Cond Light" panose="020B0306020202020204" pitchFamily="34" charset="0"/>
              </a:rPr>
              <a:t>God doth continue to forgive the sins of those that are justified; and, although they can never fall from the state of justification, yet they may, by their sins, fall under God’s fatherly displeasure, and not have the light of his countenance restored unto them, until they humble themselves, confess their sins, beg pardon, and renew their faith and repentance.</a:t>
            </a:r>
          </a:p>
        </p:txBody>
      </p:sp>
    </p:spTree>
    <p:extLst>
      <p:ext uri="{BB962C8B-B14F-4D97-AF65-F5344CB8AC3E}">
        <p14:creationId xmlns:p14="http://schemas.microsoft.com/office/powerpoint/2010/main" val="308650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40E0D625-AE57-2553-FD3D-F295ECDB187B}"/>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AD6F7AD4-390F-4DB0-3E40-45FADED98900}"/>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496F4C85-95A6-AE95-E84D-DB4AA2886235}"/>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3BF0D6F-ABDC-BE82-6A15-143030E30D0A}"/>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a:t>
            </a:r>
            <a:r>
              <a:rPr lang="en-US" sz="27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6</a:t>
            </a:r>
            <a:endPar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5" name="Retângulo 4">
            <a:extLst>
              <a:ext uri="{FF2B5EF4-FFF2-40B4-BE49-F238E27FC236}">
                <a16:creationId xmlns:a16="http://schemas.microsoft.com/office/drawing/2014/main" id="{C2EF46AC-BE29-D55A-A6DB-915C15D43758}"/>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CD65467-2B46-C162-9E8A-7E1571FC87D0}"/>
              </a:ext>
            </a:extLst>
          </p:cNvPr>
          <p:cNvSpPr txBox="1"/>
          <p:nvPr/>
        </p:nvSpPr>
        <p:spPr>
          <a:xfrm>
            <a:off x="2647435" y="1936981"/>
            <a:ext cx="8715658"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Nova Cond Light" panose="020B0306020202020204" pitchFamily="34" charset="0"/>
              </a:rPr>
              <a:t>The justification of believers under the old testament was, in all these respects, one and the same with the justification of believers under the new testament.</a:t>
            </a:r>
          </a:p>
        </p:txBody>
      </p:sp>
    </p:spTree>
    <p:extLst>
      <p:ext uri="{BB962C8B-B14F-4D97-AF65-F5344CB8AC3E}">
        <p14:creationId xmlns:p14="http://schemas.microsoft.com/office/powerpoint/2010/main" val="240024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B352C-8F9A-A3A7-34E8-F38FD3DE95C5}"/>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9775F470-C643-015B-85B7-892717BF5731}"/>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679C090F-5C97-8900-B3BC-E9388F2956C8}"/>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A7817742-7ECC-BD6A-D7DF-861EDBC6F97F}"/>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solidFill>
                <a:prstClr val="white"/>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3EA163A8-27C6-5CCA-CC2A-7BBDCD7242F0}"/>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 8.30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
        <p:nvSpPr>
          <p:cNvPr id="4" name="TextBox 3">
            <a:extLst>
              <a:ext uri="{FF2B5EF4-FFF2-40B4-BE49-F238E27FC236}">
                <a16:creationId xmlns:a16="http://schemas.microsoft.com/office/drawing/2014/main" id="{DBB3F21F-D2C2-744E-1968-7F4C6CAB745C}"/>
              </a:ext>
            </a:extLst>
          </p:cNvPr>
          <p:cNvSpPr txBox="1"/>
          <p:nvPr/>
        </p:nvSpPr>
        <p:spPr>
          <a:xfrm>
            <a:off x="3550811" y="932823"/>
            <a:ext cx="7804525" cy="2554545"/>
          </a:xfrm>
          <a:prstGeom prst="rect">
            <a:avLst/>
          </a:prstGeom>
          <a:noFill/>
        </p:spPr>
        <p:txBody>
          <a:bodyPr wrap="square">
            <a:spAutoFit/>
          </a:bodyPr>
          <a:lstStyle/>
          <a:p>
            <a:r>
              <a:rPr lang="en-US" sz="4000" dirty="0">
                <a:solidFill>
                  <a:schemeClr val="bg1"/>
                </a:solidFill>
                <a:latin typeface="Arial Nova Cond Light" panose="020B0306020202020204" pitchFamily="34" charset="0"/>
              </a:rPr>
              <a:t>And those whom he predestined he also called, and those whom he called he also justified, and those whom he justified he also glorified. </a:t>
            </a:r>
          </a:p>
        </p:txBody>
      </p:sp>
    </p:spTree>
    <p:extLst>
      <p:ext uri="{BB962C8B-B14F-4D97-AF65-F5344CB8AC3E}">
        <p14:creationId xmlns:p14="http://schemas.microsoft.com/office/powerpoint/2010/main" val="230431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CB23B-118C-8D87-2885-AAD43816443C}"/>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6793003A-B9E4-2B17-BFAA-45610B82BDDA}"/>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F82B8348-924D-31B6-61EA-76444711C0E4}"/>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1D997FDC-5DA0-3E9D-429D-894900ECB5AC}"/>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BF62262E-C044-B76E-4F27-2091341555F2}"/>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Mark 16.15-16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87500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EDF70-C800-A4F1-E825-36DE39793126}"/>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897C2C7C-CB97-8146-9C68-A2DBB8F2A204}"/>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8B89B41A-0552-C204-B515-0FCD90A12F36}"/>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F656ED9B-354C-6661-4C71-313F8B06FA8D}"/>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9EBF3C81-8460-40EC-927E-93C4B877C105}"/>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Mark 16.15-16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92567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98356" y="1889148"/>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50A2B31C-B541-8ED2-5880-896E9CD458A2}"/>
              </a:ext>
            </a:extLst>
          </p:cNvPr>
          <p:cNvSpPr/>
          <p:nvPr/>
        </p:nvSpPr>
        <p:spPr>
          <a:xfrm>
            <a:off x="3459457"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075869F7-097F-BC23-D797-B42F031C9541}"/>
              </a:ext>
            </a:extLst>
          </p:cNvPr>
          <p:cNvSpPr/>
          <p:nvPr/>
        </p:nvSpPr>
        <p:spPr>
          <a:xfrm>
            <a:off x="3486465"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F1677883-1D26-A195-79DB-6B375982F13D}"/>
              </a:ext>
            </a:extLst>
          </p:cNvPr>
          <p:cNvSpPr txBox="1"/>
          <p:nvPr/>
        </p:nvSpPr>
        <p:spPr>
          <a:xfrm>
            <a:off x="1334160"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6DF4B7C7-933B-8D8C-9145-1BF4C409634C}"/>
              </a:ext>
            </a:extLst>
          </p:cNvPr>
          <p:cNvSpPr txBox="1"/>
          <p:nvPr/>
        </p:nvSpPr>
        <p:spPr>
          <a:xfrm>
            <a:off x="1365286"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4" name="Right Brace 23">
            <a:extLst>
              <a:ext uri="{FF2B5EF4-FFF2-40B4-BE49-F238E27FC236}">
                <a16:creationId xmlns:a16="http://schemas.microsoft.com/office/drawing/2014/main" id="{D590FBA4-6745-2630-9805-4F5714B6EEA0}"/>
              </a:ext>
            </a:extLst>
          </p:cNvPr>
          <p:cNvSpPr/>
          <p:nvPr/>
        </p:nvSpPr>
        <p:spPr>
          <a:xfrm>
            <a:off x="9689925" y="1925145"/>
            <a:ext cx="433700" cy="2719793"/>
          </a:xfrm>
          <a:prstGeom prst="rightBrace">
            <a:avLst/>
          </a:prstGeom>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ight Brace 24">
            <a:extLst>
              <a:ext uri="{FF2B5EF4-FFF2-40B4-BE49-F238E27FC236}">
                <a16:creationId xmlns:a16="http://schemas.microsoft.com/office/drawing/2014/main" id="{A738B24C-2277-579F-3791-EBD2945199C5}"/>
              </a:ext>
            </a:extLst>
          </p:cNvPr>
          <p:cNvSpPr/>
          <p:nvPr/>
        </p:nvSpPr>
        <p:spPr>
          <a:xfrm>
            <a:off x="9689925" y="4843602"/>
            <a:ext cx="433700" cy="1015777"/>
          </a:xfrm>
          <a:prstGeom prst="rightBrac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42B90AD7-A5E5-D260-27C9-C39335D71C0A}"/>
              </a:ext>
            </a:extLst>
          </p:cNvPr>
          <p:cNvSpPr txBox="1"/>
          <p:nvPr/>
        </p:nvSpPr>
        <p:spPr>
          <a:xfrm>
            <a:off x="10153751" y="2954586"/>
            <a:ext cx="1190529" cy="71962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Single Act</a:t>
            </a:r>
          </a:p>
        </p:txBody>
      </p:sp>
      <p:sp>
        <p:nvSpPr>
          <p:cNvPr id="27" name="TextBox 26">
            <a:extLst>
              <a:ext uri="{FF2B5EF4-FFF2-40B4-BE49-F238E27FC236}">
                <a16:creationId xmlns:a16="http://schemas.microsoft.com/office/drawing/2014/main" id="{BB2F330F-640D-2116-9CC7-4614C2A474FA}"/>
              </a:ext>
            </a:extLst>
          </p:cNvPr>
          <p:cNvSpPr txBox="1"/>
          <p:nvPr/>
        </p:nvSpPr>
        <p:spPr>
          <a:xfrm>
            <a:off x="10123625" y="5142490"/>
            <a:ext cx="1540413" cy="41800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w="0">
                  <a:solidFill>
                    <a:srgbClr val="156082">
                      <a:lumMod val="60000"/>
                      <a:lumOff val="40000"/>
                    </a:srgbClr>
                  </a:solidFill>
                </a:ln>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Process</a:t>
            </a:r>
          </a:p>
        </p:txBody>
      </p:sp>
    </p:spTree>
    <p:extLst>
      <p:ext uri="{BB962C8B-B14F-4D97-AF65-F5344CB8AC3E}">
        <p14:creationId xmlns:p14="http://schemas.microsoft.com/office/powerpoint/2010/main" val="260106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DD201-3C2E-80F4-84B2-FFD0D168650C}"/>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F4DF37BD-ECE8-F5B5-C191-DEEF8B83D560}"/>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2EF6BE13-796B-5B92-517C-AE532657D89C}"/>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E5CCE838-ACDF-7C61-EE30-E7CEFF647483}"/>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28E08487-8A89-4C10-B03F-883E6FD106F3}"/>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Mark 16.15-16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92644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3360C-7043-181D-942C-2BEF6DB84399}"/>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CD59E09A-2BA0-5D29-AEEE-1725932FA274}"/>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1E5D0BCB-61AB-4E35-C217-E2F5DC21C5E3}"/>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B89D7969-4358-2BA2-03B8-73A1DD81F471}"/>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19A5D20B-063A-00F6-9DC8-3D64C7F9B7FC}"/>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Mark 16.15-16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64569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A87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668DF-2C9F-1882-8DC1-A07483111828}"/>
              </a:ext>
            </a:extLst>
          </p:cNvPr>
          <p:cNvSpPr>
            <a:spLocks noGrp="1"/>
          </p:cNvSpPr>
          <p:nvPr>
            <p:ph idx="1"/>
          </p:nvPr>
        </p:nvSpPr>
        <p:spPr>
          <a:xfrm>
            <a:off x="838200" y="1825625"/>
            <a:ext cx="4784124" cy="4351338"/>
          </a:xfrm>
        </p:spPr>
        <p:txBody>
          <a:bodyPr>
            <a:normAutofit fontScale="92500"/>
          </a:bodyPr>
          <a:lstStyle/>
          <a:p>
            <a:pPr marL="0" indent="0">
              <a:buNone/>
            </a:pPr>
            <a:r>
              <a:rPr lang="en-US" sz="4000" dirty="0">
                <a:latin typeface="Arial Nova Cond Light" panose="020B0306020202020204" pitchFamily="34" charset="0"/>
              </a:rPr>
              <a:t>Conversion (effectual calling) is the consequence of regeneration. The new birth is operated and confirmed by faith and repentance. All of those effectually called are justified.</a:t>
            </a:r>
          </a:p>
        </p:txBody>
      </p:sp>
      <p:pic>
        <p:nvPicPr>
          <p:cNvPr id="5122" name="Picture 2" descr="Continuous Line Art Drawing of a Loving Couple Walking and Holding Hands |  Premium AI-generated image">
            <a:extLst>
              <a:ext uri="{FF2B5EF4-FFF2-40B4-BE49-F238E27FC236}">
                <a16:creationId xmlns:a16="http://schemas.microsoft.com/office/drawing/2014/main" id="{8B5FC0D2-230A-A848-0E23-365C2342801F}"/>
              </a:ext>
            </a:extLst>
          </p:cNvPr>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622324" y="530225"/>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2DF2A8-C033-CA1F-DE6E-22B6795C1790}"/>
              </a:ext>
            </a:extLst>
          </p:cNvPr>
          <p:cNvSpPr txBox="1"/>
          <p:nvPr/>
        </p:nvSpPr>
        <p:spPr>
          <a:xfrm>
            <a:off x="7634287" y="2483644"/>
            <a:ext cx="826294" cy="230832"/>
          </a:xfrm>
          <a:prstGeom prst="rect">
            <a:avLst/>
          </a:prstGeom>
          <a:noFill/>
        </p:spPr>
        <p:txBody>
          <a:bodyPr wrap="square" rtlCol="0">
            <a:spAutoFit/>
          </a:bodyPr>
          <a:lstStyle/>
          <a:p>
            <a:r>
              <a:rPr lang="en-US" sz="900" b="1" dirty="0">
                <a:solidFill>
                  <a:srgbClr val="C00000"/>
                </a:solidFill>
                <a:effectLst>
                  <a:outerShdw blurRad="38100" dist="38100" dir="2700000" algn="tl">
                    <a:srgbClr val="000000">
                      <a:alpha val="43137"/>
                    </a:srgbClr>
                  </a:outerShdw>
                </a:effectLst>
              </a:rPr>
              <a:t>REPENTANCE</a:t>
            </a:r>
          </a:p>
        </p:txBody>
      </p:sp>
      <p:sp>
        <p:nvSpPr>
          <p:cNvPr id="6" name="TextBox 5">
            <a:extLst>
              <a:ext uri="{FF2B5EF4-FFF2-40B4-BE49-F238E27FC236}">
                <a16:creationId xmlns:a16="http://schemas.microsoft.com/office/drawing/2014/main" id="{3EA8CB9F-A94A-7997-D205-02BC88E4CFC8}"/>
              </a:ext>
            </a:extLst>
          </p:cNvPr>
          <p:cNvSpPr txBox="1"/>
          <p:nvPr/>
        </p:nvSpPr>
        <p:spPr>
          <a:xfrm>
            <a:off x="8775701" y="2869406"/>
            <a:ext cx="501650" cy="276999"/>
          </a:xfrm>
          <a:prstGeom prst="rect">
            <a:avLst/>
          </a:prstGeom>
          <a:noFill/>
        </p:spPr>
        <p:txBody>
          <a:bodyPr wrap="square" rtlCol="0">
            <a:spAutoFit/>
          </a:bodyPr>
          <a:lstStyle/>
          <a:p>
            <a:r>
              <a:rPr lang="en-US" sz="1200" b="1" dirty="0">
                <a:solidFill>
                  <a:srgbClr val="C00000"/>
                </a:solidFill>
                <a:effectLst>
                  <a:outerShdw blurRad="38100" dist="38100" dir="2700000" algn="tl">
                    <a:srgbClr val="000000">
                      <a:alpha val="43137"/>
                    </a:srgbClr>
                  </a:outerShdw>
                </a:effectLst>
              </a:rPr>
              <a:t>Faith</a:t>
            </a:r>
          </a:p>
        </p:txBody>
      </p:sp>
      <p:sp>
        <p:nvSpPr>
          <p:cNvPr id="2" name="Title 1">
            <a:extLst>
              <a:ext uri="{FF2B5EF4-FFF2-40B4-BE49-F238E27FC236}">
                <a16:creationId xmlns:a16="http://schemas.microsoft.com/office/drawing/2014/main" id="{927EEA58-CE18-0F4B-67AC-B0D242039E88}"/>
              </a:ext>
            </a:extLst>
          </p:cNvPr>
          <p:cNvSpPr>
            <a:spLocks noGrp="1"/>
          </p:cNvSpPr>
          <p:nvPr>
            <p:ph type="title"/>
          </p:nvPr>
        </p:nvSpPr>
        <p:spPr>
          <a:xfrm>
            <a:off x="838200" y="365125"/>
            <a:ext cx="5809735" cy="1325563"/>
          </a:xfrm>
        </p:spPr>
        <p:txBody>
          <a:bodyPr>
            <a:normAutofit/>
          </a:bodyPr>
          <a:lstStyle/>
          <a:p>
            <a:r>
              <a:rPr lang="en-US" sz="6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CONVERSION</a:t>
            </a:r>
          </a:p>
        </p:txBody>
      </p:sp>
    </p:spTree>
    <p:extLst>
      <p:ext uri="{BB962C8B-B14F-4D97-AF65-F5344CB8AC3E}">
        <p14:creationId xmlns:p14="http://schemas.microsoft.com/office/powerpoint/2010/main" val="165944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92BA7-B7FA-6C25-0C73-ACDA61C39E05}"/>
              </a:ext>
            </a:extLst>
          </p:cNvPr>
          <p:cNvSpPr>
            <a:spLocks noGrp="1"/>
          </p:cNvSpPr>
          <p:nvPr>
            <p:ph type="title"/>
          </p:nvPr>
        </p:nvSpPr>
        <p:spPr>
          <a:xfrm>
            <a:off x="532081" y="619683"/>
            <a:ext cx="4212913" cy="1719072"/>
          </a:xfrm>
        </p:spPr>
        <p:txBody>
          <a:bodyPr anchor="b">
            <a:normAutofit/>
          </a:bodyPr>
          <a:lstStyle/>
          <a:p>
            <a:r>
              <a:rPr lang="el-GR"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Light" panose="020B0306020202020204" pitchFamily="34" charset="0"/>
              </a:rPr>
              <a:t>δικαιόω</a:t>
            </a:r>
            <a:endParaRPr lang="en-US"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endParaRPr>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E2D52C-A7E6-DFF5-317F-FDEBE5C98FE2}"/>
              </a:ext>
            </a:extLst>
          </p:cNvPr>
          <p:cNvSpPr>
            <a:spLocks noGrp="1"/>
          </p:cNvSpPr>
          <p:nvPr>
            <p:ph idx="1"/>
          </p:nvPr>
        </p:nvSpPr>
        <p:spPr>
          <a:xfrm>
            <a:off x="515849" y="2736774"/>
            <a:ext cx="7367762" cy="3736544"/>
          </a:xfrm>
        </p:spPr>
        <p:txBody>
          <a:bodyPr anchor="t">
            <a:noAutofit/>
          </a:bodyPr>
          <a:lstStyle/>
          <a:p>
            <a:pPr marL="0" indent="0">
              <a:lnSpc>
                <a:spcPct val="100000"/>
              </a:lnSpc>
              <a:buNone/>
            </a:pPr>
            <a:r>
              <a:rPr lang="en-US" sz="3600" dirty="0">
                <a:latin typeface="Arial Nova Cond Light" panose="020B0306020202020204" pitchFamily="34" charset="0"/>
              </a:rPr>
              <a:t>The word justification (also “righteousness”) means “making righteous” or “acquit”. It is used by the apostle Paul in a theological sense derived to the Old Testament concept of “righteousness” (Ex 23.7; </a:t>
            </a:r>
            <a:r>
              <a:rPr lang="en-US" sz="3600" dirty="0" err="1">
                <a:latin typeface="Arial Nova Cond Light" panose="020B0306020202020204" pitchFamily="34" charset="0"/>
              </a:rPr>
              <a:t>Deut</a:t>
            </a:r>
            <a:r>
              <a:rPr lang="en-US" sz="3600" dirty="0">
                <a:latin typeface="Arial Nova Cond Light" panose="020B0306020202020204" pitchFamily="34" charset="0"/>
              </a:rPr>
              <a:t> 25.1; Prov 17.15; Isa 5.23).</a:t>
            </a:r>
          </a:p>
        </p:txBody>
      </p:sp>
      <p:sp>
        <p:nvSpPr>
          <p:cNvPr id="4" name="Rectangle 3">
            <a:extLst>
              <a:ext uri="{FF2B5EF4-FFF2-40B4-BE49-F238E27FC236}">
                <a16:creationId xmlns:a16="http://schemas.microsoft.com/office/drawing/2014/main" id="{FDEB890D-A174-5143-1FEA-14660EDFE442}"/>
              </a:ext>
            </a:extLst>
          </p:cNvPr>
          <p:cNvSpPr/>
          <p:nvPr/>
        </p:nvSpPr>
        <p:spPr>
          <a:xfrm>
            <a:off x="333632" y="619683"/>
            <a:ext cx="11528854" cy="5618634"/>
          </a:xfrm>
          <a:prstGeom prst="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69270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373A39-0468-578C-33B4-3D253B48B39E}"/>
              </a:ext>
            </a:extLst>
          </p:cNvPr>
          <p:cNvSpPr txBox="1"/>
          <p:nvPr/>
        </p:nvSpPr>
        <p:spPr>
          <a:xfrm>
            <a:off x="1020001" y="1305341"/>
            <a:ext cx="6091999" cy="4862870"/>
          </a:xfrm>
          <a:prstGeom prst="rect">
            <a:avLst/>
          </a:prstGeom>
          <a:noFill/>
        </p:spPr>
        <p:txBody>
          <a:bodyPr wrap="square" rtlCol="0">
            <a:spAutoFit/>
          </a:bodyPr>
          <a:lstStyle/>
          <a:p>
            <a:r>
              <a:rPr lang="en-US" sz="4000" dirty="0">
                <a:solidFill>
                  <a:schemeClr val="bg1"/>
                </a:solidFill>
                <a:latin typeface="Arial Nova Cond" panose="020B0506020202020204" pitchFamily="34" charset="0"/>
              </a:rPr>
              <a:t>Louis </a:t>
            </a:r>
            <a:r>
              <a:rPr lang="en-US" sz="4000" dirty="0" err="1">
                <a:solidFill>
                  <a:schemeClr val="bg1"/>
                </a:solidFill>
                <a:latin typeface="Arial Nova Cond" panose="020B0506020202020204" pitchFamily="34" charset="0"/>
              </a:rPr>
              <a:t>Berkhof</a:t>
            </a:r>
            <a:r>
              <a:rPr lang="en-US" sz="4000" dirty="0">
                <a:solidFill>
                  <a:schemeClr val="bg1"/>
                </a:solidFill>
                <a:latin typeface="Arial Nova Cond" panose="020B0506020202020204" pitchFamily="34" charset="0"/>
              </a:rPr>
              <a:t> explains that in the Old Testament the word </a:t>
            </a:r>
            <a:r>
              <a:rPr lang="en-US" sz="40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Arial Nova Cond" panose="020B0506020202020204" pitchFamily="34" charset="0"/>
              </a:rPr>
              <a:t>righteousness</a:t>
            </a:r>
            <a:r>
              <a:rPr lang="en-US" sz="4000" dirty="0">
                <a:ln w="0">
                  <a:solidFill>
                    <a:schemeClr val="bg1"/>
                  </a:solidFill>
                </a:ln>
                <a:solidFill>
                  <a:schemeClr val="bg1"/>
                </a:solidFill>
                <a:latin typeface="Arial Nova Cond" panose="020B0506020202020204" pitchFamily="34" charset="0"/>
              </a:rPr>
              <a:t> has a legal sense (forensic). It</a:t>
            </a:r>
            <a:r>
              <a:rPr lang="en-US" sz="4000" dirty="0">
                <a:solidFill>
                  <a:schemeClr val="bg1"/>
                </a:solidFill>
                <a:latin typeface="Arial Nova Cond" panose="020B0506020202020204" pitchFamily="34" charset="0"/>
              </a:rPr>
              <a:t> </a:t>
            </a:r>
            <a:r>
              <a:rPr lang="en-US" sz="4000" dirty="0">
                <a:solidFill>
                  <a:schemeClr val="bg1"/>
                </a:solidFill>
                <a:latin typeface="Arial Nova Cond Light" panose="020B0306020202020204" pitchFamily="34" charset="0"/>
              </a:rPr>
              <a:t>“</a:t>
            </a:r>
            <a:r>
              <a:rPr lang="en-US" sz="4000" i="1" dirty="0">
                <a:solidFill>
                  <a:schemeClr val="bg1"/>
                </a:solidFill>
                <a:latin typeface="Arial Nova Cond Light" panose="020B0306020202020204" pitchFamily="34" charset="0"/>
              </a:rPr>
              <a:t>means ‘to declare judicially that one’s state is in harmony with the demands of the law’</a:t>
            </a:r>
            <a:r>
              <a:rPr lang="en-US" sz="4000" dirty="0">
                <a:solidFill>
                  <a:schemeClr val="bg1"/>
                </a:solidFill>
                <a:latin typeface="Arial Nova Cond Light" panose="020B0306020202020204" pitchFamily="34" charset="0"/>
              </a:rPr>
              <a:t>.”</a:t>
            </a:r>
          </a:p>
          <a:p>
            <a:endParaRPr lang="en-US" sz="1500" dirty="0">
              <a:solidFill>
                <a:schemeClr val="bg1"/>
              </a:solidFill>
              <a:latin typeface="Arial Nova Cond Light" panose="020B0306020202020204" pitchFamily="34" charset="0"/>
            </a:endParaRPr>
          </a:p>
          <a:p>
            <a:pPr algn="r"/>
            <a:r>
              <a:rPr lang="en-US" sz="1500" dirty="0">
                <a:solidFill>
                  <a:schemeClr val="bg1"/>
                </a:solidFill>
                <a:latin typeface="Arial Nova Cond Light" panose="020B0306020202020204" pitchFamily="34" charset="0"/>
              </a:rPr>
              <a:t>Systematic Theology (1977, 15</a:t>
            </a:r>
            <a:r>
              <a:rPr lang="en-US" sz="1500" baseline="30000" dirty="0">
                <a:solidFill>
                  <a:schemeClr val="bg1"/>
                </a:solidFill>
                <a:latin typeface="Arial Nova Cond Light" panose="020B0306020202020204" pitchFamily="34" charset="0"/>
              </a:rPr>
              <a:t>th</a:t>
            </a:r>
            <a:r>
              <a:rPr lang="en-US" sz="1500" dirty="0">
                <a:solidFill>
                  <a:schemeClr val="bg1"/>
                </a:solidFill>
                <a:latin typeface="Arial Nova Cond Light" panose="020B0306020202020204" pitchFamily="34" charset="0"/>
              </a:rPr>
              <a:t> printing), 510.</a:t>
            </a:r>
          </a:p>
        </p:txBody>
      </p:sp>
      <p:pic>
        <p:nvPicPr>
          <p:cNvPr id="2052" name="Picture 4" descr="Amazon.com: Louis Berkhof: books, biography, latest update">
            <a:extLst>
              <a:ext uri="{FF2B5EF4-FFF2-40B4-BE49-F238E27FC236}">
                <a16:creationId xmlns:a16="http://schemas.microsoft.com/office/drawing/2014/main" id="{597A233E-09B5-BC09-ED7F-507CAFC35B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06" b="33889"/>
          <a:stretch/>
        </p:blipFill>
        <p:spPr bwMode="auto">
          <a:xfrm>
            <a:off x="7409592" y="939799"/>
            <a:ext cx="4028391" cy="497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BBDE598-F359-2B83-52A3-73687074A5AD}"/>
              </a:ext>
            </a:extLst>
          </p:cNvPr>
          <p:cNvSpPr/>
          <p:nvPr/>
        </p:nvSpPr>
        <p:spPr>
          <a:xfrm>
            <a:off x="520700" y="558800"/>
            <a:ext cx="11176000" cy="57531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62237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98339B98-BC40-9D59-DBCA-07484B1F1B69}"/>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C25D3EE-E020-D71A-9A67-6D72BE916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B9AA82-2A3E-A0B0-52A9-59879CE9946E}"/>
              </a:ext>
            </a:extLst>
          </p:cNvPr>
          <p:cNvSpPr>
            <a:spLocks noGrp="1"/>
          </p:cNvSpPr>
          <p:nvPr>
            <p:ph type="title"/>
          </p:nvPr>
        </p:nvSpPr>
        <p:spPr>
          <a:xfrm>
            <a:off x="532081" y="1234193"/>
            <a:ext cx="4212913" cy="1104562"/>
          </a:xfrm>
        </p:spPr>
        <p:txBody>
          <a:bodyPr anchor="b">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Justification</a:t>
            </a:r>
          </a:p>
        </p:txBody>
      </p:sp>
      <p:sp>
        <p:nvSpPr>
          <p:cNvPr id="1033" name="sketch line">
            <a:extLst>
              <a:ext uri="{FF2B5EF4-FFF2-40B4-BE49-F238E27FC236}">
                <a16:creationId xmlns:a16="http://schemas.microsoft.com/office/drawing/2014/main" id="{DFE65194-99CC-B5DC-565B-E586FC69E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E8310B5-E692-AF12-DEC4-98ECB4C4D8CB}"/>
              </a:ext>
            </a:extLst>
          </p:cNvPr>
          <p:cNvSpPr>
            <a:spLocks noGrp="1"/>
          </p:cNvSpPr>
          <p:nvPr>
            <p:ph idx="1"/>
          </p:nvPr>
        </p:nvSpPr>
        <p:spPr>
          <a:xfrm>
            <a:off x="602878" y="2592044"/>
            <a:ext cx="4339826" cy="3518257"/>
          </a:xfrm>
        </p:spPr>
        <p:txBody>
          <a:bodyPr anchor="t">
            <a:normAutofit/>
          </a:bodyPr>
          <a:lstStyle/>
          <a:p>
            <a:pPr marL="0" indent="0">
              <a:lnSpc>
                <a:spcPct val="100000"/>
              </a:lnSpc>
              <a:buNone/>
            </a:pPr>
            <a:r>
              <a:rPr lang="en-US" sz="3200" dirty="0">
                <a:effectLst>
                  <a:outerShdw blurRad="38100" dist="38100" dir="2700000" algn="tl">
                    <a:srgbClr val="000000">
                      <a:alpha val="43137"/>
                    </a:srgbClr>
                  </a:outerShdw>
                </a:effectLst>
                <a:latin typeface="Arial Nova Cond Light" panose="020B0306020202020204" pitchFamily="34" charset="0"/>
              </a:rPr>
              <a:t>Some have interpreted righteousness as a moral concept, instead of legal, but in opposition to that Paul connects righteousness with the ceremonial concept of propitiation.</a:t>
            </a:r>
          </a:p>
        </p:txBody>
      </p:sp>
      <p:pic>
        <p:nvPicPr>
          <p:cNvPr id="1026" name="Picture 2" descr="Expiation versus Propitiation of Sins – Orthodox Christian Theology">
            <a:extLst>
              <a:ext uri="{FF2B5EF4-FFF2-40B4-BE49-F238E27FC236}">
                <a16:creationId xmlns:a16="http://schemas.microsoft.com/office/drawing/2014/main" id="{912C6AAF-AA04-94F9-5BA4-8280111D6F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54"/>
          <a:stretch/>
        </p:blipFill>
        <p:spPr bwMode="auto">
          <a:xfrm>
            <a:off x="5104856" y="1479219"/>
            <a:ext cx="6499510" cy="3883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654E3C-DAB5-EB90-22E3-27EEE2ED370B}"/>
              </a:ext>
            </a:extLst>
          </p:cNvPr>
          <p:cNvSpPr/>
          <p:nvPr/>
        </p:nvSpPr>
        <p:spPr>
          <a:xfrm>
            <a:off x="333632" y="619683"/>
            <a:ext cx="11528854" cy="5618634"/>
          </a:xfrm>
          <a:prstGeom prst="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450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3C5A0-3F8D-301E-4729-70E54708E9FB}"/>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DB637D11-63C3-BDB6-FB81-05B54E73EBC9}"/>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E8CEF737-5DDF-6AA7-2DA6-B1C892699E67}"/>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86A5A8B7-70B5-3915-F9E7-36F5B7C0B21C}"/>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8F9ABBCE-FE39-52EA-2898-F21CB3453CCC}"/>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dirty="0">
                <a:solidFill>
                  <a:srgbClr val="E7E6E6"/>
                </a:solidFill>
                <a:effectLst>
                  <a:outerShdw blurRad="38100" dist="38100" dir="2700000" algn="tl">
                    <a:srgbClr val="000000">
                      <a:alpha val="43137"/>
                    </a:srgbClr>
                  </a:outerShdw>
                </a:effectLst>
                <a:latin typeface="Calibri" panose="020F0502020204030204"/>
              </a:rPr>
              <a:t>Romans 3.23-25</a:t>
            </a:r>
            <a:endPar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
        <p:nvSpPr>
          <p:cNvPr id="4" name="TextBox 3">
            <a:extLst>
              <a:ext uri="{FF2B5EF4-FFF2-40B4-BE49-F238E27FC236}">
                <a16:creationId xmlns:a16="http://schemas.microsoft.com/office/drawing/2014/main" id="{ABAF1D96-FB68-A03F-1AE7-8DDD2596178B}"/>
              </a:ext>
            </a:extLst>
          </p:cNvPr>
          <p:cNvSpPr txBox="1"/>
          <p:nvPr/>
        </p:nvSpPr>
        <p:spPr>
          <a:xfrm>
            <a:off x="3305041" y="833565"/>
            <a:ext cx="8238839" cy="3970318"/>
          </a:xfrm>
          <a:prstGeom prst="rect">
            <a:avLst/>
          </a:prstGeom>
          <a:noFill/>
        </p:spPr>
        <p:txBody>
          <a:bodyPr wrap="square">
            <a:spAutoFit/>
          </a:bodyPr>
          <a:lstStyle/>
          <a:p>
            <a:pPr marR="0" algn="l" rtl="0"/>
            <a:r>
              <a:rPr lang="en-US" sz="3600" dirty="0">
                <a:solidFill>
                  <a:schemeClr val="bg1"/>
                </a:solidFill>
                <a:latin typeface="Arial Nova Cond Light" panose="020B0306020202020204" pitchFamily="34" charset="0"/>
              </a:rPr>
              <a:t>All have sinned and fall short of the glory of God, and are </a:t>
            </a:r>
            <a:r>
              <a:rPr lang="en-US" sz="3600" u="sng" dirty="0">
                <a:solidFill>
                  <a:schemeClr val="bg1"/>
                </a:solidFill>
                <a:latin typeface="Arial Nova Cond Light" panose="020B0306020202020204" pitchFamily="34" charset="0"/>
              </a:rPr>
              <a:t>justified by his grace as a gift</a:t>
            </a:r>
            <a:r>
              <a:rPr lang="en-US" sz="3600" dirty="0">
                <a:solidFill>
                  <a:schemeClr val="bg1"/>
                </a:solidFill>
                <a:latin typeface="Arial Nova Cond Light" panose="020B0306020202020204" pitchFamily="34" charset="0"/>
              </a:rPr>
              <a:t>, through the redemption that is in Christ Jesus, whom God put forward as </a:t>
            </a:r>
            <a:r>
              <a:rPr lang="en-US" sz="3600" u="sng" dirty="0">
                <a:solidFill>
                  <a:schemeClr val="bg1"/>
                </a:solidFill>
                <a:latin typeface="Arial Nova Cond Light" panose="020B0306020202020204" pitchFamily="34" charset="0"/>
              </a:rPr>
              <a:t>a propitiation by his blood</a:t>
            </a:r>
            <a:r>
              <a:rPr lang="en-US" sz="3600" dirty="0">
                <a:solidFill>
                  <a:schemeClr val="bg1"/>
                </a:solidFill>
                <a:latin typeface="Arial Nova Cond Light" panose="020B0306020202020204" pitchFamily="34" charset="0"/>
              </a:rPr>
              <a:t>, to be received by faith. This was to show </a:t>
            </a:r>
            <a:r>
              <a:rPr lang="en-US" sz="3600" u="sng" dirty="0">
                <a:solidFill>
                  <a:schemeClr val="bg1"/>
                </a:solidFill>
                <a:latin typeface="Arial Nova Cond Light" panose="020B0306020202020204" pitchFamily="34" charset="0"/>
              </a:rPr>
              <a:t>God's righteousness</a:t>
            </a:r>
            <a:r>
              <a:rPr lang="en-US" sz="3600" dirty="0">
                <a:solidFill>
                  <a:schemeClr val="bg1"/>
                </a:solidFill>
                <a:latin typeface="Arial Nova Cond Light" panose="020B0306020202020204" pitchFamily="34" charset="0"/>
              </a:rPr>
              <a:t>, because in his divine forbearance, he had passed over former sins.</a:t>
            </a:r>
          </a:p>
        </p:txBody>
      </p:sp>
    </p:spTree>
    <p:extLst>
      <p:ext uri="{BB962C8B-B14F-4D97-AF65-F5344CB8AC3E}">
        <p14:creationId xmlns:p14="http://schemas.microsoft.com/office/powerpoint/2010/main" val="64092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E01E-4EC1-195D-76E3-802ACBA715C4}"/>
              </a:ext>
            </a:extLst>
          </p:cNvPr>
          <p:cNvSpPr>
            <a:spLocks noGrp="1"/>
          </p:cNvSpPr>
          <p:nvPr>
            <p:ph type="title"/>
          </p:nvPr>
        </p:nvSpPr>
        <p:spPr/>
        <p:txBody>
          <a:bodyPr>
            <a:normAutofit/>
          </a:bodyPr>
          <a:lstStyle/>
          <a:p>
            <a:pPr algn="ctr"/>
            <a:r>
              <a:rPr lang="en-US" sz="6000" b="1" u="sng"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Complex Meaning</a:t>
            </a:r>
          </a:p>
        </p:txBody>
      </p:sp>
      <p:sp>
        <p:nvSpPr>
          <p:cNvPr id="4" name="TextBox 3">
            <a:extLst>
              <a:ext uri="{FF2B5EF4-FFF2-40B4-BE49-F238E27FC236}">
                <a16:creationId xmlns:a16="http://schemas.microsoft.com/office/drawing/2014/main" id="{C040D971-3BE1-D1D9-82EE-4F852674A5FA}"/>
              </a:ext>
            </a:extLst>
          </p:cNvPr>
          <p:cNvSpPr txBox="1"/>
          <p:nvPr/>
        </p:nvSpPr>
        <p:spPr>
          <a:xfrm>
            <a:off x="496332" y="3039762"/>
            <a:ext cx="4794421" cy="1560427"/>
          </a:xfrm>
          <a:prstGeom prst="rect">
            <a:avLst/>
          </a:prstGeom>
          <a:noFill/>
        </p:spPr>
        <p:txBody>
          <a:bodyPr wrap="square" rtlCol="0">
            <a:spAutoFit/>
          </a:bodyPr>
          <a:lstStyle/>
          <a:p>
            <a:pPr algn="r">
              <a:lnSpc>
                <a:spcPct val="4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Forensic</a:t>
            </a:r>
          </a:p>
          <a:p>
            <a:pPr algn="ctr">
              <a:lnSpc>
                <a:spcPct val="40000"/>
              </a:lnSpc>
            </a:pPr>
            <a:r>
              <a:rPr lang="en-US" sz="8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a:t>
            </a:r>
          </a:p>
          <a:p>
            <a:pPr algn="r">
              <a:lnSpc>
                <a:spcPct val="4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Ceremonial</a:t>
            </a:r>
          </a:p>
        </p:txBody>
      </p:sp>
      <p:sp>
        <p:nvSpPr>
          <p:cNvPr id="5" name="TextBox 4">
            <a:extLst>
              <a:ext uri="{FF2B5EF4-FFF2-40B4-BE49-F238E27FC236}">
                <a16:creationId xmlns:a16="http://schemas.microsoft.com/office/drawing/2014/main" id="{8DFE41B9-A370-C6A3-B37F-78114C7A6DDD}"/>
              </a:ext>
            </a:extLst>
          </p:cNvPr>
          <p:cNvSpPr txBox="1"/>
          <p:nvPr/>
        </p:nvSpPr>
        <p:spPr>
          <a:xfrm>
            <a:off x="5434914" y="3039762"/>
            <a:ext cx="5525529" cy="1015663"/>
          </a:xfrm>
          <a:prstGeom prst="rect">
            <a:avLst/>
          </a:prstGeom>
          <a:noFill/>
        </p:spPr>
        <p:txBody>
          <a:bodyPr wrap="square" rtlCol="0">
            <a:spAutoFit/>
          </a:bodyPr>
          <a:lstStyle/>
          <a:p>
            <a:r>
              <a:rPr lang="en-US" sz="6000" b="1" dirty="0">
                <a:ln w="0"/>
                <a:solidFill>
                  <a:schemeClr val="accent1"/>
                </a:solidFill>
                <a:effectLst>
                  <a:outerShdw blurRad="38100" dist="25400" dir="5400000" algn="ctr" rotWithShape="0">
                    <a:srgbClr val="6E747A">
                      <a:alpha val="43000"/>
                    </a:srgbClr>
                  </a:outerShdw>
                </a:effectLst>
              </a:rPr>
              <a:t>= JUSTIFICATION</a:t>
            </a:r>
          </a:p>
        </p:txBody>
      </p:sp>
    </p:spTree>
    <p:extLst>
      <p:ext uri="{BB962C8B-B14F-4D97-AF65-F5344CB8AC3E}">
        <p14:creationId xmlns:p14="http://schemas.microsoft.com/office/powerpoint/2010/main" val="141920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F9580BE3-BED9-4998-1A8C-EF47B0407BD8}"/>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8CA0C652-5D93-5E10-753B-0AA5D9A727D4}"/>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AB67FB23-77FF-C735-A2C3-9C1B7CF3FCEB}"/>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EDAE1C6-5167-6BE7-3331-A5DE8C901B6A}"/>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a:t>
            </a:r>
          </a:p>
        </p:txBody>
      </p:sp>
      <p:sp>
        <p:nvSpPr>
          <p:cNvPr id="5" name="Retângulo 4">
            <a:extLst>
              <a:ext uri="{FF2B5EF4-FFF2-40B4-BE49-F238E27FC236}">
                <a16:creationId xmlns:a16="http://schemas.microsoft.com/office/drawing/2014/main" id="{42CC99C8-F770-BA08-ABE0-790EC357B719}"/>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33306AB-9B62-CA4B-974D-4A2BFB789958}"/>
              </a:ext>
            </a:extLst>
          </p:cNvPr>
          <p:cNvSpPr txBox="1"/>
          <p:nvPr/>
        </p:nvSpPr>
        <p:spPr>
          <a:xfrm>
            <a:off x="2647435" y="1936981"/>
            <a:ext cx="8715658" cy="4108817"/>
          </a:xfrm>
          <a:prstGeom prst="rect">
            <a:avLst/>
          </a:prstGeom>
          <a:noFill/>
        </p:spPr>
        <p:txBody>
          <a:bodyPr wrap="square">
            <a:spAutoFit/>
          </a:bodyPr>
          <a:lstStyle/>
          <a:p>
            <a:pPr algn="l"/>
            <a:r>
              <a:rPr lang="en-US" sz="2900" dirty="0">
                <a:solidFill>
                  <a:schemeClr val="bg1"/>
                </a:solidFill>
                <a:latin typeface="Arial Nova Cond Light" panose="020B0306020202020204" pitchFamily="34" charset="0"/>
              </a:rPr>
              <a:t>Those whom God effectually calleth, he also freely justifies: not by infusing righteousness into them, but </a:t>
            </a:r>
            <a:r>
              <a:rPr lang="en-US" sz="2900" i="1" u="sng" dirty="0">
                <a:solidFill>
                  <a:schemeClr val="bg1"/>
                </a:solidFill>
                <a:latin typeface="Arial Nova Cond Light" panose="020B0306020202020204" pitchFamily="34" charset="0"/>
              </a:rPr>
              <a:t>by pardoning their sins, and by accounting and accepting their persons as righteous</a:t>
            </a:r>
            <a:r>
              <a:rPr lang="en-US" sz="2900" dirty="0">
                <a:solidFill>
                  <a:schemeClr val="bg1"/>
                </a:solidFill>
                <a:latin typeface="Arial Nova Cond Light" panose="020B0306020202020204" pitchFamily="34" charset="0"/>
              </a:rPr>
              <a:t>; not for anything wrought in them, or done by them, but for Christ’s sake alone; nor by imputing faith itself, the act of believing, or any other evangelical obedience to them, as their righteousness; but </a:t>
            </a:r>
            <a:r>
              <a:rPr lang="en-US" sz="2900" i="1" u="sng" dirty="0">
                <a:solidFill>
                  <a:schemeClr val="bg1"/>
                </a:solidFill>
                <a:latin typeface="Arial Nova Cond Light" panose="020B0306020202020204" pitchFamily="34" charset="0"/>
              </a:rPr>
              <a:t>by imputing the obedience and satisfaction of Christ unto them, they receiving and resting on him and his righteousness, by faith; which faith they have not of themselves</a:t>
            </a:r>
            <a:r>
              <a:rPr lang="en-US" sz="2900" i="1" dirty="0">
                <a:solidFill>
                  <a:schemeClr val="bg1"/>
                </a:solidFill>
                <a:latin typeface="Arial Nova Cond Light" panose="020B0306020202020204" pitchFamily="34" charset="0"/>
              </a:rPr>
              <a:t>, it is the gift of God</a:t>
            </a:r>
            <a:r>
              <a:rPr lang="en-US" sz="2900" dirty="0">
                <a:solidFill>
                  <a:schemeClr val="bg1"/>
                </a:solidFill>
                <a:latin typeface="Arial Nova Cond Light" panose="020B0306020202020204" pitchFamily="34" charset="0"/>
              </a:rPr>
              <a:t>.</a:t>
            </a:r>
          </a:p>
        </p:txBody>
      </p:sp>
    </p:spTree>
    <p:extLst>
      <p:ext uri="{BB962C8B-B14F-4D97-AF65-F5344CB8AC3E}">
        <p14:creationId xmlns:p14="http://schemas.microsoft.com/office/powerpoint/2010/main" val="2605401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2268</TotalTime>
  <Words>914</Words>
  <Application>Microsoft Office PowerPoint</Application>
  <PresentationFormat>Widescreen</PresentationFormat>
  <Paragraphs>84</Paragraphs>
  <Slides>21</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21</vt:i4>
      </vt:variant>
    </vt:vector>
  </HeadingPairs>
  <TitlesOfParts>
    <vt:vector size="36" baseType="lpstr">
      <vt:lpstr>Aharoni</vt:lpstr>
      <vt:lpstr>Aptos</vt:lpstr>
      <vt:lpstr>Aptos Display</vt:lpstr>
      <vt:lpstr>Arial</vt:lpstr>
      <vt:lpstr>Arial Nova Cond</vt:lpstr>
      <vt:lpstr>Arial Nova Cond Light</vt:lpstr>
      <vt:lpstr>Avenir Next LT Pro</vt:lpstr>
      <vt:lpstr>Calibri</vt:lpstr>
      <vt:lpstr>Calibri Light</vt:lpstr>
      <vt:lpstr>Californian FB</vt:lpstr>
      <vt:lpstr>Coneria Script Demo</vt:lpstr>
      <vt:lpstr>Daytona Condensed</vt:lpstr>
      <vt:lpstr>Grandview Display</vt:lpstr>
      <vt:lpstr>Office Theme</vt:lpstr>
      <vt:lpstr>Tema do Office</vt:lpstr>
      <vt:lpstr>Doctrine of Salvation  (Soteriology)</vt:lpstr>
      <vt:lpstr>Ordo Salutis</vt:lpstr>
      <vt:lpstr>CONVERSION</vt:lpstr>
      <vt:lpstr>δικαιόω</vt:lpstr>
      <vt:lpstr>PowerPoint Presentation</vt:lpstr>
      <vt:lpstr>Justification</vt:lpstr>
      <vt:lpstr>PowerPoint Presentation</vt:lpstr>
      <vt:lpstr>Complex Meaning</vt:lpstr>
      <vt:lpstr>PowerPoint Presentation</vt:lpstr>
      <vt:lpstr>What is Justification? (LCW Q.70)</vt:lpstr>
      <vt:lpstr>What is Justification?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J. dos Santos</cp:lastModifiedBy>
  <cp:revision>8</cp:revision>
  <cp:lastPrinted>2025-01-08T23:04:05Z</cp:lastPrinted>
  <dcterms:created xsi:type="dcterms:W3CDTF">2024-08-21T16:46:17Z</dcterms:created>
  <dcterms:modified xsi:type="dcterms:W3CDTF">2025-01-08T23:33:09Z</dcterms:modified>
</cp:coreProperties>
</file>