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5" r:id="rId4"/>
  </p:sldMasterIdLst>
  <p:notesMasterIdLst>
    <p:notesMasterId r:id="rId38"/>
  </p:notesMasterIdLst>
  <p:sldIdLst>
    <p:sldId id="259" r:id="rId5"/>
    <p:sldId id="261" r:id="rId6"/>
    <p:sldId id="262" r:id="rId7"/>
    <p:sldId id="263" r:id="rId8"/>
    <p:sldId id="256" r:id="rId9"/>
    <p:sldId id="424" r:id="rId10"/>
    <p:sldId id="482" r:id="rId11"/>
    <p:sldId id="472" r:id="rId12"/>
    <p:sldId id="500" r:id="rId13"/>
    <p:sldId id="501" r:id="rId14"/>
    <p:sldId id="502" r:id="rId15"/>
    <p:sldId id="488" r:id="rId16"/>
    <p:sldId id="503" r:id="rId17"/>
    <p:sldId id="465" r:id="rId18"/>
    <p:sldId id="505" r:id="rId19"/>
    <p:sldId id="504" r:id="rId20"/>
    <p:sldId id="506" r:id="rId21"/>
    <p:sldId id="507" r:id="rId22"/>
    <p:sldId id="508" r:id="rId23"/>
    <p:sldId id="495" r:id="rId24"/>
    <p:sldId id="494" r:id="rId25"/>
    <p:sldId id="509" r:id="rId26"/>
    <p:sldId id="511" r:id="rId27"/>
    <p:sldId id="337" r:id="rId28"/>
    <p:sldId id="383" r:id="rId29"/>
    <p:sldId id="384" r:id="rId30"/>
    <p:sldId id="512" r:id="rId31"/>
    <p:sldId id="513" r:id="rId32"/>
    <p:sldId id="493" r:id="rId33"/>
    <p:sldId id="510" r:id="rId34"/>
    <p:sldId id="498" r:id="rId35"/>
    <p:sldId id="499" r:id="rId36"/>
    <p:sldId id="515"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1A28"/>
    <a:srgbClr val="040001"/>
    <a:srgbClr val="0C0B13"/>
    <a:srgbClr val="FBA87A"/>
    <a:srgbClr val="FBD8A2"/>
    <a:srgbClr val="F0BE9E"/>
    <a:srgbClr val="1A1E21"/>
    <a:srgbClr val="15191C"/>
    <a:srgbClr val="161B1E"/>
    <a:srgbClr val="0FA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D1929-AA2D-42B4-8819-93E07480FE71}" v="242" dt="2025-01-22T19:09:47.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8" autoAdjust="0"/>
    <p:restoredTop sz="87616" autoAdjust="0"/>
  </p:normalViewPr>
  <p:slideViewPr>
    <p:cSldViewPr snapToGrid="0">
      <p:cViewPr varScale="1">
        <p:scale>
          <a:sx n="98" d="100"/>
          <a:sy n="98" d="100"/>
        </p:scale>
        <p:origin x="10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1/22/2025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777240" y="4777560"/>
            <a:ext cx="6217500" cy="452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71" name="Google Shape;71;p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18a7fb4b56_0_1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g318a7fb4b56_0_15: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83" name="Google Shape;83;g318a7fb4b56_0_15: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8a7fb4b56_0_20: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8" name="Google Shape;88;g318a7fb4b56_0_2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18a7fb4b56_0_24: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3" name="Google Shape;93;g318a7fb4b56_0_2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Rom 3:28</a:t>
            </a:r>
          </a:p>
          <a:p>
            <a:r>
              <a:rPr lang="en-US" sz="2400" dirty="0"/>
              <a:t>James 2:17-26</a:t>
            </a:r>
          </a:p>
        </p:txBody>
      </p:sp>
      <p:sp>
        <p:nvSpPr>
          <p:cNvPr id="4" name="Slide Number Placeholder 3"/>
          <p:cNvSpPr>
            <a:spLocks noGrp="1"/>
          </p:cNvSpPr>
          <p:nvPr>
            <p:ph type="sldNum" sz="quarter" idx="5"/>
          </p:nvPr>
        </p:nvSpPr>
        <p:spPr/>
        <p:txBody>
          <a:bodyPr/>
          <a:lstStyle/>
          <a:p>
            <a:fld id="{BDC3FC93-558A-43A1-B9E0-654929D884E9}" type="slidenum">
              <a:rPr lang="en-US" smtClean="0"/>
              <a:t>20</a:t>
            </a:fld>
            <a:endParaRPr lang="en-US"/>
          </a:p>
        </p:txBody>
      </p:sp>
    </p:spTree>
    <p:extLst>
      <p:ext uri="{BB962C8B-B14F-4D97-AF65-F5344CB8AC3E}">
        <p14:creationId xmlns:p14="http://schemas.microsoft.com/office/powerpoint/2010/main" val="224699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3FC93-558A-43A1-B9E0-654929D884E9}" type="slidenum">
              <a:rPr lang="en-US" smtClean="0"/>
              <a:t>21</a:t>
            </a:fld>
            <a:endParaRPr lang="en-US"/>
          </a:p>
        </p:txBody>
      </p:sp>
    </p:spTree>
    <p:extLst>
      <p:ext uri="{BB962C8B-B14F-4D97-AF65-F5344CB8AC3E}">
        <p14:creationId xmlns:p14="http://schemas.microsoft.com/office/powerpoint/2010/main" val="71609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22/01/2025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22/01/2025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22/01/2025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22/01/2025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22/01/2025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22/01/2025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22/01/2025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fault" type="blank">
  <p:cSld name="Default">
    <p:spTree>
      <p:nvGrpSpPr>
        <p:cNvPr id="1" name="Shape 19"/>
        <p:cNvGrpSpPr/>
        <p:nvPr/>
      </p:nvGrpSpPr>
      <p:grpSpPr>
        <a:xfrm>
          <a:off x="0" y="0"/>
          <a:ext cx="0" cy="0"/>
          <a:chOff x="0" y="0"/>
          <a:chExt cx="0" cy="0"/>
        </a:xfrm>
      </p:grpSpPr>
      <p:sp>
        <p:nvSpPr>
          <p:cNvPr id="20" name="Google Shape;20;p77"/>
          <p:cNvSpPr txBox="1">
            <a:spLocks noGrp="1"/>
          </p:cNvSpPr>
          <p:nvPr>
            <p:ph type="ftr" idx="11"/>
          </p:nvPr>
        </p:nvSpPr>
        <p:spPr>
          <a:xfrm>
            <a:off x="0" y="0"/>
            <a:ext cx="2855520" cy="281088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7"/>
          <p:cNvSpPr txBox="1">
            <a:spLocks noGrp="1"/>
          </p:cNvSpPr>
          <p:nvPr>
            <p:ph type="sldNum" idx="12"/>
          </p:nvPr>
        </p:nvSpPr>
        <p:spPr>
          <a:xfrm>
            <a:off x="0" y="0"/>
            <a:ext cx="2855520" cy="281088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2" name="Google Shape;22;p77"/>
          <p:cNvSpPr txBox="1">
            <a:spLocks noGrp="1"/>
          </p:cNvSpPr>
          <p:nvPr>
            <p:ph type="dt" idx="10"/>
          </p:nvPr>
        </p:nvSpPr>
        <p:spPr>
          <a:xfrm>
            <a:off x="0" y="0"/>
            <a:ext cx="2855520" cy="281088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23775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23"/>
        <p:cNvGrpSpPr/>
        <p:nvPr/>
      </p:nvGrpSpPr>
      <p:grpSpPr>
        <a:xfrm>
          <a:off x="0" y="0"/>
          <a:ext cx="0" cy="0"/>
          <a:chOff x="0" y="0"/>
          <a:chExt cx="0" cy="0"/>
        </a:xfrm>
      </p:grpSpPr>
      <p:sp>
        <p:nvSpPr>
          <p:cNvPr id="24" name="Google Shape;24;g315cf76e508_0_529"/>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315cf76e508_0_529"/>
          <p:cNvSpPr txBox="1">
            <a:spLocks noGrp="1"/>
          </p:cNvSpPr>
          <p:nvPr>
            <p:ph type="body" idx="1"/>
          </p:nvPr>
        </p:nvSpPr>
        <p:spPr>
          <a:xfrm>
            <a:off x="609120" y="1604160"/>
            <a:ext cx="1094560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6" name="Google Shape;26;g315cf76e508_0_529"/>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315cf76e508_0_529"/>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g315cf76e508_0_529"/>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22922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218500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1/22/2025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1/22/2025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22/01/2025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76"/>
          <p:cNvSpPr txBox="1">
            <a:spLocks noGrp="1"/>
          </p:cNvSpPr>
          <p:nvPr>
            <p:ph type="ftr" idx="11"/>
          </p:nvPr>
        </p:nvSpPr>
        <p:spPr>
          <a:xfrm>
            <a:off x="0" y="0"/>
            <a:ext cx="2855520" cy="2810880"/>
          </a:xfrm>
          <a:prstGeom prst="rect">
            <a:avLst/>
          </a:prstGeom>
          <a:noFill/>
          <a:ln>
            <a:noFill/>
          </a:ln>
        </p:spPr>
        <p:txBody>
          <a:bodyPr spcFirstLastPara="1" wrap="square" lIns="64800" tIns="32400" rIns="64800" bIns="32400" anchor="t" anchorCtr="0">
            <a:noAutofit/>
          </a:bodyPr>
          <a:lstStyle>
            <a:lvl1pPr marR="0" lvl="0" algn="ctr"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 name="Google Shape;15;p76"/>
          <p:cNvSpPr txBox="1">
            <a:spLocks noGrp="1"/>
          </p:cNvSpPr>
          <p:nvPr>
            <p:ph type="sldNum" idx="12"/>
          </p:nvPr>
        </p:nvSpPr>
        <p:spPr>
          <a:xfrm>
            <a:off x="0" y="0"/>
            <a:ext cx="2855520" cy="2810880"/>
          </a:xfrm>
          <a:prstGeom prst="rect">
            <a:avLst/>
          </a:prstGeom>
          <a:noFill/>
          <a:ln>
            <a:noFill/>
          </a:ln>
        </p:spPr>
        <p:txBody>
          <a:bodyPr spcFirstLastPara="1" wrap="square" lIns="64800" tIns="32400" rIns="64800" bIns="32400" anchor="t" anchorCtr="0">
            <a:noAutofit/>
          </a:bodyPr>
          <a:lstStyle>
            <a:lvl1pPr marL="0" marR="0" lvl="0"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latin typeface="Times New Roman"/>
              <a:ea typeface="Times New Roman"/>
              <a:cs typeface="Times New Roman"/>
              <a:sym typeface="Times New Roman"/>
            </a:endParaRPr>
          </a:p>
        </p:txBody>
      </p:sp>
      <p:sp>
        <p:nvSpPr>
          <p:cNvPr id="16" name="Google Shape;16;p76"/>
          <p:cNvSpPr txBox="1">
            <a:spLocks noGrp="1"/>
          </p:cNvSpPr>
          <p:nvPr>
            <p:ph type="dt" idx="10"/>
          </p:nvPr>
        </p:nvSpPr>
        <p:spPr>
          <a:xfrm>
            <a:off x="0" y="0"/>
            <a:ext cx="2855520" cy="2810880"/>
          </a:xfrm>
          <a:prstGeom prst="rect">
            <a:avLst/>
          </a:prstGeom>
          <a:noFill/>
          <a:ln>
            <a:noFill/>
          </a:ln>
        </p:spPr>
        <p:txBody>
          <a:bodyPr spcFirstLastPara="1" wrap="square" lIns="64800" tIns="32400" rIns="64800" bIns="32400" anchor="t" anchorCtr="0">
            <a:noAutofit/>
          </a:bodyPr>
          <a:lstStyle>
            <a:lvl1pPr marR="0" lvl="0" algn="l"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 name="Google Shape;17;p76"/>
          <p:cNvSpPr txBox="1">
            <a:spLocks noGrp="1"/>
          </p:cNvSpPr>
          <p:nvPr>
            <p:ph type="title"/>
          </p:nvPr>
        </p:nvSpPr>
        <p:spPr>
          <a:xfrm>
            <a:off x="609600" y="273600"/>
            <a:ext cx="1097232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76"/>
          <p:cNvSpPr txBox="1">
            <a:spLocks noGrp="1"/>
          </p:cNvSpPr>
          <p:nvPr>
            <p:ph type="body" idx="1"/>
          </p:nvPr>
        </p:nvSpPr>
        <p:spPr>
          <a:xfrm>
            <a:off x="609600" y="1604640"/>
            <a:ext cx="1097232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92319029"/>
      </p:ext>
    </p:extLst>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74"/>
          <p:cNvSpPr txBox="1">
            <a:spLocks noGrp="1"/>
          </p:cNvSpPr>
          <p:nvPr>
            <p:ph type="title"/>
          </p:nvPr>
        </p:nvSpPr>
        <p:spPr>
          <a:xfrm>
            <a:off x="609600" y="273600"/>
            <a:ext cx="1097232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4"/>
          <p:cNvSpPr txBox="1">
            <a:spLocks noGrp="1"/>
          </p:cNvSpPr>
          <p:nvPr>
            <p:ph type="body" idx="1"/>
          </p:nvPr>
        </p:nvSpPr>
        <p:spPr>
          <a:xfrm>
            <a:off x="609600" y="1604640"/>
            <a:ext cx="1097232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01078337"/>
      </p:ext>
    </p:extLst>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18.xml"/><Relationship Id="rId5" Type="http://schemas.microsoft.com/office/2007/relationships/hdphoto" Target="../media/hdphoto6.wdp"/><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8.xml"/><Relationship Id="rId5" Type="http://schemas.microsoft.com/office/2007/relationships/hdphoto" Target="../media/hdphoto5.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8.xml"/><Relationship Id="rId5" Type="http://schemas.microsoft.com/office/2007/relationships/hdphoto" Target="../media/hdphoto5.wdp"/><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microsoft.com/office/2007/relationships/hdphoto" Target="../media/hdphoto7.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2"/>
        <p:cNvGrpSpPr/>
        <p:nvPr/>
      </p:nvGrpSpPr>
      <p:grpSpPr>
        <a:xfrm>
          <a:off x="0" y="0"/>
          <a:ext cx="0" cy="0"/>
          <a:chOff x="0" y="0"/>
          <a:chExt cx="0" cy="0"/>
        </a:xfrm>
      </p:grpSpPr>
      <p:sp>
        <p:nvSpPr>
          <p:cNvPr id="73" name="Google Shape;73;p4"/>
          <p:cNvSpPr/>
          <p:nvPr/>
        </p:nvSpPr>
        <p:spPr>
          <a:xfrm>
            <a:off x="507840" y="305280"/>
            <a:ext cx="11683600" cy="6247200"/>
          </a:xfrm>
          <a:prstGeom prst="rect">
            <a:avLst/>
          </a:prstGeom>
          <a:noFill/>
          <a:ln>
            <a:noFill/>
          </a:ln>
        </p:spPr>
        <p:txBody>
          <a:bodyPr spcFirstLastPara="1" wrap="square" lIns="108933" tIns="54233" rIns="108933" bIns="54233" anchor="t" anchorCtr="0">
            <a:noAutofit/>
          </a:bodyPr>
          <a:lstStyle/>
          <a:p>
            <a:pPr defTabSz="1219170">
              <a:buClr>
                <a:srgbClr val="000000"/>
              </a:buClr>
              <a:buSzPts val="1400"/>
            </a:pPr>
            <a:endParaRPr sz="1867" kern="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73A39-0468-578C-33B4-3D253B48B39E}"/>
              </a:ext>
            </a:extLst>
          </p:cNvPr>
          <p:cNvSpPr txBox="1"/>
          <p:nvPr/>
        </p:nvSpPr>
        <p:spPr>
          <a:xfrm>
            <a:off x="1020001" y="1305341"/>
            <a:ext cx="6091999" cy="4862870"/>
          </a:xfrm>
          <a:prstGeom prst="rect">
            <a:avLst/>
          </a:prstGeom>
          <a:noFill/>
        </p:spPr>
        <p:txBody>
          <a:bodyPr wrap="square" rtlCol="0">
            <a:spAutoFit/>
          </a:bodyPr>
          <a:lstStyle/>
          <a:p>
            <a:r>
              <a:rPr lang="en-US" sz="4000" dirty="0">
                <a:solidFill>
                  <a:schemeClr val="bg1"/>
                </a:solidFill>
                <a:latin typeface="Arial Nova Cond" panose="020B0506020202020204" pitchFamily="34" charset="0"/>
              </a:rPr>
              <a:t>Louis </a:t>
            </a:r>
            <a:r>
              <a:rPr lang="en-US" sz="4000" dirty="0" err="1">
                <a:solidFill>
                  <a:schemeClr val="bg1"/>
                </a:solidFill>
                <a:latin typeface="Arial Nova Cond" panose="020B0506020202020204" pitchFamily="34" charset="0"/>
              </a:rPr>
              <a:t>Berkhof</a:t>
            </a:r>
            <a:r>
              <a:rPr lang="en-US" sz="4000" dirty="0">
                <a:solidFill>
                  <a:schemeClr val="bg1"/>
                </a:solidFill>
                <a:latin typeface="Arial Nova Cond" panose="020B0506020202020204" pitchFamily="34" charset="0"/>
              </a:rPr>
              <a:t> explains that in the Old Testament the word </a:t>
            </a:r>
            <a:r>
              <a:rPr lang="en-US" sz="40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rial Nova Cond" panose="020B0506020202020204" pitchFamily="34" charset="0"/>
              </a:rPr>
              <a:t>righteousness</a:t>
            </a:r>
            <a:r>
              <a:rPr lang="en-US" sz="4000" dirty="0">
                <a:ln w="0">
                  <a:solidFill>
                    <a:schemeClr val="bg1"/>
                  </a:solidFill>
                </a:ln>
                <a:solidFill>
                  <a:schemeClr val="bg1"/>
                </a:solidFill>
                <a:latin typeface="Arial Nova Cond" panose="020B0506020202020204" pitchFamily="34" charset="0"/>
              </a:rPr>
              <a:t> has a legal sense (forensic). It</a:t>
            </a:r>
            <a:r>
              <a:rPr lang="en-US" sz="4000" dirty="0">
                <a:solidFill>
                  <a:schemeClr val="bg1"/>
                </a:solidFill>
                <a:latin typeface="Arial Nova Cond" panose="020B0506020202020204" pitchFamily="34" charset="0"/>
              </a:rPr>
              <a:t> </a:t>
            </a:r>
            <a:r>
              <a:rPr lang="en-US" sz="4000" dirty="0">
                <a:solidFill>
                  <a:schemeClr val="bg1"/>
                </a:solidFill>
                <a:latin typeface="Arial Nova Cond Light" panose="020B0306020202020204" pitchFamily="34" charset="0"/>
              </a:rPr>
              <a:t>“</a:t>
            </a:r>
            <a:r>
              <a:rPr lang="en-US" sz="4000" i="1" dirty="0">
                <a:solidFill>
                  <a:schemeClr val="bg1"/>
                </a:solidFill>
                <a:latin typeface="Arial Nova Cond Light" panose="020B0306020202020204" pitchFamily="34" charset="0"/>
              </a:rPr>
              <a:t>means ‘to declare judicially that one’s state is in harmony with the demands of the law’</a:t>
            </a:r>
            <a:r>
              <a:rPr lang="en-US" sz="4000" dirty="0">
                <a:solidFill>
                  <a:schemeClr val="bg1"/>
                </a:solidFill>
                <a:latin typeface="Arial Nova Cond Light" panose="020B0306020202020204" pitchFamily="34" charset="0"/>
              </a:rPr>
              <a:t>.”</a:t>
            </a:r>
          </a:p>
          <a:p>
            <a:endParaRPr lang="en-US" sz="1500" dirty="0">
              <a:solidFill>
                <a:schemeClr val="bg1"/>
              </a:solidFill>
              <a:latin typeface="Arial Nova Cond Light" panose="020B0306020202020204" pitchFamily="34" charset="0"/>
            </a:endParaRPr>
          </a:p>
          <a:p>
            <a:pPr algn="r"/>
            <a:r>
              <a:rPr lang="en-US" sz="1500" dirty="0">
                <a:solidFill>
                  <a:schemeClr val="bg1"/>
                </a:solidFill>
                <a:latin typeface="Arial Nova Cond Light" panose="020B0306020202020204" pitchFamily="34" charset="0"/>
              </a:rPr>
              <a:t>Systematic Theology (1977, 15</a:t>
            </a:r>
            <a:r>
              <a:rPr lang="en-US" sz="1500" baseline="30000" dirty="0">
                <a:solidFill>
                  <a:schemeClr val="bg1"/>
                </a:solidFill>
                <a:latin typeface="Arial Nova Cond Light" panose="020B0306020202020204" pitchFamily="34" charset="0"/>
              </a:rPr>
              <a:t>th</a:t>
            </a:r>
            <a:r>
              <a:rPr lang="en-US" sz="1500" dirty="0">
                <a:solidFill>
                  <a:schemeClr val="bg1"/>
                </a:solidFill>
                <a:latin typeface="Arial Nova Cond Light" panose="020B0306020202020204" pitchFamily="34" charset="0"/>
              </a:rPr>
              <a:t> printing), 510.</a:t>
            </a:r>
          </a:p>
        </p:txBody>
      </p:sp>
      <p:pic>
        <p:nvPicPr>
          <p:cNvPr id="2052" name="Picture 4" descr="Amazon.com: Louis Berkhof: books, biography, latest update">
            <a:extLst>
              <a:ext uri="{FF2B5EF4-FFF2-40B4-BE49-F238E27FC236}">
                <a16:creationId xmlns:a16="http://schemas.microsoft.com/office/drawing/2014/main" id="{597A233E-09B5-BC09-ED7F-507CAFC35B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06" b="33889"/>
          <a:stretch/>
        </p:blipFill>
        <p:spPr bwMode="auto">
          <a:xfrm>
            <a:off x="7409592" y="939799"/>
            <a:ext cx="4028391" cy="497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BBDE598-F359-2B83-52A3-73687074A5AD}"/>
              </a:ext>
            </a:extLst>
          </p:cNvPr>
          <p:cNvSpPr/>
          <p:nvPr/>
        </p:nvSpPr>
        <p:spPr>
          <a:xfrm>
            <a:off x="520700" y="558800"/>
            <a:ext cx="11176000" cy="57531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62237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98339B98-BC40-9D59-DBCA-07484B1F1B69}"/>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C25D3EE-E020-D71A-9A67-6D72BE916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B9AA82-2A3E-A0B0-52A9-59879CE9946E}"/>
              </a:ext>
            </a:extLst>
          </p:cNvPr>
          <p:cNvSpPr>
            <a:spLocks noGrp="1"/>
          </p:cNvSpPr>
          <p:nvPr>
            <p:ph type="title"/>
          </p:nvPr>
        </p:nvSpPr>
        <p:spPr>
          <a:xfrm>
            <a:off x="532081" y="1234193"/>
            <a:ext cx="4212913" cy="1104562"/>
          </a:xfrm>
        </p:spPr>
        <p:txBody>
          <a:bodyPr anchor="b">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Justification</a:t>
            </a:r>
          </a:p>
        </p:txBody>
      </p:sp>
      <p:sp>
        <p:nvSpPr>
          <p:cNvPr id="1033" name="sketch line">
            <a:extLst>
              <a:ext uri="{FF2B5EF4-FFF2-40B4-BE49-F238E27FC236}">
                <a16:creationId xmlns:a16="http://schemas.microsoft.com/office/drawing/2014/main" id="{DFE65194-99CC-B5DC-565B-E586FC69E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8310B5-E692-AF12-DEC4-98ECB4C4D8CB}"/>
              </a:ext>
            </a:extLst>
          </p:cNvPr>
          <p:cNvSpPr>
            <a:spLocks noGrp="1"/>
          </p:cNvSpPr>
          <p:nvPr>
            <p:ph idx="1"/>
          </p:nvPr>
        </p:nvSpPr>
        <p:spPr>
          <a:xfrm>
            <a:off x="602878" y="2592044"/>
            <a:ext cx="4339826" cy="3518257"/>
          </a:xfrm>
        </p:spPr>
        <p:txBody>
          <a:bodyPr anchor="t">
            <a:normAutofit/>
          </a:bodyPr>
          <a:lstStyle/>
          <a:p>
            <a:pPr marL="0" indent="0">
              <a:lnSpc>
                <a:spcPct val="100000"/>
              </a:lnSpc>
              <a:buNone/>
            </a:pPr>
            <a:r>
              <a:rPr lang="en-US" sz="3200" dirty="0">
                <a:effectLst>
                  <a:outerShdw blurRad="38100" dist="38100" dir="2700000" algn="tl">
                    <a:srgbClr val="000000">
                      <a:alpha val="43137"/>
                    </a:srgbClr>
                  </a:outerShdw>
                </a:effectLst>
                <a:latin typeface="Arial Nova Cond Light" panose="020B0306020202020204" pitchFamily="34" charset="0"/>
              </a:rPr>
              <a:t>Some have interpreted righteousness as a moral concept, instead of legal, but in opposition to that Paul connects righteousness with the ceremonial concept of propitiation.</a:t>
            </a:r>
          </a:p>
        </p:txBody>
      </p:sp>
      <p:pic>
        <p:nvPicPr>
          <p:cNvPr id="1026" name="Picture 2" descr="Expiation versus Propitiation of Sins – Orthodox Christian Theology">
            <a:extLst>
              <a:ext uri="{FF2B5EF4-FFF2-40B4-BE49-F238E27FC236}">
                <a16:creationId xmlns:a16="http://schemas.microsoft.com/office/drawing/2014/main" id="{912C6AAF-AA04-94F9-5BA4-8280111D6F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54"/>
          <a:stretch/>
        </p:blipFill>
        <p:spPr bwMode="auto">
          <a:xfrm>
            <a:off x="5104856" y="1479219"/>
            <a:ext cx="6499510" cy="3883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654E3C-DAB5-EB90-22E3-27EEE2ED370B}"/>
              </a:ext>
            </a:extLst>
          </p:cNvPr>
          <p:cNvSpPr/>
          <p:nvPr/>
        </p:nvSpPr>
        <p:spPr>
          <a:xfrm>
            <a:off x="333632" y="619683"/>
            <a:ext cx="11528854" cy="5618634"/>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45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3C5A0-3F8D-301E-4729-70E54708E9FB}"/>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B637D11-63C3-BDB6-FB81-05B54E73EBC9}"/>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E8CEF737-5DDF-6AA7-2DA6-B1C892699E67}"/>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86A5A8B7-70B5-3915-F9E7-36F5B7C0B21C}"/>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8F9ABBCE-FE39-52EA-2898-F21CB3453CCC}"/>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Romans 3.23-25</a:t>
            </a:r>
            <a:endPar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
        <p:nvSpPr>
          <p:cNvPr id="4" name="TextBox 3">
            <a:extLst>
              <a:ext uri="{FF2B5EF4-FFF2-40B4-BE49-F238E27FC236}">
                <a16:creationId xmlns:a16="http://schemas.microsoft.com/office/drawing/2014/main" id="{ABAF1D96-FB68-A03F-1AE7-8DDD2596178B}"/>
              </a:ext>
            </a:extLst>
          </p:cNvPr>
          <p:cNvSpPr txBox="1"/>
          <p:nvPr/>
        </p:nvSpPr>
        <p:spPr>
          <a:xfrm>
            <a:off x="3305041" y="833565"/>
            <a:ext cx="8238839" cy="3970318"/>
          </a:xfrm>
          <a:prstGeom prst="rect">
            <a:avLst/>
          </a:prstGeom>
          <a:noFill/>
        </p:spPr>
        <p:txBody>
          <a:bodyPr wrap="square">
            <a:spAutoFit/>
          </a:bodyPr>
          <a:lstStyle/>
          <a:p>
            <a:pPr marR="0" algn="l" rtl="0"/>
            <a:r>
              <a:rPr lang="en-US" sz="3600" dirty="0">
                <a:solidFill>
                  <a:schemeClr val="bg1"/>
                </a:solidFill>
                <a:latin typeface="Arial Nova Cond Light" panose="020B0306020202020204" pitchFamily="34" charset="0"/>
              </a:rPr>
              <a:t>All have sinned and fall short of the glory of God, and are </a:t>
            </a:r>
            <a:r>
              <a:rPr lang="en-US" sz="3600" u="sng" dirty="0">
                <a:solidFill>
                  <a:schemeClr val="bg1"/>
                </a:solidFill>
                <a:latin typeface="Arial Nova Cond Light" panose="020B0306020202020204" pitchFamily="34" charset="0"/>
              </a:rPr>
              <a:t>justified by his grace as a gift</a:t>
            </a:r>
            <a:r>
              <a:rPr lang="en-US" sz="3600" dirty="0">
                <a:solidFill>
                  <a:schemeClr val="bg1"/>
                </a:solidFill>
                <a:latin typeface="Arial Nova Cond Light" panose="020B0306020202020204" pitchFamily="34" charset="0"/>
              </a:rPr>
              <a:t>, through the redemption that is in Christ Jesus, whom God put forward as </a:t>
            </a:r>
            <a:r>
              <a:rPr lang="en-US" sz="3600" u="sng" dirty="0">
                <a:solidFill>
                  <a:schemeClr val="bg1"/>
                </a:solidFill>
                <a:latin typeface="Arial Nova Cond Light" panose="020B0306020202020204" pitchFamily="34" charset="0"/>
              </a:rPr>
              <a:t>a propitiation by his blood</a:t>
            </a:r>
            <a:r>
              <a:rPr lang="en-US" sz="3600" dirty="0">
                <a:solidFill>
                  <a:schemeClr val="bg1"/>
                </a:solidFill>
                <a:latin typeface="Arial Nova Cond Light" panose="020B0306020202020204" pitchFamily="34" charset="0"/>
              </a:rPr>
              <a:t>, to be received by faith. This was to show </a:t>
            </a:r>
            <a:r>
              <a:rPr lang="en-US" sz="3600" u="sng" dirty="0">
                <a:solidFill>
                  <a:schemeClr val="bg1"/>
                </a:solidFill>
                <a:latin typeface="Arial Nova Cond Light" panose="020B0306020202020204" pitchFamily="34" charset="0"/>
              </a:rPr>
              <a:t>God's righteousness</a:t>
            </a:r>
            <a:r>
              <a:rPr lang="en-US" sz="3600" dirty="0">
                <a:solidFill>
                  <a:schemeClr val="bg1"/>
                </a:solidFill>
                <a:latin typeface="Arial Nova Cond Light" panose="020B0306020202020204" pitchFamily="34" charset="0"/>
              </a:rPr>
              <a:t>, because in his divine forbearance, he had passed over former sins.</a:t>
            </a:r>
          </a:p>
        </p:txBody>
      </p:sp>
    </p:spTree>
    <p:extLst>
      <p:ext uri="{BB962C8B-B14F-4D97-AF65-F5344CB8AC3E}">
        <p14:creationId xmlns:p14="http://schemas.microsoft.com/office/powerpoint/2010/main" val="64092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E01E-4EC1-195D-76E3-802ACBA715C4}"/>
              </a:ext>
            </a:extLst>
          </p:cNvPr>
          <p:cNvSpPr>
            <a:spLocks noGrp="1"/>
          </p:cNvSpPr>
          <p:nvPr>
            <p:ph type="title"/>
          </p:nvPr>
        </p:nvSpPr>
        <p:spPr/>
        <p:txBody>
          <a:bodyPr>
            <a:normAutofit/>
          </a:bodyPr>
          <a:lstStyle/>
          <a:p>
            <a:pPr algn="ctr"/>
            <a:r>
              <a:rPr lang="en-US" sz="6000" b="1" u="sng"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Complex Meaning</a:t>
            </a:r>
          </a:p>
        </p:txBody>
      </p:sp>
      <p:sp>
        <p:nvSpPr>
          <p:cNvPr id="4" name="TextBox 3">
            <a:extLst>
              <a:ext uri="{FF2B5EF4-FFF2-40B4-BE49-F238E27FC236}">
                <a16:creationId xmlns:a16="http://schemas.microsoft.com/office/drawing/2014/main" id="{C040D971-3BE1-D1D9-82EE-4F852674A5FA}"/>
              </a:ext>
            </a:extLst>
          </p:cNvPr>
          <p:cNvSpPr txBox="1"/>
          <p:nvPr/>
        </p:nvSpPr>
        <p:spPr>
          <a:xfrm>
            <a:off x="496332" y="3039762"/>
            <a:ext cx="4794421" cy="1560427"/>
          </a:xfrm>
          <a:prstGeom prst="rect">
            <a:avLst/>
          </a:prstGeom>
          <a:noFill/>
        </p:spPr>
        <p:txBody>
          <a:bodyPr wrap="square" rtlCol="0">
            <a:spAutoFit/>
          </a:bodyPr>
          <a:lstStyle/>
          <a:p>
            <a:pPr algn="r">
              <a:lnSpc>
                <a:spcPct val="4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Forensic</a:t>
            </a:r>
          </a:p>
          <a:p>
            <a:pPr algn="ctr">
              <a:lnSpc>
                <a:spcPct val="40000"/>
              </a:lnSpc>
            </a:pPr>
            <a:r>
              <a:rPr lang="en-US"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a:t>
            </a:r>
          </a:p>
          <a:p>
            <a:pPr algn="r">
              <a:lnSpc>
                <a:spcPct val="4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Ceremonial</a:t>
            </a:r>
          </a:p>
        </p:txBody>
      </p:sp>
      <p:sp>
        <p:nvSpPr>
          <p:cNvPr id="5" name="TextBox 4">
            <a:extLst>
              <a:ext uri="{FF2B5EF4-FFF2-40B4-BE49-F238E27FC236}">
                <a16:creationId xmlns:a16="http://schemas.microsoft.com/office/drawing/2014/main" id="{8DFE41B9-A370-C6A3-B37F-78114C7A6DDD}"/>
              </a:ext>
            </a:extLst>
          </p:cNvPr>
          <p:cNvSpPr txBox="1"/>
          <p:nvPr/>
        </p:nvSpPr>
        <p:spPr>
          <a:xfrm>
            <a:off x="5434914" y="3039762"/>
            <a:ext cx="5525529" cy="1015663"/>
          </a:xfrm>
          <a:prstGeom prst="rect">
            <a:avLst/>
          </a:prstGeom>
          <a:noFill/>
        </p:spPr>
        <p:txBody>
          <a:bodyPr wrap="square" rtlCol="0">
            <a:spAutoFit/>
          </a:bodyPr>
          <a:lstStyle/>
          <a:p>
            <a:r>
              <a:rPr lang="en-US" sz="6000" b="1" dirty="0">
                <a:ln w="0"/>
                <a:solidFill>
                  <a:schemeClr val="accent1"/>
                </a:solidFill>
                <a:effectLst>
                  <a:outerShdw blurRad="38100" dist="25400" dir="5400000" algn="ctr" rotWithShape="0">
                    <a:srgbClr val="6E747A">
                      <a:alpha val="43000"/>
                    </a:srgbClr>
                  </a:outerShdw>
                </a:effectLst>
              </a:rPr>
              <a:t>= JUSTIFICATION</a:t>
            </a:r>
          </a:p>
        </p:txBody>
      </p:sp>
    </p:spTree>
    <p:extLst>
      <p:ext uri="{BB962C8B-B14F-4D97-AF65-F5344CB8AC3E}">
        <p14:creationId xmlns:p14="http://schemas.microsoft.com/office/powerpoint/2010/main" val="141920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F9580BE3-BED9-4998-1A8C-EF47B0407BD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CA0C652-5D93-5E10-753B-0AA5D9A727D4}"/>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AB67FB23-77FF-C735-A2C3-9C1B7CF3FCEB}"/>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DAE1C6-5167-6BE7-3331-A5DE8C901B6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42CC99C8-F770-BA08-ABE0-790EC357B71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33306AB-9B62-CA4B-974D-4A2BFB789958}"/>
              </a:ext>
            </a:extLst>
          </p:cNvPr>
          <p:cNvSpPr txBox="1"/>
          <p:nvPr/>
        </p:nvSpPr>
        <p:spPr>
          <a:xfrm>
            <a:off x="2647435" y="1936981"/>
            <a:ext cx="8715658" cy="4108817"/>
          </a:xfrm>
          <a:prstGeom prst="rect">
            <a:avLst/>
          </a:prstGeom>
          <a:noFill/>
        </p:spPr>
        <p:txBody>
          <a:bodyPr wrap="square">
            <a:spAutoFit/>
          </a:bodyPr>
          <a:lstStyle/>
          <a:p>
            <a:pPr algn="l"/>
            <a:r>
              <a:rPr lang="en-US" sz="2900" dirty="0">
                <a:solidFill>
                  <a:schemeClr val="bg1"/>
                </a:solidFill>
                <a:latin typeface="Arial Nova Cond Light" panose="020B0306020202020204" pitchFamily="34" charset="0"/>
              </a:rPr>
              <a:t>Those whom God effectually calleth, he also freely justifies: not by infusing righteousness into them, but </a:t>
            </a:r>
            <a:r>
              <a:rPr lang="en-US" sz="2900" i="1" u="sng" dirty="0">
                <a:solidFill>
                  <a:schemeClr val="bg1"/>
                </a:solidFill>
                <a:latin typeface="Arial Nova Cond Light" panose="020B0306020202020204" pitchFamily="34" charset="0"/>
              </a:rPr>
              <a:t>by pardoning their sins, and by accounting and accepting their persons as righteous</a:t>
            </a:r>
            <a:r>
              <a:rPr lang="en-US" sz="2900" dirty="0">
                <a:solidFill>
                  <a:schemeClr val="bg1"/>
                </a:solidFill>
                <a:latin typeface="Arial Nova Cond Light" panose="020B0306020202020204" pitchFamily="34" charset="0"/>
              </a:rPr>
              <a:t>; not for anything wrought in them, or done by them, but for Christ’s sake alone; nor by imputing faith itself, the act of believing, or any other evangelical obedience to them, as their righteousness; but </a:t>
            </a:r>
            <a:r>
              <a:rPr lang="en-US" sz="2900" i="1" u="sng" dirty="0">
                <a:solidFill>
                  <a:schemeClr val="bg1"/>
                </a:solidFill>
                <a:latin typeface="Arial Nova Cond Light" panose="020B0306020202020204" pitchFamily="34" charset="0"/>
              </a:rPr>
              <a:t>by imputing the obedience and satisfaction of Christ unto them, they receiving and resting on him and his righteousness, by faith; which faith they have not of themselves</a:t>
            </a:r>
            <a:r>
              <a:rPr lang="en-US" sz="2900" i="1" dirty="0">
                <a:solidFill>
                  <a:schemeClr val="bg1"/>
                </a:solidFill>
                <a:latin typeface="Arial Nova Cond Light" panose="020B0306020202020204" pitchFamily="34" charset="0"/>
              </a:rPr>
              <a:t>, it is the gift of God</a:t>
            </a:r>
            <a:r>
              <a:rPr lang="en-US" sz="2900" dirty="0">
                <a:solidFill>
                  <a:schemeClr val="bg1"/>
                </a:solidFill>
                <a:latin typeface="Arial Nova Cond Light" panose="020B0306020202020204" pitchFamily="34" charset="0"/>
              </a:rPr>
              <a:t>.</a:t>
            </a:r>
          </a:p>
        </p:txBody>
      </p:sp>
    </p:spTree>
    <p:extLst>
      <p:ext uri="{BB962C8B-B14F-4D97-AF65-F5344CB8AC3E}">
        <p14:creationId xmlns:p14="http://schemas.microsoft.com/office/powerpoint/2010/main" val="260540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F3562798-630A-A113-7C29-D5F6A3C5E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54BD0-0D88-C90B-C79E-A900A62D6289}"/>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What is Justification? </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Light" panose="020B0306020202020204" pitchFamily="34" charset="0"/>
                <a:cs typeface="Aharoni" panose="02010803020104030203" pitchFamily="2" charset="-79"/>
              </a:rPr>
              <a:t>(LCW Q.70)</a:t>
            </a:r>
          </a:p>
        </p:txBody>
      </p:sp>
      <p:sp>
        <p:nvSpPr>
          <p:cNvPr id="3" name="Content Placeholder 2">
            <a:extLst>
              <a:ext uri="{FF2B5EF4-FFF2-40B4-BE49-F238E27FC236}">
                <a16:creationId xmlns:a16="http://schemas.microsoft.com/office/drawing/2014/main" id="{07EAD282-DCA9-EC83-4600-8550EE0F0980}"/>
              </a:ext>
            </a:extLst>
          </p:cNvPr>
          <p:cNvSpPr>
            <a:spLocks noGrp="1"/>
          </p:cNvSpPr>
          <p:nvPr>
            <p:ph idx="1"/>
          </p:nvPr>
        </p:nvSpPr>
        <p:spPr>
          <a:xfrm>
            <a:off x="1161535" y="1825625"/>
            <a:ext cx="10192265" cy="4351338"/>
          </a:xfrm>
        </p:spPr>
        <p:txBody>
          <a:bodyPr>
            <a:normAutofit/>
          </a:bodyPr>
          <a:lstStyle/>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A. </a:t>
            </a:r>
            <a:r>
              <a:rPr lang="en-US" sz="4000" dirty="0">
                <a:solidFill>
                  <a:schemeClr val="bg1"/>
                </a:solidFill>
                <a:effectLst>
                  <a:outerShdw blurRad="38100" dist="38100" dir="2700000" algn="tl">
                    <a:srgbClr val="000000">
                      <a:alpha val="43137"/>
                    </a:srgbClr>
                  </a:outerShdw>
                </a:effectLst>
                <a:latin typeface="Arial Nova Cond Light" panose="020B0306020202020204" pitchFamily="34" charset="0"/>
              </a:rPr>
              <a:t>Justification is an act of God’s free grace unto sinners, in which he pardons all their sins, accepts and accounts their persons righteous in his sight; not for anything wrought in them, or done by them, but only for the perfect obedience and full satisfaction of Christ, by God imputed to them, and received by faith alone.</a:t>
            </a:r>
          </a:p>
        </p:txBody>
      </p:sp>
    </p:spTree>
    <p:extLst>
      <p:ext uri="{BB962C8B-B14F-4D97-AF65-F5344CB8AC3E}">
        <p14:creationId xmlns:p14="http://schemas.microsoft.com/office/powerpoint/2010/main" val="34422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0F6C-BB1A-4957-2F39-3BC087C97FD3}"/>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What is Justification?</a:t>
            </a:r>
          </a:p>
        </p:txBody>
      </p:sp>
      <p:sp>
        <p:nvSpPr>
          <p:cNvPr id="3" name="Content Placeholder 2">
            <a:extLst>
              <a:ext uri="{FF2B5EF4-FFF2-40B4-BE49-F238E27FC236}">
                <a16:creationId xmlns:a16="http://schemas.microsoft.com/office/drawing/2014/main" id="{4BD660E7-B1C7-C96B-7BEC-0853D3345BF5}"/>
              </a:ext>
            </a:extLst>
          </p:cNvPr>
          <p:cNvSpPr>
            <a:spLocks noGrp="1"/>
          </p:cNvSpPr>
          <p:nvPr>
            <p:ph idx="1"/>
          </p:nvPr>
        </p:nvSpPr>
        <p:spPr/>
        <p:txBody>
          <a:bodyPr>
            <a:normAutofit/>
          </a:bodyPr>
          <a:lstStyle/>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It is the act of God imputing Christ’s justice upon the regenerated elect.</a:t>
            </a:r>
          </a:p>
          <a:p>
            <a:pPr marL="0" indent="0">
              <a:buNone/>
            </a:pPr>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It means their past, present, and future sins are forgiven. God treats them as righteous and will never bring their sins against them (Romans 3.21-31).</a:t>
            </a:r>
          </a:p>
        </p:txBody>
      </p:sp>
    </p:spTree>
    <p:extLst>
      <p:ext uri="{BB962C8B-B14F-4D97-AF65-F5344CB8AC3E}">
        <p14:creationId xmlns:p14="http://schemas.microsoft.com/office/powerpoint/2010/main" val="416094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10EF-0E16-1AF9-E3DA-29D772B318CA}"/>
              </a:ext>
            </a:extLst>
          </p:cNvPr>
          <p:cNvSpPr>
            <a:spLocks noGrp="1"/>
          </p:cNvSpPr>
          <p:nvPr>
            <p:ph type="title"/>
          </p:nvPr>
        </p:nvSpPr>
        <p:spPr/>
        <p:txBody>
          <a:bodyPr>
            <a:normAutofit fontScale="90000"/>
          </a:bodyPr>
          <a:lstStyle/>
          <a:p>
            <a:r>
              <a:rPr lang="en-US" sz="6000" b="1" dirty="0">
                <a:latin typeface="Arial Nova Cond" panose="020B0506020202020204" pitchFamily="34" charset="0"/>
              </a:rPr>
              <a:t>Canons of the Council of Trent </a:t>
            </a:r>
            <a:r>
              <a:rPr lang="en-US" sz="3600" b="1" dirty="0">
                <a:latin typeface="Arial Nova Cond" panose="020B0506020202020204" pitchFamily="34" charset="0"/>
              </a:rPr>
              <a:t>(1547-63)</a:t>
            </a:r>
            <a:endParaRPr lang="en-US" sz="5400" b="1"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7873A1DE-2113-F4A7-66CC-062957331671}"/>
              </a:ext>
            </a:extLst>
          </p:cNvPr>
          <p:cNvSpPr>
            <a:spLocks noGrp="1"/>
          </p:cNvSpPr>
          <p:nvPr>
            <p:ph idx="1"/>
          </p:nvPr>
        </p:nvSpPr>
        <p:spPr/>
        <p:txBody>
          <a:bodyPr>
            <a:normAutofit/>
          </a:bodyPr>
          <a:lstStyle/>
          <a:p>
            <a:pPr marL="0" indent="0">
              <a:buNone/>
            </a:pPr>
            <a:r>
              <a:rPr lang="en-US" sz="4000" b="1" dirty="0">
                <a:latin typeface="Arial Nova Cond Light" panose="020B0306020202020204" pitchFamily="34" charset="0"/>
              </a:rPr>
              <a:t>XVI. CANON IX. </a:t>
            </a:r>
            <a:r>
              <a:rPr lang="en-US" sz="4000" dirty="0">
                <a:latin typeface="Arial Nova Cond Light" panose="020B0306020202020204" pitchFamily="34" charset="0"/>
              </a:rPr>
              <a:t>If anyone shall say, that by faith alone the impious is justified; so as to mean that nothing else is required to co-operate in order unto the obtaining the grace of justification, and that it is not in any respect necessary that he be prepared and disposed by the movement of his own will; let him be anathema.</a:t>
            </a:r>
          </a:p>
        </p:txBody>
      </p:sp>
    </p:spTree>
    <p:extLst>
      <p:ext uri="{BB962C8B-B14F-4D97-AF65-F5344CB8AC3E}">
        <p14:creationId xmlns:p14="http://schemas.microsoft.com/office/powerpoint/2010/main" val="108096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6CA0-3665-C86B-B6C8-644A020AFE5C}"/>
              </a:ext>
            </a:extLst>
          </p:cNvPr>
          <p:cNvSpPr>
            <a:spLocks noGrp="1"/>
          </p:cNvSpPr>
          <p:nvPr>
            <p:ph type="title"/>
          </p:nvPr>
        </p:nvSpPr>
        <p:spPr/>
        <p:txBody>
          <a:bodyPr>
            <a:normAutofit/>
          </a:bodyPr>
          <a:lstStyle/>
          <a:p>
            <a:r>
              <a:rPr lang="en-US" sz="5400" b="1" dirty="0">
                <a:latin typeface="Arial Nova Cond" panose="020B0506020202020204" pitchFamily="34" charset="0"/>
              </a:rPr>
              <a:t>Canons of the Council of Trent </a:t>
            </a:r>
            <a:r>
              <a:rPr lang="en-US" sz="3200" b="1" dirty="0">
                <a:latin typeface="Arial Nova Cond" panose="020B0506020202020204" pitchFamily="34" charset="0"/>
              </a:rPr>
              <a:t>(1547-63)</a:t>
            </a:r>
            <a:endParaRPr lang="en-US" sz="5400" dirty="0"/>
          </a:p>
        </p:txBody>
      </p:sp>
      <p:sp>
        <p:nvSpPr>
          <p:cNvPr id="3" name="Content Placeholder 2">
            <a:extLst>
              <a:ext uri="{FF2B5EF4-FFF2-40B4-BE49-F238E27FC236}">
                <a16:creationId xmlns:a16="http://schemas.microsoft.com/office/drawing/2014/main" id="{121D4550-9FC6-A93F-AC11-A7F939732E79}"/>
              </a:ext>
            </a:extLst>
          </p:cNvPr>
          <p:cNvSpPr>
            <a:spLocks noGrp="1"/>
          </p:cNvSpPr>
          <p:nvPr>
            <p:ph idx="1"/>
          </p:nvPr>
        </p:nvSpPr>
        <p:spPr/>
        <p:txBody>
          <a:bodyPr>
            <a:normAutofit/>
          </a:bodyPr>
          <a:lstStyle/>
          <a:p>
            <a:pPr marL="0" indent="0">
              <a:buNone/>
            </a:pPr>
            <a:r>
              <a:rPr lang="en-US" sz="4000" b="1" dirty="0">
                <a:latin typeface="Arial Nova Cond Light" panose="020B0306020202020204" pitchFamily="34" charset="0"/>
              </a:rPr>
              <a:t>XVI. CANON XXIV. </a:t>
            </a:r>
            <a:r>
              <a:rPr lang="en-US" sz="4000" dirty="0">
                <a:latin typeface="Arial Nova Cond Light" panose="020B0306020202020204" pitchFamily="34" charset="0"/>
              </a:rPr>
              <a:t>If anyone shall say, that the justice received is not preserved, and also increased in the sight of God through good works; but that the said works are merely the fruits and signs of justification received, but not a cause of the increase thereof; let him be anathema.</a:t>
            </a:r>
          </a:p>
        </p:txBody>
      </p:sp>
    </p:spTree>
    <p:extLst>
      <p:ext uri="{BB962C8B-B14F-4D97-AF65-F5344CB8AC3E}">
        <p14:creationId xmlns:p14="http://schemas.microsoft.com/office/powerpoint/2010/main" val="228240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A3E3-922F-7E94-3195-7028FA3F0442}"/>
              </a:ext>
            </a:extLst>
          </p:cNvPr>
          <p:cNvSpPr>
            <a:spLocks noGrp="1"/>
          </p:cNvSpPr>
          <p:nvPr>
            <p:ph type="title"/>
          </p:nvPr>
        </p:nvSpPr>
        <p:spPr>
          <a:xfrm>
            <a:off x="838200" y="365125"/>
            <a:ext cx="8095735" cy="2328648"/>
          </a:xfrm>
        </p:spPr>
        <p:txBody>
          <a:bodyPr>
            <a:noAutofit/>
          </a:bodyPr>
          <a:lstStyle/>
          <a:p>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Medieval Concept Preserved in Trent</a:t>
            </a:r>
          </a:p>
        </p:txBody>
      </p:sp>
      <p:sp>
        <p:nvSpPr>
          <p:cNvPr id="3" name="Content Placeholder 2">
            <a:extLst>
              <a:ext uri="{FF2B5EF4-FFF2-40B4-BE49-F238E27FC236}">
                <a16:creationId xmlns:a16="http://schemas.microsoft.com/office/drawing/2014/main" id="{2CBF2F87-EDC0-7568-9EFA-6B13B7EBBBBA}"/>
              </a:ext>
            </a:extLst>
          </p:cNvPr>
          <p:cNvSpPr>
            <a:spLocks noGrp="1"/>
          </p:cNvSpPr>
          <p:nvPr>
            <p:ph idx="1"/>
          </p:nvPr>
        </p:nvSpPr>
        <p:spPr>
          <a:xfrm>
            <a:off x="838200" y="2693773"/>
            <a:ext cx="10515600" cy="3483190"/>
          </a:xfrm>
        </p:spPr>
        <p:txBody>
          <a:bodyPr>
            <a:normAutofit/>
          </a:bodyPr>
          <a:lstStyle/>
          <a:p>
            <a:pPr marL="358775" indent="-358775"/>
            <a:r>
              <a:rPr lang="en-US" sz="4000" b="1" dirty="0">
                <a:effectLst>
                  <a:outerShdw blurRad="38100" dist="38100" dir="2700000" algn="tl">
                    <a:srgbClr val="000000">
                      <a:alpha val="43137"/>
                    </a:srgbClr>
                  </a:outerShdw>
                </a:effectLst>
                <a:latin typeface="Arial Nova Cond Light" panose="020B0306020202020204" pitchFamily="34" charset="0"/>
              </a:rPr>
              <a:t>Justification is the basis of forgiveness of sins.</a:t>
            </a:r>
          </a:p>
          <a:p>
            <a:pPr marL="358775" indent="-358775"/>
            <a:r>
              <a:rPr lang="en-US" sz="4000" b="1" dirty="0">
                <a:effectLst>
                  <a:outerShdw blurRad="38100" dist="38100" dir="2700000" algn="tl">
                    <a:srgbClr val="000000">
                      <a:alpha val="43137"/>
                    </a:srgbClr>
                  </a:outerShdw>
                </a:effectLst>
                <a:latin typeface="Arial Nova Cond Light" panose="020B0306020202020204" pitchFamily="34" charset="0"/>
              </a:rPr>
              <a:t>It is infused making the sinner righteous (virtuous).</a:t>
            </a:r>
          </a:p>
          <a:p>
            <a:pPr marL="358775" indent="-358775"/>
            <a:r>
              <a:rPr lang="en-US" sz="4000" b="1" dirty="0">
                <a:effectLst>
                  <a:outerShdw blurRad="38100" dist="38100" dir="2700000" algn="tl">
                    <a:srgbClr val="000000">
                      <a:alpha val="43137"/>
                    </a:srgbClr>
                  </a:outerShdw>
                </a:effectLst>
                <a:latin typeface="Arial Nova Cond Light" panose="020B0306020202020204" pitchFamily="34" charset="0"/>
              </a:rPr>
              <a:t>It works with merit to be increased.</a:t>
            </a:r>
          </a:p>
        </p:txBody>
      </p:sp>
    </p:spTree>
    <p:extLst>
      <p:ext uri="{BB962C8B-B14F-4D97-AF65-F5344CB8AC3E}">
        <p14:creationId xmlns:p14="http://schemas.microsoft.com/office/powerpoint/2010/main" val="59573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g318a7fb4b56_0_15"/>
          <p:cNvSpPr txBox="1"/>
          <p:nvPr/>
        </p:nvSpPr>
        <p:spPr>
          <a:xfrm>
            <a:off x="72572" y="357188"/>
            <a:ext cx="12119600" cy="6247600"/>
          </a:xfrm>
          <a:prstGeom prst="rect">
            <a:avLst/>
          </a:prstGeom>
          <a:noFill/>
          <a:ln>
            <a:noFill/>
          </a:ln>
        </p:spPr>
        <p:txBody>
          <a:bodyPr spcFirstLastPara="1" wrap="square" lIns="108867" tIns="54467" rIns="108867" bIns="54467" anchor="t" anchorCtr="0">
            <a:noAutofit/>
          </a:bodyPr>
          <a:lstStyle/>
          <a:p>
            <a:pPr algn="ctr" defTabSz="1219170">
              <a:buClr>
                <a:srgbClr val="000000"/>
              </a:buClr>
            </a:pPr>
            <a:endParaRPr sz="6400" b="1" kern="0">
              <a:solidFill>
                <a:srgbClr val="FFFFFF"/>
              </a:solidFill>
              <a:latin typeface="Times New Roman"/>
              <a:ea typeface="Times New Roman"/>
              <a:cs typeface="Times New Roman"/>
              <a:sym typeface="Times New Roman"/>
            </a:endParaRPr>
          </a:p>
          <a:p>
            <a:pPr algn="ctr" defTabSz="1219170">
              <a:spcBef>
                <a:spcPts val="2667"/>
              </a:spcBef>
              <a:buClr>
                <a:srgbClr val="000000"/>
              </a:buClr>
            </a:pPr>
            <a:r>
              <a:rPr lang="en-US" sz="5200" b="1" kern="0">
                <a:solidFill>
                  <a:srgbClr val="FFFFFF"/>
                </a:solidFill>
                <a:latin typeface="Times New Roman"/>
                <a:ea typeface="Times New Roman"/>
                <a:cs typeface="Times New Roman"/>
                <a:sym typeface="Times New Roman"/>
              </a:rPr>
              <a:t>He Is Exalted</a:t>
            </a:r>
            <a:endParaRPr sz="5200" b="1" kern="0">
              <a:solidFill>
                <a:srgbClr val="FFFFFF"/>
              </a:solidFill>
              <a:latin typeface="Times New Roman"/>
              <a:ea typeface="Times New Roman"/>
              <a:cs typeface="Times New Roman"/>
              <a:sym typeface="Times New Roman"/>
            </a:endParaRPr>
          </a:p>
          <a:p>
            <a:pPr algn="ctr" defTabSz="1219170">
              <a:spcBef>
                <a:spcPts val="2533"/>
              </a:spcBef>
              <a:buClr>
                <a:srgbClr val="000000"/>
              </a:buClr>
            </a:pPr>
            <a:endParaRPr sz="50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r>
              <a:rPr lang="en-US" sz="1867" b="1" kern="0">
                <a:solidFill>
                  <a:srgbClr val="FFFFFF"/>
                </a:solidFill>
                <a:latin typeface="Times New Roman"/>
                <a:ea typeface="Times New Roman"/>
                <a:cs typeface="Times New Roman"/>
                <a:sym typeface="Times New Roman"/>
              </a:rPr>
              <a:t>CCLI #50180610</a:t>
            </a:r>
            <a:endParaRPr sz="1333" kern="0">
              <a:solidFill>
                <a:srgbClr val="000000"/>
              </a:solidFill>
              <a:latin typeface="Arial"/>
              <a:cs typeface="Arial"/>
              <a:sym typeface="Arial"/>
            </a:endParaRPr>
          </a:p>
          <a:p>
            <a:pPr defTabSz="1219170">
              <a:buClr>
                <a:srgbClr val="000000"/>
              </a:buClr>
            </a:pPr>
            <a:r>
              <a:rPr lang="en-US" sz="1867" b="1" kern="0">
                <a:solidFill>
                  <a:srgbClr val="FFFFFF"/>
                </a:solidFill>
                <a:latin typeface="Times New Roman"/>
                <a:ea typeface="Times New Roman"/>
                <a:cs typeface="Times New Roman"/>
                <a:sym typeface="Times New Roman"/>
              </a:rPr>
              <a:t>Text:  Twila Paris</a:t>
            </a:r>
            <a:endParaRPr sz="1867" b="1" kern="0">
              <a:solidFill>
                <a:srgbClr val="FFFFFF"/>
              </a:solidFill>
              <a:latin typeface="Times New Roman"/>
              <a:ea typeface="Times New Roman"/>
              <a:cs typeface="Times New Roman"/>
              <a:sym typeface="Times New Roman"/>
            </a:endParaRPr>
          </a:p>
          <a:p>
            <a:pPr defTabSz="1219170">
              <a:buClr>
                <a:srgbClr val="000000"/>
              </a:buClr>
            </a:pPr>
            <a:r>
              <a:rPr lang="en-US" sz="1867" b="1" kern="0">
                <a:solidFill>
                  <a:srgbClr val="FFFFFF"/>
                </a:solidFill>
                <a:latin typeface="Times New Roman"/>
                <a:ea typeface="Times New Roman"/>
                <a:cs typeface="Times New Roman"/>
                <a:sym typeface="Times New Roman"/>
              </a:rPr>
              <a:t>Music:  Twila Paris</a:t>
            </a:r>
            <a:endParaRPr sz="1867" b="1" kern="0">
              <a:solidFill>
                <a:srgbClr val="FFFFF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2CE4C27F-D135-D6E5-C35C-4FBC668A2D9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D3FD17BA-8CF3-8ECF-34A6-6C3545882FF1}"/>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BD5A8ADC-29C7-684E-526B-A06E5791278F}"/>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142A954A-8A13-AF13-3D96-5AA7ECC981EC}"/>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2</a:t>
            </a:r>
          </a:p>
        </p:txBody>
      </p:sp>
      <p:sp>
        <p:nvSpPr>
          <p:cNvPr id="5" name="Retângulo 4">
            <a:extLst>
              <a:ext uri="{FF2B5EF4-FFF2-40B4-BE49-F238E27FC236}">
                <a16:creationId xmlns:a16="http://schemas.microsoft.com/office/drawing/2014/main" id="{8139AE72-60CE-A7FA-F654-972DCD474B62}"/>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1800493-E9C5-4527-CB29-BAA2F348BBFB}"/>
              </a:ext>
            </a:extLst>
          </p:cNvPr>
          <p:cNvSpPr txBox="1"/>
          <p:nvPr/>
        </p:nvSpPr>
        <p:spPr>
          <a:xfrm>
            <a:off x="2647435" y="1936981"/>
            <a:ext cx="871565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rial Nova Cond Light" panose="020B0306020202020204" pitchFamily="34" charset="0"/>
              </a:rPr>
              <a:t>Faith, thus receiving and resting on Christ and his righteousness, is the alone instrument of justification: yet is it not alone in the person justified, but is ever accompanied with all other saving graces, and is no dead faith, but worketh by love.</a:t>
            </a:r>
          </a:p>
        </p:txBody>
      </p:sp>
    </p:spTree>
    <p:extLst>
      <p:ext uri="{BB962C8B-B14F-4D97-AF65-F5344CB8AC3E}">
        <p14:creationId xmlns:p14="http://schemas.microsoft.com/office/powerpoint/2010/main" val="3436241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AA4100E-ACEA-2A1D-66B0-F74FADBE0B1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1CEE4EC-DC45-75F5-2186-934A23961BCE}"/>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8C158572-604C-3C35-F119-AC9EEB7CECB7}"/>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2B394E-F20D-5726-F680-C761D19C4C26}"/>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a:extLst>
              <a:ext uri="{FF2B5EF4-FFF2-40B4-BE49-F238E27FC236}">
                <a16:creationId xmlns:a16="http://schemas.microsoft.com/office/drawing/2014/main" id="{C9CEE3E9-E523-6393-8D3E-A98D204EB350}"/>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66A654E-33B2-2628-1639-B5AEFB3381BB}"/>
              </a:ext>
            </a:extLst>
          </p:cNvPr>
          <p:cNvSpPr txBox="1"/>
          <p:nvPr/>
        </p:nvSpPr>
        <p:spPr>
          <a:xfrm>
            <a:off x="2647435" y="1936981"/>
            <a:ext cx="8715658"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spc="-20" dirty="0">
                <a:solidFill>
                  <a:schemeClr val="bg1"/>
                </a:solidFill>
                <a:latin typeface="Arial Nova Cond Light" panose="020B0306020202020204" pitchFamily="34" charset="0"/>
              </a:rPr>
              <a:t>Christ, by his obedience and death, did fully discharge the debt of all those that are thus justified, and did make a proper, real, and full satisfaction to his Father’s justice in their behalf. Yet, inasmuch as the Father gave him for them; and his obedience and satisfaction accepted in their stead; and both, freely, not for anything in them; their justification is only of free grace; that both the exact justice and rich grace of God might be glorified in the justification of sinners.</a:t>
            </a:r>
          </a:p>
        </p:txBody>
      </p:sp>
    </p:spTree>
    <p:extLst>
      <p:ext uri="{BB962C8B-B14F-4D97-AF65-F5344CB8AC3E}">
        <p14:creationId xmlns:p14="http://schemas.microsoft.com/office/powerpoint/2010/main" val="229049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81A2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8E8AF-4B9F-AD24-818A-F96647F72A5C}"/>
              </a:ext>
            </a:extLst>
          </p:cNvPr>
          <p:cNvSpPr>
            <a:spLocks noGrp="1"/>
          </p:cNvSpPr>
          <p:nvPr>
            <p:ph idx="1"/>
          </p:nvPr>
        </p:nvSpPr>
        <p:spPr>
          <a:xfrm>
            <a:off x="838200" y="2037217"/>
            <a:ext cx="6403848" cy="4139746"/>
          </a:xfrm>
        </p:spPr>
        <p:txBody>
          <a:bodyPr>
            <a:normAutofit/>
          </a:bodyPr>
          <a:lstStyle/>
          <a:p>
            <a:pPr marL="0" indent="0">
              <a:buNone/>
            </a:pPr>
            <a:r>
              <a:rPr lang="en-US" sz="3600" dirty="0">
                <a:solidFill>
                  <a:schemeClr val="bg1"/>
                </a:solidFill>
                <a:latin typeface="Arial Nova Cond Light" panose="020B0306020202020204" pitchFamily="34" charset="0"/>
              </a:rPr>
              <a:t>Christ’s work in favor of the elect accomplished “obedience and satisfaction” for them. These are two distinctive actions. One of them undoes what Adam did and the other does what he did not do. They are commonly called the “</a:t>
            </a:r>
            <a:r>
              <a:rPr lang="en-US" sz="3600" i="1" dirty="0">
                <a:solidFill>
                  <a:schemeClr val="bg1"/>
                </a:solidFill>
                <a:latin typeface="Arial Nova Cond Light" panose="020B0306020202020204" pitchFamily="34" charset="0"/>
              </a:rPr>
              <a:t>passive and active obedience of Jesus</a:t>
            </a:r>
            <a:r>
              <a:rPr lang="en-US" sz="3600" dirty="0">
                <a:solidFill>
                  <a:schemeClr val="bg1"/>
                </a:solidFill>
                <a:latin typeface="Arial Nova Cond Light" panose="020B0306020202020204" pitchFamily="34" charset="0"/>
              </a:rPr>
              <a:t>”.</a:t>
            </a:r>
          </a:p>
        </p:txBody>
      </p:sp>
      <p:sp>
        <p:nvSpPr>
          <p:cNvPr id="5" name="Rectangle 4">
            <a:extLst>
              <a:ext uri="{FF2B5EF4-FFF2-40B4-BE49-F238E27FC236}">
                <a16:creationId xmlns:a16="http://schemas.microsoft.com/office/drawing/2014/main" id="{015BB8CF-D07D-DA99-C1C1-FF14E37A82BE}"/>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5A1C3F9C-7981-664D-32F7-F7C2D5D5D692}"/>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Double Imputation</a:t>
            </a:r>
          </a:p>
        </p:txBody>
      </p:sp>
      <p:pic>
        <p:nvPicPr>
          <p:cNvPr id="1032" name="Picture 8" descr="Taking Up Your Cross - St. Bernadette Catholic Church, Scottsdale, AZ">
            <a:extLst>
              <a:ext uri="{FF2B5EF4-FFF2-40B4-BE49-F238E27FC236}">
                <a16:creationId xmlns:a16="http://schemas.microsoft.com/office/drawing/2014/main" id="{E16B3F43-69AE-D4AF-4AB2-F6715ED9182B}"/>
              </a:ext>
            </a:extLst>
          </p:cNvPr>
          <p:cNvPicPr>
            <a:picLocks noChangeAspect="1" noChangeArrowheads="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ChalkSketch/>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8330" t="17535" r="32898"/>
          <a:stretch/>
        </p:blipFill>
        <p:spPr bwMode="auto">
          <a:xfrm>
            <a:off x="7566732" y="1496072"/>
            <a:ext cx="3995783" cy="47970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7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4000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EF36-48EA-58F3-BEF1-D4D7AE19AD82}"/>
              </a:ext>
            </a:extLst>
          </p:cNvPr>
          <p:cNvSpPr>
            <a:spLocks noGrp="1"/>
          </p:cNvSpPr>
          <p:nvPr>
            <p:ph type="title"/>
          </p:nvPr>
        </p:nvSpPr>
        <p:spPr>
          <a:xfrm>
            <a:off x="5431536" y="365125"/>
            <a:ext cx="5922264" cy="1325563"/>
          </a:xfrm>
        </p:spPr>
        <p:txBody>
          <a:bodyPr>
            <a:normAutofit/>
          </a:bodyPr>
          <a:lstStyle/>
          <a:p>
            <a:pPr algn="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n-lt"/>
              </a:rPr>
              <a:t>Union With Christ</a:t>
            </a:r>
          </a:p>
        </p:txBody>
      </p:sp>
      <p:sp>
        <p:nvSpPr>
          <p:cNvPr id="3" name="Content Placeholder 2">
            <a:extLst>
              <a:ext uri="{FF2B5EF4-FFF2-40B4-BE49-F238E27FC236}">
                <a16:creationId xmlns:a16="http://schemas.microsoft.com/office/drawing/2014/main" id="{C98620BC-9B71-781C-11A1-62B9D1D559D3}"/>
              </a:ext>
            </a:extLst>
          </p:cNvPr>
          <p:cNvSpPr>
            <a:spLocks noGrp="1"/>
          </p:cNvSpPr>
          <p:nvPr>
            <p:ph idx="1"/>
          </p:nvPr>
        </p:nvSpPr>
        <p:spPr>
          <a:xfrm>
            <a:off x="5961888" y="1825625"/>
            <a:ext cx="5391912" cy="4351338"/>
          </a:xfrm>
        </p:spPr>
        <p:txBody>
          <a:bodyPr>
            <a:normAutofit/>
          </a:bodyPr>
          <a:lstStyle/>
          <a:p>
            <a:pPr marL="0" indent="0">
              <a:buNone/>
            </a:pPr>
            <a:r>
              <a:rPr lang="en-US" sz="3600" dirty="0">
                <a:solidFill>
                  <a:schemeClr val="bg1"/>
                </a:solidFill>
              </a:rPr>
              <a:t>Christ is so united to the elect that his obedience and satisfaction is their obedience and satisfaction. On the Cross, Christ was acting vicariously for the elect. Christ died for the elect, in their place.</a:t>
            </a:r>
          </a:p>
        </p:txBody>
      </p:sp>
      <p:sp>
        <p:nvSpPr>
          <p:cNvPr id="4" name="Rectangle 3">
            <a:extLst>
              <a:ext uri="{FF2B5EF4-FFF2-40B4-BE49-F238E27FC236}">
                <a16:creationId xmlns:a16="http://schemas.microsoft.com/office/drawing/2014/main" id="{17E6CB29-541D-D314-F916-87E02A24C239}"/>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pic>
        <p:nvPicPr>
          <p:cNvPr id="1026" name="Picture 2" descr="The Great Exchange and Forensic Jusification in the Early Church Fathers –  Orthodox Christian Theology">
            <a:extLst>
              <a:ext uri="{FF2B5EF4-FFF2-40B4-BE49-F238E27FC236}">
                <a16:creationId xmlns:a16="http://schemas.microsoft.com/office/drawing/2014/main" id="{D2EFD1E1-7074-E6B4-446E-7DE23412C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52" r="11905"/>
          <a:stretch/>
        </p:blipFill>
        <p:spPr bwMode="auto">
          <a:xfrm>
            <a:off x="535924" y="2092325"/>
            <a:ext cx="5236029" cy="381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34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2" name="Picture 4" descr="Resultado de imagem para boneco palito andando">
            <a:extLst>
              <a:ext uri="{FF2B5EF4-FFF2-40B4-BE49-F238E27FC236}">
                <a16:creationId xmlns:a16="http://schemas.microsoft.com/office/drawing/2014/main" id="{450BA0EB-01CC-46BD-85BA-BF3414ACD068}"/>
              </a:ext>
            </a:extLst>
          </p:cNvPr>
          <p:cNvPicPr>
            <a:picLocks noChangeAspect="1" noChangeArrowheads="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2904093" y="2097345"/>
            <a:ext cx="926687" cy="18064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m para escada desenho">
            <a:extLst>
              <a:ext uri="{FF2B5EF4-FFF2-40B4-BE49-F238E27FC236}">
                <a16:creationId xmlns:a16="http://schemas.microsoft.com/office/drawing/2014/main" id="{8256572D-9486-42DC-ACF5-97539B3C33B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961" b="89145" l="22941" r="62549">
                        <a14:foregroundMark x1="43725" y1="6908" x2="43725" y2="6908"/>
                        <a14:foregroundMark x1="41176" y1="85526" x2="41176" y2="85526"/>
                        <a14:foregroundMark x1="23529" y1="75000" x2="23529" y2="75000"/>
                        <a14:foregroundMark x1="45098" y1="3618" x2="45098" y2="3618"/>
                        <a14:foregroundMark x1="62745" y1="10197" x2="62745" y2="10197"/>
                        <a14:foregroundMark x1="40784" y1="89145" x2="40784" y2="89145"/>
                        <a14:foregroundMark x1="23725" y1="80592" x2="23725" y2="80592"/>
                      </a14:backgroundRemoval>
                    </a14:imgEffect>
                  </a14:imgLayer>
                </a14:imgProps>
              </a:ext>
              <a:ext uri="{28A0092B-C50C-407E-A947-70E740481C1C}">
                <a14:useLocalDpi xmlns:a14="http://schemas.microsoft.com/office/drawing/2010/main" val="0"/>
              </a:ext>
            </a:extLst>
          </a:blip>
          <a:srcRect l="19925" r="32711" b="8601"/>
          <a:stretch/>
        </p:blipFill>
        <p:spPr bwMode="auto">
          <a:xfrm rot="20780304">
            <a:off x="6052126" y="1338048"/>
            <a:ext cx="2018370" cy="2646557"/>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666EE895-7A26-49BD-AC63-226FC7AAA17D}"/>
              </a:ext>
            </a:extLst>
          </p:cNvPr>
          <p:cNvSpPr txBox="1"/>
          <p:nvPr/>
        </p:nvSpPr>
        <p:spPr>
          <a:xfrm>
            <a:off x="7738945" y="2040673"/>
            <a:ext cx="4035960"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“Ladder” of personal obedience</a:t>
            </a:r>
          </a:p>
        </p:txBody>
      </p:sp>
      <p:sp>
        <p:nvSpPr>
          <p:cNvPr id="2" name="TextBox 1">
            <a:extLst>
              <a:ext uri="{FF2B5EF4-FFF2-40B4-BE49-F238E27FC236}">
                <a16:creationId xmlns:a16="http://schemas.microsoft.com/office/drawing/2014/main" id="{157CF4C4-F29A-626C-8CB3-7616E6CB8997}"/>
              </a:ext>
            </a:extLst>
          </p:cNvPr>
          <p:cNvSpPr txBox="1"/>
          <p:nvPr/>
        </p:nvSpPr>
        <p:spPr>
          <a:xfrm>
            <a:off x="0" y="144498"/>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Adam in the Garden of Eden</a:t>
            </a:r>
          </a:p>
        </p:txBody>
      </p:sp>
    </p:spTree>
    <p:extLst>
      <p:ext uri="{BB962C8B-B14F-4D97-AF65-F5344CB8AC3E}">
        <p14:creationId xmlns:p14="http://schemas.microsoft.com/office/powerpoint/2010/main" val="152043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3" name="Picture 6" descr="Resultado de imagem para escada desenho">
            <a:extLst>
              <a:ext uri="{FF2B5EF4-FFF2-40B4-BE49-F238E27FC236}">
                <a16:creationId xmlns:a16="http://schemas.microsoft.com/office/drawing/2014/main" id="{8256572D-9486-42DC-ACF5-97539B3C33B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961" b="89145" l="22941" r="62549">
                        <a14:foregroundMark x1="43725" y1="6908" x2="43725" y2="6908"/>
                        <a14:foregroundMark x1="41176" y1="85526" x2="41176" y2="85526"/>
                        <a14:foregroundMark x1="23529" y1="75000" x2="23529" y2="75000"/>
                        <a14:foregroundMark x1="45098" y1="3618" x2="45098" y2="3618"/>
                        <a14:foregroundMark x1="62745" y1="10197" x2="62745" y2="10197"/>
                        <a14:foregroundMark x1="40784" y1="89145" x2="40784" y2="89145"/>
                        <a14:foregroundMark x1="23725" y1="80592" x2="23725" y2="80592"/>
                      </a14:backgroundRemoval>
                    </a14:imgEffect>
                  </a14:imgLayer>
                </a14:imgProps>
              </a:ext>
              <a:ext uri="{28A0092B-C50C-407E-A947-70E740481C1C}">
                <a14:useLocalDpi xmlns:a14="http://schemas.microsoft.com/office/drawing/2010/main" val="0"/>
              </a:ext>
            </a:extLst>
          </a:blip>
          <a:srcRect l="19925" r="32711" b="8601"/>
          <a:stretch/>
        </p:blipFill>
        <p:spPr bwMode="auto">
          <a:xfrm rot="20780304">
            <a:off x="6052126" y="1338048"/>
            <a:ext cx="2018370" cy="26465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Resultado de imagem para boneco palito andando">
            <a:extLst>
              <a:ext uri="{FF2B5EF4-FFF2-40B4-BE49-F238E27FC236}">
                <a16:creationId xmlns:a16="http://schemas.microsoft.com/office/drawing/2014/main" id="{C1ADA48F-F04D-CD32-FCC6-58C4B6F29EF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2902634" y="2097345"/>
            <a:ext cx="926687" cy="1806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B4A84-0178-FDC8-95DB-EB9B36D8FA94}"/>
              </a:ext>
            </a:extLst>
          </p:cNvPr>
          <p:cNvSpPr txBox="1"/>
          <p:nvPr/>
        </p:nvSpPr>
        <p:spPr>
          <a:xfrm>
            <a:off x="0" y="144498"/>
            <a:ext cx="12192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Adam Expelled from the Garden</a:t>
            </a:r>
          </a:p>
        </p:txBody>
      </p:sp>
      <p:sp>
        <p:nvSpPr>
          <p:cNvPr id="6" name="CaixaDeTexto 13">
            <a:extLst>
              <a:ext uri="{FF2B5EF4-FFF2-40B4-BE49-F238E27FC236}">
                <a16:creationId xmlns:a16="http://schemas.microsoft.com/office/drawing/2014/main" id="{B422E47F-2EAD-2CB2-EB8D-E090495924A1}"/>
              </a:ext>
            </a:extLst>
          </p:cNvPr>
          <p:cNvSpPr txBox="1"/>
          <p:nvPr/>
        </p:nvSpPr>
        <p:spPr>
          <a:xfrm>
            <a:off x="7738945" y="2040673"/>
            <a:ext cx="4035960"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“Ladder” of personal obedience</a:t>
            </a:r>
          </a:p>
        </p:txBody>
      </p:sp>
    </p:spTree>
    <p:extLst>
      <p:ext uri="{BB962C8B-B14F-4D97-AF65-F5344CB8AC3E}">
        <p14:creationId xmlns:p14="http://schemas.microsoft.com/office/powerpoint/2010/main" val="195482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5.55112E-17 L 0.09167 0.35949 " pathEditMode="relative" rAng="0" ptsTypes="AA">
                                      <p:cBhvr>
                                        <p:cTn id="6" dur="2000" fill="hold"/>
                                        <p:tgtEl>
                                          <p:spTgt spid="2"/>
                                        </p:tgtEl>
                                        <p:attrNameLst>
                                          <p:attrName>ppt_x</p:attrName>
                                          <p:attrName>ppt_y</p:attrName>
                                        </p:attrNameLst>
                                      </p:cBhvr>
                                      <p:rCtr x="4583" y="1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3" name="Picture 6" descr="Resultado de imagem para escada desenho">
            <a:extLst>
              <a:ext uri="{FF2B5EF4-FFF2-40B4-BE49-F238E27FC236}">
                <a16:creationId xmlns:a16="http://schemas.microsoft.com/office/drawing/2014/main" id="{8256572D-9486-42DC-ACF5-97539B3C33B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961" b="89145" l="22941" r="62549">
                        <a14:foregroundMark x1="43725" y1="6908" x2="43725" y2="6908"/>
                        <a14:foregroundMark x1="41176" y1="85526" x2="41176" y2="85526"/>
                        <a14:foregroundMark x1="23529" y1="75000" x2="23529" y2="75000"/>
                        <a14:foregroundMark x1="45098" y1="3618" x2="45098" y2="3618"/>
                        <a14:foregroundMark x1="62745" y1="10197" x2="62745" y2="10197"/>
                        <a14:foregroundMark x1="40784" y1="89145" x2="40784" y2="89145"/>
                        <a14:foregroundMark x1="23725" y1="80592" x2="23725" y2="80592"/>
                      </a14:backgroundRemoval>
                    </a14:imgEffect>
                  </a14:imgLayer>
                </a14:imgProps>
              </a:ext>
              <a:ext uri="{28A0092B-C50C-407E-A947-70E740481C1C}">
                <a14:useLocalDpi xmlns:a14="http://schemas.microsoft.com/office/drawing/2010/main" val="0"/>
              </a:ext>
            </a:extLst>
          </a:blip>
          <a:srcRect l="19925" r="32711" b="8601"/>
          <a:stretch/>
        </p:blipFill>
        <p:spPr bwMode="auto">
          <a:xfrm rot="20780304">
            <a:off x="6052126" y="1338048"/>
            <a:ext cx="2018370" cy="26465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Resultado de imagem para boneco palito andando">
            <a:extLst>
              <a:ext uri="{FF2B5EF4-FFF2-40B4-BE49-F238E27FC236}">
                <a16:creationId xmlns:a16="http://schemas.microsoft.com/office/drawing/2014/main" id="{C1ADA48F-F04D-CD32-FCC6-58C4B6F29EF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3923782" y="4581268"/>
            <a:ext cx="926687" cy="180649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12">
            <a:extLst>
              <a:ext uri="{FF2B5EF4-FFF2-40B4-BE49-F238E27FC236}">
                <a16:creationId xmlns:a16="http://schemas.microsoft.com/office/drawing/2014/main" id="{F64EDA22-477A-8DB7-C497-C4CCB9E0BEFD}"/>
              </a:ext>
            </a:extLst>
          </p:cNvPr>
          <p:cNvSpPr txBox="1"/>
          <p:nvPr/>
        </p:nvSpPr>
        <p:spPr>
          <a:xfrm>
            <a:off x="7738946" y="2354264"/>
            <a:ext cx="2375210" cy="64633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Obedience</a:t>
            </a:r>
            <a:endParaRPr kumimoji="0" lang="pt-BR"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CaixaDeTexto 13">
            <a:extLst>
              <a:ext uri="{FF2B5EF4-FFF2-40B4-BE49-F238E27FC236}">
                <a16:creationId xmlns:a16="http://schemas.microsoft.com/office/drawing/2014/main" id="{0B91C7F5-162D-44E9-1481-8A410D82C5B1}"/>
              </a:ext>
            </a:extLst>
          </p:cNvPr>
          <p:cNvSpPr txBox="1"/>
          <p:nvPr/>
        </p:nvSpPr>
        <p:spPr>
          <a:xfrm>
            <a:off x="7738946" y="4878829"/>
            <a:ext cx="2375210" cy="646331"/>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Death</a:t>
            </a:r>
          </a:p>
        </p:txBody>
      </p:sp>
      <p:sp>
        <p:nvSpPr>
          <p:cNvPr id="9" name="TextBox 8">
            <a:extLst>
              <a:ext uri="{FF2B5EF4-FFF2-40B4-BE49-F238E27FC236}">
                <a16:creationId xmlns:a16="http://schemas.microsoft.com/office/drawing/2014/main" id="{9645FDC9-9EF3-8FBD-32A2-0D9CC357BF61}"/>
              </a:ext>
            </a:extLst>
          </p:cNvPr>
          <p:cNvSpPr txBox="1"/>
          <p:nvPr/>
        </p:nvSpPr>
        <p:spPr>
          <a:xfrm>
            <a:off x="0" y="144498"/>
            <a:ext cx="12192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Adam Under Sin</a:t>
            </a:r>
          </a:p>
        </p:txBody>
      </p:sp>
    </p:spTree>
    <p:extLst>
      <p:ext uri="{BB962C8B-B14F-4D97-AF65-F5344CB8AC3E}">
        <p14:creationId xmlns:p14="http://schemas.microsoft.com/office/powerpoint/2010/main" val="279521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9D1C6-A595-DCE7-466B-4E0EF3E91A82}"/>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7F55DA4B-1BE7-ADD1-2106-FC2575E32941}"/>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B134FC5E-4E3E-DD9F-C5AC-F76FAD77E329}"/>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E2A5E13-A96A-DCF9-F825-10ADE5D19B8B}"/>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7B4010C8-131F-8418-DA52-DA98AFEFEDC9}"/>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BF4AEA29-6B0A-83AC-24E1-DD13F8C226A1}"/>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05A452D2-E5AE-8462-82AC-0050ED5BFB11}"/>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sp>
        <p:nvSpPr>
          <p:cNvPr id="5" name="CaixaDeTexto 12">
            <a:extLst>
              <a:ext uri="{FF2B5EF4-FFF2-40B4-BE49-F238E27FC236}">
                <a16:creationId xmlns:a16="http://schemas.microsoft.com/office/drawing/2014/main" id="{028B755A-C023-0DD0-8D4D-D16358FB5E45}"/>
              </a:ext>
            </a:extLst>
          </p:cNvPr>
          <p:cNvSpPr txBox="1"/>
          <p:nvPr/>
        </p:nvSpPr>
        <p:spPr>
          <a:xfrm>
            <a:off x="5737951" y="2035426"/>
            <a:ext cx="3342468" cy="138499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Obedience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Nova Cond" panose="020B0506020202020204" pitchFamily="34" charset="0"/>
              </a:rPr>
              <a:t>Active Obedience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uLnTx/>
                <a:uFillTx/>
                <a:latin typeface="Arial Nova Cond" panose="020B0506020202020204" pitchFamily="34" charset="0"/>
              </a:rPr>
              <a:t>What </a:t>
            </a:r>
            <a:r>
              <a:rPr lang="en-US" sz="2400" dirty="0">
                <a:solidFill>
                  <a:prstClr val="white"/>
                </a:solidFill>
                <a:latin typeface="Arial Nova Cond" panose="020B0506020202020204" pitchFamily="34" charset="0"/>
              </a:rPr>
              <a:t>Adam did not do</a:t>
            </a:r>
            <a:endParaRPr kumimoji="0" lang="en-US" sz="2400" i="0" u="none" strike="noStrike" kern="1200" cap="none" spc="0" normalizeH="0" baseline="0" noProof="0" dirty="0">
              <a:ln>
                <a:noFill/>
              </a:ln>
              <a:solidFill>
                <a:prstClr val="white"/>
              </a:solidFill>
              <a:uLnTx/>
              <a:uFillTx/>
              <a:latin typeface="Arial Nova Cond" panose="020B0506020202020204" pitchFamily="34" charset="0"/>
            </a:endParaRPr>
          </a:p>
        </p:txBody>
      </p:sp>
      <p:sp>
        <p:nvSpPr>
          <p:cNvPr id="6" name="CaixaDeTexto 13">
            <a:extLst>
              <a:ext uri="{FF2B5EF4-FFF2-40B4-BE49-F238E27FC236}">
                <a16:creationId xmlns:a16="http://schemas.microsoft.com/office/drawing/2014/main" id="{4DB982D2-B3EC-A1AA-6015-CBED48ED1E5E}"/>
              </a:ext>
            </a:extLst>
          </p:cNvPr>
          <p:cNvSpPr txBox="1"/>
          <p:nvPr/>
        </p:nvSpPr>
        <p:spPr>
          <a:xfrm>
            <a:off x="5803447" y="4453308"/>
            <a:ext cx="3342468" cy="1384995"/>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Death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Nova Cond" panose="020B0506020202020204" pitchFamily="34" charset="0"/>
              </a:rPr>
              <a:t>Passive Obedience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Nova Cond" panose="020B0506020202020204" pitchFamily="34" charset="0"/>
              </a:rPr>
              <a:t>Undoing what Adam did</a:t>
            </a:r>
          </a:p>
        </p:txBody>
      </p:sp>
      <p:sp>
        <p:nvSpPr>
          <p:cNvPr id="9" name="TextBox 8">
            <a:extLst>
              <a:ext uri="{FF2B5EF4-FFF2-40B4-BE49-F238E27FC236}">
                <a16:creationId xmlns:a16="http://schemas.microsoft.com/office/drawing/2014/main" id="{B1E21D19-1A1B-ECF6-50E5-D1DFB974DFBD}"/>
              </a:ext>
            </a:extLst>
          </p:cNvPr>
          <p:cNvSpPr txBox="1"/>
          <p:nvPr/>
        </p:nvSpPr>
        <p:spPr>
          <a:xfrm>
            <a:off x="0" y="144498"/>
            <a:ext cx="12192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Double Justice of Christ</a:t>
            </a:r>
          </a:p>
        </p:txBody>
      </p:sp>
      <p:sp>
        <p:nvSpPr>
          <p:cNvPr id="12" name="TextBox 11">
            <a:extLst>
              <a:ext uri="{FF2B5EF4-FFF2-40B4-BE49-F238E27FC236}">
                <a16:creationId xmlns:a16="http://schemas.microsoft.com/office/drawing/2014/main" id="{8A7E8E5E-39D4-6F33-0A10-506DA7E27A85}"/>
              </a:ext>
            </a:extLst>
          </p:cNvPr>
          <p:cNvSpPr txBox="1"/>
          <p:nvPr/>
        </p:nvSpPr>
        <p:spPr>
          <a:xfrm>
            <a:off x="9432465" y="2093183"/>
            <a:ext cx="1582058" cy="1477328"/>
          </a:xfrm>
          <a:prstGeom prst="rect">
            <a:avLst/>
          </a:prstGeom>
          <a:noFill/>
        </p:spPr>
        <p:txBody>
          <a:bodyPr wrap="square" rtlCol="0">
            <a:spAutoFit/>
          </a:bodyPr>
          <a:lstStyle/>
          <a:p>
            <a:r>
              <a:rPr lang="en-US" dirty="0">
                <a:latin typeface="Dreaming Outloud Pro" panose="03050502040302030504" pitchFamily="66" charset="0"/>
                <a:cs typeface="Dreaming Outloud Pro" panose="03050502040302030504" pitchFamily="66" charset="0"/>
              </a:rPr>
              <a:t>Rom 5.8-19</a:t>
            </a:r>
          </a:p>
          <a:p>
            <a:r>
              <a:rPr lang="en-US" dirty="0">
                <a:latin typeface="Dreaming Outloud Pro" panose="03050502040302030504" pitchFamily="66" charset="0"/>
                <a:cs typeface="Dreaming Outloud Pro" panose="03050502040302030504" pitchFamily="66" charset="0"/>
              </a:rPr>
              <a:t>1 Tim 2.6</a:t>
            </a:r>
          </a:p>
          <a:p>
            <a:r>
              <a:rPr lang="en-US" dirty="0">
                <a:latin typeface="Dreaming Outloud Pro" panose="03050502040302030504" pitchFamily="66" charset="0"/>
                <a:cs typeface="Dreaming Outloud Pro" panose="03050502040302030504" pitchFamily="66" charset="0"/>
              </a:rPr>
              <a:t>Heb 10.10,14</a:t>
            </a:r>
          </a:p>
          <a:p>
            <a:r>
              <a:rPr lang="en-US" dirty="0">
                <a:latin typeface="Dreaming Outloud Pro" panose="03050502040302030504" pitchFamily="66" charset="0"/>
                <a:cs typeface="Dreaming Outloud Pro" panose="03050502040302030504" pitchFamily="66" charset="0"/>
              </a:rPr>
              <a:t>Mat 3.15; 5.17</a:t>
            </a:r>
          </a:p>
          <a:p>
            <a:r>
              <a:rPr lang="en-US" dirty="0">
                <a:latin typeface="Dreaming Outloud Pro" panose="03050502040302030504" pitchFamily="66" charset="0"/>
                <a:cs typeface="Dreaming Outloud Pro" panose="03050502040302030504" pitchFamily="66" charset="0"/>
              </a:rPr>
              <a:t>Phi 2.8</a:t>
            </a:r>
          </a:p>
        </p:txBody>
      </p:sp>
      <p:sp>
        <p:nvSpPr>
          <p:cNvPr id="14" name="TextBox 13">
            <a:extLst>
              <a:ext uri="{FF2B5EF4-FFF2-40B4-BE49-F238E27FC236}">
                <a16:creationId xmlns:a16="http://schemas.microsoft.com/office/drawing/2014/main" id="{356669AB-706D-19FC-525C-67964EDDCCD1}"/>
              </a:ext>
            </a:extLst>
          </p:cNvPr>
          <p:cNvSpPr txBox="1"/>
          <p:nvPr/>
        </p:nvSpPr>
        <p:spPr>
          <a:xfrm>
            <a:off x="9432465" y="4642507"/>
            <a:ext cx="2423756" cy="1200329"/>
          </a:xfrm>
          <a:prstGeom prst="rect">
            <a:avLst/>
          </a:prstGeom>
          <a:noFill/>
        </p:spPr>
        <p:txBody>
          <a:bodyPr wrap="square" rtlCol="0">
            <a:spAutoFit/>
          </a:bodyPr>
          <a:lstStyle/>
          <a:p>
            <a:r>
              <a:rPr lang="en-US" dirty="0">
                <a:latin typeface="Dreaming Outloud Pro" panose="03050502040302030504" pitchFamily="66" charset="0"/>
                <a:cs typeface="Dreaming Outloud Pro" panose="03050502040302030504" pitchFamily="66" charset="0"/>
              </a:rPr>
              <a:t>2Cor 5.19-21</a:t>
            </a:r>
          </a:p>
          <a:p>
            <a:r>
              <a:rPr lang="en-US" dirty="0">
                <a:latin typeface="Dreaming Outloud Pro" panose="03050502040302030504" pitchFamily="66" charset="0"/>
                <a:cs typeface="Dreaming Outloud Pro" panose="03050502040302030504" pitchFamily="66" charset="0"/>
              </a:rPr>
              <a:t>Rom 3.24-25</a:t>
            </a:r>
          </a:p>
          <a:p>
            <a:r>
              <a:rPr lang="en-US" dirty="0">
                <a:latin typeface="Dreaming Outloud Pro" panose="03050502040302030504" pitchFamily="66" charset="0"/>
                <a:cs typeface="Dreaming Outloud Pro" panose="03050502040302030504" pitchFamily="66" charset="0"/>
              </a:rPr>
              <a:t>Eph 1.7; 5.2</a:t>
            </a:r>
          </a:p>
          <a:p>
            <a:r>
              <a:rPr lang="en-US" dirty="0">
                <a:latin typeface="Dreaming Outloud Pro" panose="03050502040302030504" pitchFamily="66" charset="0"/>
                <a:cs typeface="Dreaming Outloud Pro" panose="03050502040302030504" pitchFamily="66" charset="0"/>
              </a:rPr>
              <a:t>John 10.11,14-17, 26-29</a:t>
            </a:r>
          </a:p>
        </p:txBody>
      </p:sp>
    </p:spTree>
    <p:extLst>
      <p:ext uri="{BB962C8B-B14F-4D97-AF65-F5344CB8AC3E}">
        <p14:creationId xmlns:p14="http://schemas.microsoft.com/office/powerpoint/2010/main" val="474089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3636-92F5-149C-CA45-7840E7212D2A}"/>
              </a:ext>
            </a:extLst>
          </p:cNvPr>
          <p:cNvSpPr>
            <a:spLocks noGrp="1"/>
          </p:cNvSpPr>
          <p:nvPr>
            <p:ph type="title"/>
          </p:nvPr>
        </p:nvSpPr>
        <p:spPr/>
        <p:txBody>
          <a:bodyPr>
            <a:normAutofit/>
          </a:bodyPr>
          <a:lstStyle/>
          <a:p>
            <a:pPr algn="ctr"/>
            <a:r>
              <a:rPr lang="en-US" sz="6000" b="1" dirty="0">
                <a:ln w="0">
                  <a:solidFill>
                    <a:schemeClr val="tx1"/>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Comparison of Positions</a:t>
            </a:r>
          </a:p>
        </p:txBody>
      </p:sp>
      <p:graphicFrame>
        <p:nvGraphicFramePr>
          <p:cNvPr id="3" name="Table 2">
            <a:extLst>
              <a:ext uri="{FF2B5EF4-FFF2-40B4-BE49-F238E27FC236}">
                <a16:creationId xmlns:a16="http://schemas.microsoft.com/office/drawing/2014/main" id="{9BD8A959-FC4B-2BEC-F838-B47FDBC2B2DB}"/>
              </a:ext>
            </a:extLst>
          </p:cNvPr>
          <p:cNvGraphicFramePr>
            <a:graphicFrameLocks noGrp="1"/>
          </p:cNvGraphicFramePr>
          <p:nvPr>
            <p:extLst>
              <p:ext uri="{D42A27DB-BD31-4B8C-83A1-F6EECF244321}">
                <p14:modId xmlns:p14="http://schemas.microsoft.com/office/powerpoint/2010/main" val="1029901355"/>
              </p:ext>
            </p:extLst>
          </p:nvPr>
        </p:nvGraphicFramePr>
        <p:xfrm>
          <a:off x="838200" y="1890395"/>
          <a:ext cx="10515600" cy="4602480"/>
        </p:xfrm>
        <a:graphic>
          <a:graphicData uri="http://schemas.openxmlformats.org/drawingml/2006/table">
            <a:tbl>
              <a:tblPr firstRow="1" bandRow="1">
                <a:tableStyleId>{8EC20E35-A176-4012-BC5E-935CFFF8708E}</a:tableStyleId>
              </a:tblPr>
              <a:tblGrid>
                <a:gridCol w="2628900">
                  <a:extLst>
                    <a:ext uri="{9D8B030D-6E8A-4147-A177-3AD203B41FA5}">
                      <a16:colId xmlns:a16="http://schemas.microsoft.com/office/drawing/2014/main" val="1971130438"/>
                    </a:ext>
                  </a:extLst>
                </a:gridCol>
                <a:gridCol w="2628900">
                  <a:extLst>
                    <a:ext uri="{9D8B030D-6E8A-4147-A177-3AD203B41FA5}">
                      <a16:colId xmlns:a16="http://schemas.microsoft.com/office/drawing/2014/main" val="3046708599"/>
                    </a:ext>
                  </a:extLst>
                </a:gridCol>
                <a:gridCol w="2628900">
                  <a:extLst>
                    <a:ext uri="{9D8B030D-6E8A-4147-A177-3AD203B41FA5}">
                      <a16:colId xmlns:a16="http://schemas.microsoft.com/office/drawing/2014/main" val="2761080948"/>
                    </a:ext>
                  </a:extLst>
                </a:gridCol>
                <a:gridCol w="2628900">
                  <a:extLst>
                    <a:ext uri="{9D8B030D-6E8A-4147-A177-3AD203B41FA5}">
                      <a16:colId xmlns:a16="http://schemas.microsoft.com/office/drawing/2014/main" val="3580172581"/>
                    </a:ext>
                  </a:extLst>
                </a:gridCol>
              </a:tblGrid>
              <a:tr h="370840">
                <a:tc>
                  <a:txBody>
                    <a:bodyPr/>
                    <a:lstStyle/>
                    <a:p>
                      <a:endParaRPr lang="en-US" sz="3200" dirty="0"/>
                    </a:p>
                  </a:txBody>
                  <a:tcPr/>
                </a:tc>
                <a:tc>
                  <a:txBody>
                    <a:bodyPr/>
                    <a:lstStyle/>
                    <a:p>
                      <a:pPr algn="ctr"/>
                      <a:r>
                        <a:rPr lang="en-US" sz="3200" dirty="0"/>
                        <a:t>Calvinists </a:t>
                      </a:r>
                      <a:r>
                        <a:rPr lang="en-US" sz="2800" b="0" dirty="0"/>
                        <a:t>(Westminster)</a:t>
                      </a:r>
                      <a:endParaRPr lang="en-US" sz="3200" b="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a:t>Remonstrants</a:t>
                      </a:r>
                    </a:p>
                    <a:p>
                      <a:pPr algn="ctr"/>
                      <a:r>
                        <a:rPr lang="en-US" sz="2800" b="0" dirty="0"/>
                        <a:t>(</a:t>
                      </a:r>
                      <a:r>
                        <a:rPr lang="en-US" sz="2800" b="0" dirty="0" err="1"/>
                        <a:t>Arminians</a:t>
                      </a:r>
                      <a:r>
                        <a:rPr lang="en-US" sz="2800" b="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a:t>Wesleyans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92539340"/>
                  </a:ext>
                </a:extLst>
              </a:tr>
              <a:tr h="370840">
                <a:tc>
                  <a:txBody>
                    <a:bodyPr/>
                    <a:lstStyle/>
                    <a:p>
                      <a:pPr algn="ctr"/>
                      <a:r>
                        <a:rPr lang="en-US" sz="3200" b="1" dirty="0">
                          <a:effectLst>
                            <a:outerShdw blurRad="38100" dist="38100" dir="2700000" algn="tl">
                              <a:srgbClr val="000000">
                                <a:alpha val="43137"/>
                              </a:srgbClr>
                            </a:outerShdw>
                          </a:effectLst>
                        </a:rPr>
                        <a:t>Passive Obedience</a:t>
                      </a:r>
                      <a:endParaRPr lang="en-US" sz="3200" b="1" dirty="0">
                        <a:effectLst>
                          <a:outerShdw blurRad="38100" dist="38100" dir="2700000" algn="tl">
                            <a:srgbClr val="000000">
                              <a:alpha val="43137"/>
                            </a:srgbClr>
                          </a:outerShdw>
                        </a:effectLst>
                        <a:latin typeface="Arial Nova Cond" panose="020B0506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dirty="0"/>
                        <a:t>Penal Satisfaction Limited to the Elect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dirty="0"/>
                        <a:t>Real Propitiation Graciously Accepted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dirty="0"/>
                        <a:t>Penal Substitution for All</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294658"/>
                  </a:ext>
                </a:extLst>
              </a:tr>
              <a:tr h="370840">
                <a:tc>
                  <a:txBody>
                    <a:bodyPr/>
                    <a:lstStyle/>
                    <a:p>
                      <a:pPr algn="ctr"/>
                      <a:r>
                        <a:rPr lang="en-US" sz="3200" b="1" dirty="0">
                          <a:effectLst>
                            <a:outerShdw blurRad="38100" dist="38100" dir="2700000" algn="tl">
                              <a:srgbClr val="000000">
                                <a:alpha val="43137"/>
                              </a:srgbClr>
                            </a:outerShdw>
                          </a:effectLst>
                        </a:rPr>
                        <a:t>Active Obedience</a:t>
                      </a:r>
                      <a:endParaRPr lang="en-US" sz="3200" b="1" dirty="0">
                        <a:effectLst>
                          <a:outerShdw blurRad="38100" dist="38100" dir="2700000" algn="tl">
                            <a:srgbClr val="000000">
                              <a:alpha val="43137"/>
                            </a:srgbClr>
                          </a:outerShdw>
                        </a:effectLst>
                        <a:latin typeface="Arial Nova Cond" panose="020B0506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Perfect Obedience Limited to the Elect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Imputed by Faith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Imputed by Faith through Free will</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435219"/>
                  </a:ext>
                </a:extLst>
              </a:tr>
            </a:tbl>
          </a:graphicData>
        </a:graphic>
      </p:graphicFrame>
      <p:sp>
        <p:nvSpPr>
          <p:cNvPr id="4" name="Rectangle 3">
            <a:extLst>
              <a:ext uri="{FF2B5EF4-FFF2-40B4-BE49-F238E27FC236}">
                <a16:creationId xmlns:a16="http://schemas.microsoft.com/office/drawing/2014/main" id="{D2B8C4DF-9052-A880-12A2-BD17C8BEF47A}"/>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48893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4FF2EB58-B8C8-809F-5E86-3C38EBA3E95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0343FEE-0FA3-CE9E-B7C6-32C020302878}"/>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01CF171B-A693-DBDA-E2E0-31B2F75E19D4}"/>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1014FCFA-FCA4-6689-6BBC-42C3A5F765DD}"/>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4</a:t>
            </a:r>
          </a:p>
        </p:txBody>
      </p:sp>
      <p:sp>
        <p:nvSpPr>
          <p:cNvPr id="5" name="Retângulo 4">
            <a:extLst>
              <a:ext uri="{FF2B5EF4-FFF2-40B4-BE49-F238E27FC236}">
                <a16:creationId xmlns:a16="http://schemas.microsoft.com/office/drawing/2014/main" id="{47718D35-A5DD-BB66-9ED8-A7D7C43DAEE7}"/>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BC609C2-E2C3-8AB3-DC2D-02B2151E1CE3}"/>
              </a:ext>
            </a:extLst>
          </p:cNvPr>
          <p:cNvSpPr txBox="1"/>
          <p:nvPr/>
        </p:nvSpPr>
        <p:spPr>
          <a:xfrm>
            <a:off x="2647435" y="1936981"/>
            <a:ext cx="8715658" cy="3416320"/>
          </a:xfrm>
          <a:prstGeom prst="rect">
            <a:avLst/>
          </a:prstGeom>
          <a:noFill/>
        </p:spPr>
        <p:txBody>
          <a:bodyPr wrap="square">
            <a:spAutoFit/>
          </a:bodyPr>
          <a:lstStyle/>
          <a:p>
            <a:r>
              <a:rPr lang="en-US" sz="3600" dirty="0">
                <a:solidFill>
                  <a:schemeClr val="bg1"/>
                </a:solidFill>
                <a:latin typeface="Arial Nova Cond Light" panose="020B0306020202020204" pitchFamily="34" charset="0"/>
              </a:rPr>
              <a:t>God did, from all eternity, decree to justify all the elect, and Christ did, in the fullness of time, die for their sins, and rise again for their justification: nevertheless, they are not justified, until the Holy Spirit doth, in due time, actually apply Christ unto them.</a:t>
            </a:r>
          </a:p>
        </p:txBody>
      </p:sp>
    </p:spTree>
    <p:extLst>
      <p:ext uri="{BB962C8B-B14F-4D97-AF65-F5344CB8AC3E}">
        <p14:creationId xmlns:p14="http://schemas.microsoft.com/office/powerpoint/2010/main" val="427713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9"/>
        <p:cNvGrpSpPr/>
        <p:nvPr/>
      </p:nvGrpSpPr>
      <p:grpSpPr>
        <a:xfrm>
          <a:off x="0" y="0"/>
          <a:ext cx="0" cy="0"/>
          <a:chOff x="0" y="0"/>
          <a:chExt cx="0" cy="0"/>
        </a:xfrm>
      </p:grpSpPr>
      <p:sp>
        <p:nvSpPr>
          <p:cNvPr id="90" name="Google Shape;90;g318a7fb4b56_0_20"/>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defTabSz="1219170">
              <a:buClr>
                <a:srgbClr val="000000"/>
              </a:buClr>
            </a:pPr>
            <a:r>
              <a:rPr lang="en-US" sz="4267" kern="0">
                <a:solidFill>
                  <a:srgbClr val="FFFFFF"/>
                </a:solidFill>
                <a:latin typeface="Times New Roman"/>
                <a:ea typeface="Times New Roman"/>
                <a:cs typeface="Times New Roman"/>
                <a:sym typeface="Times New Roman"/>
              </a:rPr>
              <a:t>He is exalted, the King is exalted on high,</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	I will praise Him.</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He is exalted, forever exalted, and I will </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	praise His name!</a:t>
            </a:r>
            <a:endParaRPr sz="1333" kern="0">
              <a:solidFill>
                <a:srgbClr val="000000"/>
              </a:solidFill>
              <a:latin typeface="Arial"/>
              <a:cs typeface="Arial"/>
              <a:sym typeface="Arial"/>
            </a:endParaRPr>
          </a:p>
          <a:p>
            <a:pPr defTabSz="1219170">
              <a:spcBef>
                <a:spcPts val="1067"/>
              </a:spcBef>
              <a:buClr>
                <a:srgbClr val="000000"/>
              </a:buClr>
            </a:pPr>
            <a:r>
              <a:rPr lang="en-US" sz="4267" kern="0">
                <a:solidFill>
                  <a:srgbClr val="FFFFFF"/>
                </a:solidFill>
                <a:latin typeface="Times New Roman"/>
                <a:ea typeface="Times New Roman"/>
                <a:cs typeface="Times New Roman"/>
                <a:sym typeface="Times New Roman"/>
              </a:rPr>
              <a:t>He is the Lord, forever His truth shall reign</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Heaven and earth rejoice in His holy name.</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He is exalted, the King is exalted on high.</a:t>
            </a:r>
            <a:endParaRPr sz="1333" kern="0">
              <a:solidFill>
                <a:srgbClr val="000000"/>
              </a:solidFill>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F55176-C7BF-7FD6-FE1A-C6E22F81C58F}"/>
              </a:ext>
            </a:extLst>
          </p:cNvPr>
          <p:cNvSpPr/>
          <p:nvPr/>
        </p:nvSpPr>
        <p:spPr>
          <a:xfrm>
            <a:off x="8758714" y="3247052"/>
            <a:ext cx="2595086" cy="250060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47791C-2AA3-F2C9-2D9E-2ABD6651BE42}"/>
              </a:ext>
            </a:extLst>
          </p:cNvPr>
          <p:cNvSpPr/>
          <p:nvPr/>
        </p:nvSpPr>
        <p:spPr>
          <a:xfrm>
            <a:off x="4929963" y="3247052"/>
            <a:ext cx="3832330" cy="250060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184D765-F587-7861-C069-46E15817954F}"/>
              </a:ext>
            </a:extLst>
          </p:cNvPr>
          <p:cNvSpPr/>
          <p:nvPr/>
        </p:nvSpPr>
        <p:spPr>
          <a:xfrm>
            <a:off x="838200" y="3247052"/>
            <a:ext cx="4091762" cy="250060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B6765-BCDE-D152-ECBD-C8DC1092C2FB}"/>
              </a:ext>
            </a:extLst>
          </p:cNvPr>
          <p:cNvSpPr>
            <a:spLocks noGrp="1"/>
          </p:cNvSpPr>
          <p:nvPr>
            <p:ph type="title"/>
          </p:nvPr>
        </p:nvSpPr>
        <p:spPr>
          <a:xfrm>
            <a:off x="858794" y="719688"/>
            <a:ext cx="10515600" cy="1325563"/>
          </a:xfrm>
        </p:spPr>
        <p:txBody>
          <a:bodyPr>
            <a:noAutofit/>
          </a:bodyPr>
          <a:lstStyle/>
          <a:p>
            <a:pPr algn="ctr"/>
            <a:r>
              <a:rPr lang="en-US" sz="5600" dirty="0">
                <a:latin typeface="Aharoni" panose="02010803020104030203" pitchFamily="2" charset="-79"/>
                <a:cs typeface="Aharoni" panose="02010803020104030203" pitchFamily="2" charset="-79"/>
              </a:rPr>
              <a:t>Logical Process of Justification</a:t>
            </a:r>
          </a:p>
        </p:txBody>
      </p:sp>
      <p:sp>
        <p:nvSpPr>
          <p:cNvPr id="4" name="TextBox 3">
            <a:extLst>
              <a:ext uri="{FF2B5EF4-FFF2-40B4-BE49-F238E27FC236}">
                <a16:creationId xmlns:a16="http://schemas.microsoft.com/office/drawing/2014/main" id="{B6B5B8C3-EBB5-2052-DB54-19B305EB0917}"/>
              </a:ext>
            </a:extLst>
          </p:cNvPr>
          <p:cNvSpPr txBox="1"/>
          <p:nvPr/>
        </p:nvSpPr>
        <p:spPr>
          <a:xfrm>
            <a:off x="838200" y="3874019"/>
            <a:ext cx="2526792" cy="1200329"/>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Decree of Justification</a:t>
            </a:r>
          </a:p>
        </p:txBody>
      </p:sp>
      <p:sp>
        <p:nvSpPr>
          <p:cNvPr id="5" name="TextBox 4">
            <a:extLst>
              <a:ext uri="{FF2B5EF4-FFF2-40B4-BE49-F238E27FC236}">
                <a16:creationId xmlns:a16="http://schemas.microsoft.com/office/drawing/2014/main" id="{783B5263-F3DE-0573-4117-20A8194156C2}"/>
              </a:ext>
            </a:extLst>
          </p:cNvPr>
          <p:cNvSpPr txBox="1"/>
          <p:nvPr/>
        </p:nvSpPr>
        <p:spPr>
          <a:xfrm>
            <a:off x="5107741" y="3843463"/>
            <a:ext cx="1572768" cy="1200329"/>
          </a:xfrm>
          <a:prstGeom prst="rect">
            <a:avLst/>
          </a:prstGeom>
          <a:noFill/>
        </p:spPr>
        <p:txBody>
          <a:bodyPr wrap="square" rtlCol="0">
            <a:spAutoFit/>
          </a:bodyPr>
          <a:lstStyle/>
          <a:p>
            <a:pPr algn="ctr"/>
            <a:r>
              <a:rPr lang="en-US" sz="3600" b="1" dirty="0"/>
              <a:t>Act of Justice</a:t>
            </a:r>
          </a:p>
        </p:txBody>
      </p:sp>
      <p:sp>
        <p:nvSpPr>
          <p:cNvPr id="6" name="TextBox 5">
            <a:extLst>
              <a:ext uri="{FF2B5EF4-FFF2-40B4-BE49-F238E27FC236}">
                <a16:creationId xmlns:a16="http://schemas.microsoft.com/office/drawing/2014/main" id="{8CB7F551-4443-63D7-A3B7-A996D15B4BA3}"/>
              </a:ext>
            </a:extLst>
          </p:cNvPr>
          <p:cNvSpPr txBox="1"/>
          <p:nvPr/>
        </p:nvSpPr>
        <p:spPr>
          <a:xfrm>
            <a:off x="8762292" y="3843463"/>
            <a:ext cx="2389633" cy="1200329"/>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Imputation by Faith</a:t>
            </a:r>
          </a:p>
        </p:txBody>
      </p:sp>
      <p:sp>
        <p:nvSpPr>
          <p:cNvPr id="7" name="Arrow: Right 6">
            <a:extLst>
              <a:ext uri="{FF2B5EF4-FFF2-40B4-BE49-F238E27FC236}">
                <a16:creationId xmlns:a16="http://schemas.microsoft.com/office/drawing/2014/main" id="{8F091141-CEEE-D92C-7585-1A66361B68F2}"/>
              </a:ext>
            </a:extLst>
          </p:cNvPr>
          <p:cNvSpPr/>
          <p:nvPr/>
        </p:nvSpPr>
        <p:spPr>
          <a:xfrm>
            <a:off x="3364993" y="3780845"/>
            <a:ext cx="1426464" cy="1325563"/>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106A3F1-A4B2-6334-ADB7-205241FC0762}"/>
              </a:ext>
            </a:extLst>
          </p:cNvPr>
          <p:cNvSpPr/>
          <p:nvPr/>
        </p:nvSpPr>
        <p:spPr>
          <a:xfrm>
            <a:off x="7008168" y="3780845"/>
            <a:ext cx="1426464" cy="1325563"/>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7003593-5725-8476-DD7A-73521E6FA16B}"/>
              </a:ext>
            </a:extLst>
          </p:cNvPr>
          <p:cNvSpPr txBox="1"/>
          <p:nvPr/>
        </p:nvSpPr>
        <p:spPr>
          <a:xfrm>
            <a:off x="2164702" y="3247052"/>
            <a:ext cx="1426465" cy="461665"/>
          </a:xfrm>
          <a:prstGeom prst="rect">
            <a:avLst/>
          </a:prstGeom>
          <a:noFill/>
        </p:spPr>
        <p:txBody>
          <a:bodyPr wrap="square" rtlCol="0">
            <a:spAutoFit/>
          </a:bodyPr>
          <a:lstStyle/>
          <a:p>
            <a:r>
              <a:rPr lang="en-US" sz="2400" b="1" dirty="0">
                <a:solidFill>
                  <a:schemeClr val="tx1">
                    <a:lumMod val="85000"/>
                    <a:lumOff val="15000"/>
                  </a:schemeClr>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Eternity</a:t>
            </a:r>
          </a:p>
        </p:txBody>
      </p:sp>
      <p:sp>
        <p:nvSpPr>
          <p:cNvPr id="13" name="TextBox 12">
            <a:extLst>
              <a:ext uri="{FF2B5EF4-FFF2-40B4-BE49-F238E27FC236}">
                <a16:creationId xmlns:a16="http://schemas.microsoft.com/office/drawing/2014/main" id="{BB4DC8D9-6B22-5B6C-0F85-27F731E98254}"/>
              </a:ext>
            </a:extLst>
          </p:cNvPr>
          <p:cNvSpPr txBox="1"/>
          <p:nvPr/>
        </p:nvSpPr>
        <p:spPr>
          <a:xfrm>
            <a:off x="5890891" y="3230623"/>
            <a:ext cx="1911882" cy="461665"/>
          </a:xfrm>
          <a:prstGeom prst="rect">
            <a:avLst/>
          </a:prstGeom>
          <a:noFill/>
        </p:spPr>
        <p:txBody>
          <a:bodyPr wrap="square" rtlCol="0">
            <a:spAutoFit/>
          </a:bodyPr>
          <a:lstStyle/>
          <a:p>
            <a:r>
              <a:rPr lang="en-US" sz="2400" b="1" dirty="0">
                <a:solidFill>
                  <a:schemeClr val="tx1">
                    <a:lumMod val="85000"/>
                    <a:lumOff val="15000"/>
                  </a:schemeClr>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Past History</a:t>
            </a:r>
          </a:p>
        </p:txBody>
      </p:sp>
      <p:sp>
        <p:nvSpPr>
          <p:cNvPr id="14" name="TextBox 13">
            <a:extLst>
              <a:ext uri="{FF2B5EF4-FFF2-40B4-BE49-F238E27FC236}">
                <a16:creationId xmlns:a16="http://schemas.microsoft.com/office/drawing/2014/main" id="{B6E13688-46BD-2604-584F-108F1EB11058}"/>
              </a:ext>
            </a:extLst>
          </p:cNvPr>
          <p:cNvSpPr txBox="1"/>
          <p:nvPr/>
        </p:nvSpPr>
        <p:spPr>
          <a:xfrm>
            <a:off x="8968785" y="3247052"/>
            <a:ext cx="2267424" cy="461665"/>
          </a:xfrm>
          <a:prstGeom prst="rect">
            <a:avLst/>
          </a:prstGeom>
          <a:noFill/>
        </p:spPr>
        <p:txBody>
          <a:bodyPr wrap="square" rtlCol="0">
            <a:spAutoFit/>
          </a:bodyPr>
          <a:lstStyle/>
          <a:p>
            <a:r>
              <a:rPr lang="en-US" sz="2400" b="1" dirty="0">
                <a:solidFill>
                  <a:schemeClr val="tx1">
                    <a:lumMod val="85000"/>
                    <a:lumOff val="15000"/>
                  </a:schemeClr>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Present History</a:t>
            </a:r>
          </a:p>
        </p:txBody>
      </p:sp>
      <p:sp>
        <p:nvSpPr>
          <p:cNvPr id="15" name="Rectangle 14">
            <a:extLst>
              <a:ext uri="{FF2B5EF4-FFF2-40B4-BE49-F238E27FC236}">
                <a16:creationId xmlns:a16="http://schemas.microsoft.com/office/drawing/2014/main" id="{EE2DEF32-2B24-C51E-736B-77C2D740BB02}"/>
              </a:ext>
            </a:extLst>
          </p:cNvPr>
          <p:cNvSpPr/>
          <p:nvPr/>
        </p:nvSpPr>
        <p:spPr>
          <a:xfrm>
            <a:off x="345989" y="197708"/>
            <a:ext cx="11541211" cy="646258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7AE4FE5-934F-DC61-A9F5-F5B25B1AC12B}"/>
              </a:ext>
            </a:extLst>
          </p:cNvPr>
          <p:cNvSpPr/>
          <p:nvPr/>
        </p:nvSpPr>
        <p:spPr>
          <a:xfrm>
            <a:off x="498389" y="350108"/>
            <a:ext cx="11541211" cy="646258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954299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4504E00-02C3-1BEB-A319-87A5A817562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590B92C-D8CE-2878-FA0B-E3E9E55B09BE}"/>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17A21FC5-956A-6489-D853-CF37D25EC7B7}"/>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9108777A-2D1C-7321-9F91-1F920CE69AFE}"/>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5</a:t>
            </a:r>
          </a:p>
        </p:txBody>
      </p:sp>
      <p:sp>
        <p:nvSpPr>
          <p:cNvPr id="5" name="Retângulo 4">
            <a:extLst>
              <a:ext uri="{FF2B5EF4-FFF2-40B4-BE49-F238E27FC236}">
                <a16:creationId xmlns:a16="http://schemas.microsoft.com/office/drawing/2014/main" id="{0209C14A-5BFC-F8A4-4612-600EA032A630}"/>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22E627-AB58-FCB1-AD00-C57F0AC3BD42}"/>
              </a:ext>
            </a:extLst>
          </p:cNvPr>
          <p:cNvSpPr txBox="1"/>
          <p:nvPr/>
        </p:nvSpPr>
        <p:spPr>
          <a:xfrm>
            <a:off x="2647435" y="1936981"/>
            <a:ext cx="8715658"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Nova Cond Light" panose="020B0306020202020204" pitchFamily="34" charset="0"/>
              </a:rPr>
              <a:t>God doth continue to forgive the sins of those that are justified; and, although they can never fall from the state of justification, yet they may, by their sins, fall under God’s fatherly displeasure, and not have the light of his countenance restored unto them, until they humble themselves, confess their sins, beg pardon, and renew their faith and repentance.</a:t>
            </a:r>
          </a:p>
        </p:txBody>
      </p:sp>
    </p:spTree>
    <p:extLst>
      <p:ext uri="{BB962C8B-B14F-4D97-AF65-F5344CB8AC3E}">
        <p14:creationId xmlns:p14="http://schemas.microsoft.com/office/powerpoint/2010/main" val="3086502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40E0D625-AE57-2553-FD3D-F295ECDB187B}"/>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AD6F7AD4-390F-4DB0-3E40-45FADED98900}"/>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496F4C85-95A6-AE95-E84D-DB4AA2886235}"/>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3BF0D6F-ABDC-BE82-6A15-143030E30D0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6</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a:extLst>
              <a:ext uri="{FF2B5EF4-FFF2-40B4-BE49-F238E27FC236}">
                <a16:creationId xmlns:a16="http://schemas.microsoft.com/office/drawing/2014/main" id="{C2EF46AC-BE29-D55A-A6DB-915C15D43758}"/>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CD65467-2B46-C162-9E8A-7E1571FC87D0}"/>
              </a:ext>
            </a:extLst>
          </p:cNvPr>
          <p:cNvSpPr txBox="1"/>
          <p:nvPr/>
        </p:nvSpPr>
        <p:spPr>
          <a:xfrm>
            <a:off x="2647435" y="1936981"/>
            <a:ext cx="8715658"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Nova Cond Light" panose="020B0306020202020204" pitchFamily="34" charset="0"/>
              </a:rPr>
              <a:t>The justification of believers under the old testament was, in all these respects, one and the same with the justification of believers under the new testament.</a:t>
            </a:r>
          </a:p>
        </p:txBody>
      </p:sp>
    </p:spTree>
    <p:extLst>
      <p:ext uri="{BB962C8B-B14F-4D97-AF65-F5344CB8AC3E}">
        <p14:creationId xmlns:p14="http://schemas.microsoft.com/office/powerpoint/2010/main" val="240024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680F5-CCB5-A000-9325-0A8EF8D4C257}"/>
              </a:ext>
            </a:extLst>
          </p:cNvPr>
          <p:cNvSpPr>
            <a:spLocks noGrp="1"/>
          </p:cNvSpPr>
          <p:nvPr>
            <p:ph type="title"/>
          </p:nvPr>
        </p:nvSpPr>
        <p:spPr>
          <a:xfrm>
            <a:off x="838200" y="365125"/>
            <a:ext cx="10515600" cy="2453907"/>
          </a:xfrm>
        </p:spPr>
        <p:txBody>
          <a:bodyPr>
            <a:noAutofit/>
          </a:bodyPr>
          <a:lstStyle/>
          <a:p>
            <a:pPr algn="ctr"/>
            <a:r>
              <a:rPr lang="en-US" sz="6000" dirty="0">
                <a:latin typeface="Aharoni" panose="02010803020104030203" pitchFamily="2" charset="-79"/>
                <a:cs typeface="Aharoni" panose="02010803020104030203" pitchFamily="2" charset="-79"/>
              </a:rPr>
              <a:t>Justification In Relation to the Testaments</a:t>
            </a:r>
          </a:p>
        </p:txBody>
      </p:sp>
      <p:cxnSp>
        <p:nvCxnSpPr>
          <p:cNvPr id="3" name="Conector de seta reta 3">
            <a:extLst>
              <a:ext uri="{FF2B5EF4-FFF2-40B4-BE49-F238E27FC236}">
                <a16:creationId xmlns:a16="http://schemas.microsoft.com/office/drawing/2014/main" id="{1D5BCED8-14A4-9387-4E16-21AC79BF5F41}"/>
              </a:ext>
            </a:extLst>
          </p:cNvPr>
          <p:cNvCxnSpPr>
            <a:cxnSpLocks/>
          </p:cNvCxnSpPr>
          <p:nvPr/>
        </p:nvCxnSpPr>
        <p:spPr>
          <a:xfrm>
            <a:off x="2344009" y="4973928"/>
            <a:ext cx="812396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 name="Conector reto 4">
            <a:extLst>
              <a:ext uri="{FF2B5EF4-FFF2-40B4-BE49-F238E27FC236}">
                <a16:creationId xmlns:a16="http://schemas.microsoft.com/office/drawing/2014/main" id="{51720C5B-E83E-D7BD-DADD-FDFAF7FBC537}"/>
              </a:ext>
            </a:extLst>
          </p:cNvPr>
          <p:cNvCxnSpPr>
            <a:cxnSpLocks/>
          </p:cNvCxnSpPr>
          <p:nvPr/>
        </p:nvCxnSpPr>
        <p:spPr>
          <a:xfrm>
            <a:off x="2344009" y="4685896"/>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5" name="Conector reto 5">
            <a:extLst>
              <a:ext uri="{FF2B5EF4-FFF2-40B4-BE49-F238E27FC236}">
                <a16:creationId xmlns:a16="http://schemas.microsoft.com/office/drawing/2014/main" id="{BC45FCEB-5627-C3B4-1B28-9E1199835CC8}"/>
              </a:ext>
            </a:extLst>
          </p:cNvPr>
          <p:cNvCxnSpPr>
            <a:cxnSpLocks/>
          </p:cNvCxnSpPr>
          <p:nvPr/>
        </p:nvCxnSpPr>
        <p:spPr>
          <a:xfrm>
            <a:off x="2920073" y="4685896"/>
            <a:ext cx="0" cy="2880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Conector reto 6">
            <a:extLst>
              <a:ext uri="{FF2B5EF4-FFF2-40B4-BE49-F238E27FC236}">
                <a16:creationId xmlns:a16="http://schemas.microsoft.com/office/drawing/2014/main" id="{4543C9F8-D54E-AD5B-2136-D4E48917472B}"/>
              </a:ext>
            </a:extLst>
          </p:cNvPr>
          <p:cNvCxnSpPr>
            <a:cxnSpLocks/>
          </p:cNvCxnSpPr>
          <p:nvPr/>
        </p:nvCxnSpPr>
        <p:spPr>
          <a:xfrm>
            <a:off x="6083190" y="4685896"/>
            <a:ext cx="0" cy="288032"/>
          </a:xfrm>
          <a:prstGeom prst="line">
            <a:avLst/>
          </a:prstGeom>
          <a:ln w="63500">
            <a:solidFill>
              <a:schemeClr val="accent1"/>
            </a:solidFill>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7" name="CaixaDeTexto 7">
            <a:extLst>
              <a:ext uri="{FF2B5EF4-FFF2-40B4-BE49-F238E27FC236}">
                <a16:creationId xmlns:a16="http://schemas.microsoft.com/office/drawing/2014/main" id="{460317A1-F4CF-433F-EE30-4D55EFE75744}"/>
              </a:ext>
            </a:extLst>
          </p:cNvPr>
          <p:cNvSpPr txBox="1"/>
          <p:nvPr/>
        </p:nvSpPr>
        <p:spPr>
          <a:xfrm>
            <a:off x="2055976" y="4117749"/>
            <a:ext cx="4320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00"/>
                </a:solidFill>
                <a:effectLst>
                  <a:glow rad="228600">
                    <a:schemeClr val="accent5">
                      <a:satMod val="175000"/>
                      <a:alpha val="40000"/>
                    </a:schemeClr>
                  </a:glow>
                </a:effectLst>
                <a:uLnTx/>
                <a:uFillTx/>
                <a:latin typeface="Calibri" panose="020F0502020204030204"/>
                <a:ea typeface="+mn-ea"/>
                <a:cs typeface="+mn-cs"/>
              </a:rPr>
              <a:t>*</a:t>
            </a:r>
            <a:endParaRPr kumimoji="0" lang="pt-BR" sz="6000" b="0" i="0" u="none" strike="noStrike" kern="1200" cap="none" spc="0" normalizeH="0" baseline="0" noProof="0" dirty="0">
              <a:ln>
                <a:noFill/>
              </a:ln>
              <a:solidFill>
                <a:srgbClr val="FFFF00"/>
              </a:solidFill>
              <a:effectLst>
                <a:glow rad="228600">
                  <a:schemeClr val="accent5">
                    <a:satMod val="175000"/>
                    <a:alpha val="40000"/>
                  </a:schemeClr>
                </a:glow>
              </a:effectLst>
              <a:uLnTx/>
              <a:uFillTx/>
              <a:latin typeface="Calibri" panose="020F0502020204030204"/>
              <a:ea typeface="+mn-ea"/>
              <a:cs typeface="+mn-cs"/>
            </a:endParaRPr>
          </a:p>
        </p:txBody>
      </p:sp>
      <p:pic>
        <p:nvPicPr>
          <p:cNvPr id="8" name="Imagem 8" descr="Arvore.jpg">
            <a:extLst>
              <a:ext uri="{FF2B5EF4-FFF2-40B4-BE49-F238E27FC236}">
                <a16:creationId xmlns:a16="http://schemas.microsoft.com/office/drawing/2014/main" id="{F28537C0-9949-70FF-70AA-0D65998202F3}"/>
              </a:ext>
            </a:extLst>
          </p:cNvPr>
          <p:cNvPicPr>
            <a:picLocks noChangeAspect="1"/>
          </p:cNvPicPr>
          <p:nvPr/>
        </p:nvPicPr>
        <p:blipFill rotWithShape="1">
          <a:blip r:embed="rId2" cstate="print">
            <a:duotone>
              <a:prstClr val="black"/>
              <a:schemeClr val="accent6">
                <a:tint val="45000"/>
                <a:satMod val="400000"/>
              </a:schemeClr>
            </a:duotone>
          </a:blip>
          <a:srcRect t="-1" b="4751"/>
          <a:stretch/>
        </p:blipFill>
        <p:spPr>
          <a:xfrm>
            <a:off x="2671687" y="4353498"/>
            <a:ext cx="510758" cy="588344"/>
          </a:xfrm>
          <a:prstGeom prst="rect">
            <a:avLst/>
          </a:prstGeom>
        </p:spPr>
      </p:pic>
      <p:pic>
        <p:nvPicPr>
          <p:cNvPr id="9" name="Imagem 9" descr="cruz.jpg">
            <a:extLst>
              <a:ext uri="{FF2B5EF4-FFF2-40B4-BE49-F238E27FC236}">
                <a16:creationId xmlns:a16="http://schemas.microsoft.com/office/drawing/2014/main" id="{C43A3CE1-5B95-4230-7024-DBD4B01B4BBA}"/>
              </a:ext>
            </a:extLst>
          </p:cNvPr>
          <p:cNvPicPr>
            <a:picLocks noChangeAspect="1"/>
          </p:cNvPicPr>
          <p:nvPr/>
        </p:nvPicPr>
        <p:blipFill>
          <a:blip r:embed="rId3" cstate="print">
            <a:duotone>
              <a:srgbClr val="ED7D31">
                <a:shade val="45000"/>
                <a:satMod val="135000"/>
              </a:srgbClr>
              <a:prstClr val="white"/>
            </a:duotone>
            <a:extLst>
              <a:ext uri="{BEBA8EAE-BF5A-486C-A8C5-ECC9F3942E4B}">
                <a14:imgProps xmlns:a14="http://schemas.microsoft.com/office/drawing/2010/main">
                  <a14:imgLayer r:embed="rId4">
                    <a14:imgEffect>
                      <a14:backgroundRemoval t="4444" b="89630" l="9565" r="89565">
                        <a14:foregroundMark x1="39130" y1="4444" x2="61739" y2="4444"/>
                      </a14:backgroundRemoval>
                    </a14:imgEffect>
                  </a14:imgLayer>
                </a14:imgProps>
              </a:ext>
            </a:extLst>
          </a:blip>
          <a:stretch>
            <a:fillRect/>
          </a:stretch>
        </p:blipFill>
        <p:spPr>
          <a:xfrm>
            <a:off x="5776679" y="3852053"/>
            <a:ext cx="607230" cy="814096"/>
          </a:xfrm>
          <a:prstGeom prst="rect">
            <a:avLst/>
          </a:prstGeom>
        </p:spPr>
      </p:pic>
      <p:cxnSp>
        <p:nvCxnSpPr>
          <p:cNvPr id="10" name="Conector de seta reta 10">
            <a:extLst>
              <a:ext uri="{FF2B5EF4-FFF2-40B4-BE49-F238E27FC236}">
                <a16:creationId xmlns:a16="http://schemas.microsoft.com/office/drawing/2014/main" id="{921921B3-EF3A-856A-9154-1077507CE16E}"/>
              </a:ext>
            </a:extLst>
          </p:cNvPr>
          <p:cNvCxnSpPr>
            <a:cxnSpLocks/>
            <a:stCxn id="24" idx="2"/>
          </p:cNvCxnSpPr>
          <p:nvPr/>
        </p:nvCxnSpPr>
        <p:spPr>
          <a:xfrm>
            <a:off x="9950484" y="3894215"/>
            <a:ext cx="0" cy="1047627"/>
          </a:xfrm>
          <a:prstGeom prst="straightConnector1">
            <a:avLst/>
          </a:prstGeom>
          <a:ln w="63500">
            <a:solidFill>
              <a:schemeClr val="accent1"/>
            </a:solidFill>
            <a:tailEnd type="triangle" w="med" len="lg"/>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1" name="CaixaDeTexto 19">
            <a:extLst>
              <a:ext uri="{FF2B5EF4-FFF2-40B4-BE49-F238E27FC236}">
                <a16:creationId xmlns:a16="http://schemas.microsoft.com/office/drawing/2014/main" id="{9A091200-9115-57B6-26F0-31635F328CCB}"/>
              </a:ext>
            </a:extLst>
          </p:cNvPr>
          <p:cNvSpPr txBox="1"/>
          <p:nvPr/>
        </p:nvSpPr>
        <p:spPr>
          <a:xfrm>
            <a:off x="2344009" y="4685897"/>
            <a:ext cx="5760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Eden</a:t>
            </a:r>
            <a:endParaRPr kumimoji="0" lang="pt-BR" sz="1400" b="1" i="0" u="none" strike="noStrike" kern="1200" cap="none" spc="0" normalizeH="0" baseline="0" noProof="0" dirty="0">
              <a:ln>
                <a:noFill/>
              </a:ln>
              <a:effectLst/>
              <a:uLnTx/>
              <a:uFillTx/>
              <a:latin typeface="Calibri" panose="020F0502020204030204"/>
              <a:ea typeface="+mn-ea"/>
              <a:cs typeface="+mn-cs"/>
            </a:endParaRPr>
          </a:p>
        </p:txBody>
      </p:sp>
      <p:cxnSp>
        <p:nvCxnSpPr>
          <p:cNvPr id="12" name="Conector reto 51">
            <a:extLst>
              <a:ext uri="{FF2B5EF4-FFF2-40B4-BE49-F238E27FC236}">
                <a16:creationId xmlns:a16="http://schemas.microsoft.com/office/drawing/2014/main" id="{92E7871E-A280-5E4A-5F79-61A938F0763D}"/>
              </a:ext>
            </a:extLst>
          </p:cNvPr>
          <p:cNvCxnSpPr>
            <a:cxnSpLocks/>
          </p:cNvCxnSpPr>
          <p:nvPr/>
        </p:nvCxnSpPr>
        <p:spPr>
          <a:xfrm>
            <a:off x="2358955" y="5254353"/>
            <a:ext cx="7541937" cy="0"/>
          </a:xfrm>
          <a:prstGeom prst="line">
            <a:avLst/>
          </a:prstGeom>
          <a:ln w="190500">
            <a:solidFill>
              <a:schemeClr val="accent5"/>
            </a:solidFill>
            <a:headEnd type="diamond" w="sm" len="sm"/>
            <a:tailEnd type="oval" w="sm" len="sm"/>
          </a:ln>
        </p:spPr>
        <p:style>
          <a:lnRef idx="3">
            <a:schemeClr val="dk1"/>
          </a:lnRef>
          <a:fillRef idx="0">
            <a:schemeClr val="dk1"/>
          </a:fillRef>
          <a:effectRef idx="2">
            <a:schemeClr val="dk1"/>
          </a:effectRef>
          <a:fontRef idx="minor">
            <a:schemeClr val="tx1"/>
          </a:fontRef>
        </p:style>
      </p:cxnSp>
      <p:cxnSp>
        <p:nvCxnSpPr>
          <p:cNvPr id="13" name="Conector de seta reta 56">
            <a:extLst>
              <a:ext uri="{FF2B5EF4-FFF2-40B4-BE49-F238E27FC236}">
                <a16:creationId xmlns:a16="http://schemas.microsoft.com/office/drawing/2014/main" id="{0DD20EA2-5F0D-5D69-5753-BC70BB0B7156}"/>
              </a:ext>
            </a:extLst>
          </p:cNvPr>
          <p:cNvCxnSpPr>
            <a:cxnSpLocks/>
          </p:cNvCxnSpPr>
          <p:nvPr/>
        </p:nvCxnSpPr>
        <p:spPr>
          <a:xfrm>
            <a:off x="2920072" y="5561822"/>
            <a:ext cx="7702871" cy="0"/>
          </a:xfrm>
          <a:prstGeom prst="straightConnector1">
            <a:avLst/>
          </a:prstGeom>
          <a:ln w="190500">
            <a:solidFill>
              <a:schemeClr val="accent2">
                <a:lumMod val="75000"/>
              </a:schemeClr>
            </a:solidFill>
            <a:headEnd type="diamond" w="sm" len="sm"/>
            <a:tailEnd type="triangle" w="sm" len="sm"/>
          </a:ln>
        </p:spPr>
        <p:style>
          <a:lnRef idx="3">
            <a:schemeClr val="accent6"/>
          </a:lnRef>
          <a:fillRef idx="0">
            <a:schemeClr val="accent6"/>
          </a:fillRef>
          <a:effectRef idx="2">
            <a:schemeClr val="accent6"/>
          </a:effectRef>
          <a:fontRef idx="minor">
            <a:schemeClr val="tx1"/>
          </a:fontRef>
        </p:style>
      </p:cxnSp>
      <p:sp>
        <p:nvSpPr>
          <p:cNvPr id="18" name="CaixaDeTexto 22">
            <a:extLst>
              <a:ext uri="{FF2B5EF4-FFF2-40B4-BE49-F238E27FC236}">
                <a16:creationId xmlns:a16="http://schemas.microsoft.com/office/drawing/2014/main" id="{136FB13C-AF12-C74E-1E5F-793E4A878190}"/>
              </a:ext>
            </a:extLst>
          </p:cNvPr>
          <p:cNvSpPr txBox="1"/>
          <p:nvPr/>
        </p:nvSpPr>
        <p:spPr>
          <a:xfrm>
            <a:off x="3496137" y="4109833"/>
            <a:ext cx="13681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Antigo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Testamento</a:t>
            </a:r>
          </a:p>
        </p:txBody>
      </p:sp>
      <p:sp>
        <p:nvSpPr>
          <p:cNvPr id="19" name="CaixaDeTexto 23">
            <a:extLst>
              <a:ext uri="{FF2B5EF4-FFF2-40B4-BE49-F238E27FC236}">
                <a16:creationId xmlns:a16="http://schemas.microsoft.com/office/drawing/2014/main" id="{04E6FA38-51E7-8B44-E829-C9E3AFD8E01F}"/>
              </a:ext>
            </a:extLst>
          </p:cNvPr>
          <p:cNvSpPr txBox="1"/>
          <p:nvPr/>
        </p:nvSpPr>
        <p:spPr>
          <a:xfrm>
            <a:off x="7009336" y="4061243"/>
            <a:ext cx="13681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Novo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Testamento</a:t>
            </a:r>
          </a:p>
        </p:txBody>
      </p:sp>
      <p:sp>
        <p:nvSpPr>
          <p:cNvPr id="23" name="CaixaDeTexto 18">
            <a:extLst>
              <a:ext uri="{FF2B5EF4-FFF2-40B4-BE49-F238E27FC236}">
                <a16:creationId xmlns:a16="http://schemas.microsoft.com/office/drawing/2014/main" id="{4237CCF1-EF59-5621-EFE7-32D05E5AD564}"/>
              </a:ext>
            </a:extLst>
          </p:cNvPr>
          <p:cNvSpPr txBox="1"/>
          <p:nvPr/>
        </p:nvSpPr>
        <p:spPr>
          <a:xfrm>
            <a:off x="5615047" y="3190334"/>
            <a:ext cx="9361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1</a:t>
            </a:r>
            <a:r>
              <a:rPr kumimoji="0" lang="en-US" sz="1400" b="1" i="0" u="none" strike="noStrike" kern="1200" cap="none" spc="0" normalizeH="0" baseline="30000" noProof="0" dirty="0">
                <a:ln w="0"/>
                <a:effectLst>
                  <a:outerShdw blurRad="38100" dist="25400" dir="5400000" algn="ctr" rotWithShape="0">
                    <a:srgbClr val="6E747A">
                      <a:alpha val="43000"/>
                    </a:srgbClr>
                  </a:outerShdw>
                </a:effectLst>
                <a:uLnTx/>
                <a:uFillTx/>
                <a:latin typeface="Calibri" panose="020F0502020204030204"/>
              </a:rPr>
              <a:t>a</a:t>
            </a: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 </a:t>
            </a:r>
            <a:r>
              <a:rPr lang="en-US" sz="1400" b="1" dirty="0">
                <a:ln w="0"/>
                <a:effectLst>
                  <a:outerShdw blurRad="38100" dist="25400" dir="5400000" algn="ctr" rotWithShape="0">
                    <a:srgbClr val="6E747A">
                      <a:alpha val="43000"/>
                    </a:srgbClr>
                  </a:outerShdw>
                </a:effectLst>
                <a:latin typeface="Calibri" panose="020F0502020204030204"/>
              </a:rPr>
              <a:t>Coming</a:t>
            </a: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 of Christ</a:t>
            </a:r>
            <a:endParaRPr kumimoji="0" lang="pt-BR"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ndParaRPr>
          </a:p>
        </p:txBody>
      </p:sp>
      <p:sp>
        <p:nvSpPr>
          <p:cNvPr id="24" name="CaixaDeTexto 47">
            <a:extLst>
              <a:ext uri="{FF2B5EF4-FFF2-40B4-BE49-F238E27FC236}">
                <a16:creationId xmlns:a16="http://schemas.microsoft.com/office/drawing/2014/main" id="{E218EFAF-1180-4BA5-CA41-30729D593638}"/>
              </a:ext>
            </a:extLst>
          </p:cNvPr>
          <p:cNvSpPr txBox="1"/>
          <p:nvPr/>
        </p:nvSpPr>
        <p:spPr>
          <a:xfrm>
            <a:off x="9482829" y="3370995"/>
            <a:ext cx="935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2</a:t>
            </a:r>
            <a:r>
              <a:rPr kumimoji="0" lang="en-US" sz="1400" b="1" i="0" u="none" strike="noStrike" kern="1200" cap="none" spc="0" normalizeH="0" baseline="30000" noProof="0" dirty="0">
                <a:ln w="0"/>
                <a:effectLst>
                  <a:outerShdw blurRad="38100" dist="25400" dir="5400000" algn="ctr" rotWithShape="0">
                    <a:srgbClr val="6E747A">
                      <a:alpha val="43000"/>
                    </a:srgbClr>
                  </a:outerShdw>
                </a:effectLst>
                <a:uLnTx/>
                <a:uFillTx/>
                <a:latin typeface="Calibri" panose="020F0502020204030204"/>
              </a:rPr>
              <a:t>a</a:t>
            </a:r>
            <a:r>
              <a:rPr kumimoji="0" lang="en-US"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rPr>
              <a:t> Coming</a:t>
            </a:r>
            <a:r>
              <a:rPr lang="en-US" sz="1400" b="1" dirty="0">
                <a:ln w="0"/>
                <a:effectLst>
                  <a:outerShdw blurRad="38100" dist="25400" dir="5400000" algn="ctr" rotWithShape="0">
                    <a:srgbClr val="6E747A">
                      <a:alpha val="43000"/>
                    </a:srgbClr>
                  </a:outerShdw>
                </a:effectLst>
                <a:latin typeface="Calibri" panose="020F0502020204030204"/>
              </a:rPr>
              <a:t> of Christ</a:t>
            </a:r>
            <a:endParaRPr kumimoji="0" lang="pt-BR" sz="14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ndParaRPr>
          </a:p>
        </p:txBody>
      </p:sp>
      <p:sp>
        <p:nvSpPr>
          <p:cNvPr id="27" name="Flowchart: Alternate Process 26">
            <a:extLst>
              <a:ext uri="{FF2B5EF4-FFF2-40B4-BE49-F238E27FC236}">
                <a16:creationId xmlns:a16="http://schemas.microsoft.com/office/drawing/2014/main" id="{7F078C50-1011-992F-A287-B84E948476FE}"/>
              </a:ext>
            </a:extLst>
          </p:cNvPr>
          <p:cNvSpPr/>
          <p:nvPr/>
        </p:nvSpPr>
        <p:spPr>
          <a:xfrm>
            <a:off x="6618271" y="4345242"/>
            <a:ext cx="2797132" cy="588344"/>
          </a:xfrm>
          <a:prstGeom prst="flowChartAlternateProcess">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Justified by Faith in Christ’s Accomplished Work</a:t>
            </a:r>
          </a:p>
        </p:txBody>
      </p:sp>
      <p:sp>
        <p:nvSpPr>
          <p:cNvPr id="28" name="Flowchart: Alternate Process 27">
            <a:extLst>
              <a:ext uri="{FF2B5EF4-FFF2-40B4-BE49-F238E27FC236}">
                <a16:creationId xmlns:a16="http://schemas.microsoft.com/office/drawing/2014/main" id="{AD12B428-C797-89DE-C231-F1BE9E443D19}"/>
              </a:ext>
            </a:extLst>
          </p:cNvPr>
          <p:cNvSpPr/>
          <p:nvPr/>
        </p:nvSpPr>
        <p:spPr>
          <a:xfrm>
            <a:off x="3430831" y="4355785"/>
            <a:ext cx="2184216" cy="588344"/>
          </a:xfrm>
          <a:prstGeom prst="flowChartAlternateProcess">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Justified by Faith in future justification</a:t>
            </a:r>
          </a:p>
        </p:txBody>
      </p:sp>
      <p:sp>
        <p:nvSpPr>
          <p:cNvPr id="32" name="TextBox 31">
            <a:extLst>
              <a:ext uri="{FF2B5EF4-FFF2-40B4-BE49-F238E27FC236}">
                <a16:creationId xmlns:a16="http://schemas.microsoft.com/office/drawing/2014/main" id="{C4B92809-10D0-9B76-3818-4D4089BB0519}"/>
              </a:ext>
            </a:extLst>
          </p:cNvPr>
          <p:cNvSpPr txBox="1"/>
          <p:nvPr/>
        </p:nvSpPr>
        <p:spPr>
          <a:xfrm>
            <a:off x="2194767" y="5115853"/>
            <a:ext cx="1733549" cy="276999"/>
          </a:xfrm>
          <a:prstGeom prst="rect">
            <a:avLst/>
          </a:prstGeom>
          <a:noFill/>
        </p:spPr>
        <p:txBody>
          <a:bodyPr wrap="square" rtlCol="0">
            <a:spAutoFit/>
          </a:bodyPr>
          <a:lstStyle/>
          <a:p>
            <a:r>
              <a:rPr lang="en-US" sz="1200" dirty="0"/>
              <a:t>Covenant of Works</a:t>
            </a:r>
          </a:p>
        </p:txBody>
      </p:sp>
      <p:sp>
        <p:nvSpPr>
          <p:cNvPr id="33" name="TextBox 32">
            <a:extLst>
              <a:ext uri="{FF2B5EF4-FFF2-40B4-BE49-F238E27FC236}">
                <a16:creationId xmlns:a16="http://schemas.microsoft.com/office/drawing/2014/main" id="{DFE858AA-86EF-00B7-D40A-ADE49E0AE2F4}"/>
              </a:ext>
            </a:extLst>
          </p:cNvPr>
          <p:cNvSpPr txBox="1"/>
          <p:nvPr/>
        </p:nvSpPr>
        <p:spPr>
          <a:xfrm>
            <a:off x="2759500" y="5412538"/>
            <a:ext cx="1733549" cy="276999"/>
          </a:xfrm>
          <a:prstGeom prst="rect">
            <a:avLst/>
          </a:prstGeom>
          <a:noFill/>
        </p:spPr>
        <p:txBody>
          <a:bodyPr wrap="square" rtlCol="0">
            <a:spAutoFit/>
          </a:bodyPr>
          <a:lstStyle/>
          <a:p>
            <a:r>
              <a:rPr lang="en-US" sz="1200" dirty="0"/>
              <a:t>Covenant of Grace</a:t>
            </a:r>
          </a:p>
        </p:txBody>
      </p:sp>
      <p:sp>
        <p:nvSpPr>
          <p:cNvPr id="38" name="TextBox 37">
            <a:extLst>
              <a:ext uri="{FF2B5EF4-FFF2-40B4-BE49-F238E27FC236}">
                <a16:creationId xmlns:a16="http://schemas.microsoft.com/office/drawing/2014/main" id="{1F8616B2-E25C-19AB-B1C4-413EF87F5589}"/>
              </a:ext>
            </a:extLst>
          </p:cNvPr>
          <p:cNvSpPr txBox="1"/>
          <p:nvPr/>
        </p:nvSpPr>
        <p:spPr>
          <a:xfrm>
            <a:off x="3409466" y="3658953"/>
            <a:ext cx="2184216" cy="646331"/>
          </a:xfrm>
          <a:prstGeom prst="rect">
            <a:avLst/>
          </a:prstGeom>
          <a:noFill/>
        </p:spPr>
        <p:txBody>
          <a:bodyPr wrap="square" rtlCol="0">
            <a:spAutoFit/>
          </a:bodyPr>
          <a:lstStyle/>
          <a:p>
            <a:r>
              <a:rPr lang="en-US" dirty="0">
                <a:latin typeface="Dreaming Outloud Pro" panose="03050502040302030504" pitchFamily="66" charset="0"/>
                <a:cs typeface="Dreaming Outloud Pro" panose="03050502040302030504" pitchFamily="66" charset="0"/>
              </a:rPr>
              <a:t>Daniel 9.24-26</a:t>
            </a:r>
          </a:p>
          <a:p>
            <a:r>
              <a:rPr lang="en-US" dirty="0">
                <a:latin typeface="Dreaming Outloud Pro" panose="03050502040302030504" pitchFamily="66" charset="0"/>
                <a:cs typeface="Dreaming Outloud Pro" panose="03050502040302030504" pitchFamily="66" charset="0"/>
              </a:rPr>
              <a:t>Isaiah 53.4-6, 10-12</a:t>
            </a:r>
          </a:p>
        </p:txBody>
      </p:sp>
      <p:sp>
        <p:nvSpPr>
          <p:cNvPr id="39" name="Rectangle 38">
            <a:extLst>
              <a:ext uri="{FF2B5EF4-FFF2-40B4-BE49-F238E27FC236}">
                <a16:creationId xmlns:a16="http://schemas.microsoft.com/office/drawing/2014/main" id="{C1E16F1B-924B-9363-E7E2-7E326F75976E}"/>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9264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4"/>
        <p:cNvGrpSpPr/>
        <p:nvPr/>
      </p:nvGrpSpPr>
      <p:grpSpPr>
        <a:xfrm>
          <a:off x="0" y="0"/>
          <a:ext cx="0" cy="0"/>
          <a:chOff x="0" y="0"/>
          <a:chExt cx="0" cy="0"/>
        </a:xfrm>
      </p:grpSpPr>
      <p:sp>
        <p:nvSpPr>
          <p:cNvPr id="95" name="Google Shape;95;g318a7fb4b56_0_24"/>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defTabSz="1219170">
              <a:buClr>
                <a:srgbClr val="000000"/>
              </a:buClr>
            </a:pPr>
            <a:r>
              <a:rPr lang="en-US" sz="4267" kern="0">
                <a:solidFill>
                  <a:srgbClr val="FFFFFF"/>
                </a:solidFill>
                <a:latin typeface="Times New Roman"/>
                <a:ea typeface="Times New Roman"/>
                <a:cs typeface="Times New Roman"/>
                <a:sym typeface="Times New Roman"/>
              </a:rPr>
              <a:t>He is exalted, the King is exalted on high,</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	I will praise Him.</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He is exalted, forever exalted, and I will </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	praise His name!</a:t>
            </a:r>
            <a:endParaRPr sz="1333" kern="0">
              <a:solidFill>
                <a:srgbClr val="000000"/>
              </a:solidFill>
              <a:latin typeface="Arial"/>
              <a:cs typeface="Arial"/>
              <a:sym typeface="Arial"/>
            </a:endParaRPr>
          </a:p>
          <a:p>
            <a:pPr defTabSz="1219170">
              <a:spcBef>
                <a:spcPts val="1067"/>
              </a:spcBef>
              <a:buClr>
                <a:srgbClr val="000000"/>
              </a:buClr>
            </a:pPr>
            <a:r>
              <a:rPr lang="en-US" sz="4267" kern="0">
                <a:solidFill>
                  <a:srgbClr val="FFFFFF"/>
                </a:solidFill>
                <a:latin typeface="Times New Roman"/>
                <a:ea typeface="Times New Roman"/>
                <a:cs typeface="Times New Roman"/>
                <a:sym typeface="Times New Roman"/>
              </a:rPr>
              <a:t>He is the Lord, forever His truth shall reign</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Heaven and earth rejoice in His holy name.</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He is exalted, the King is exalted on high.</a:t>
            </a:r>
            <a:br>
              <a:rPr lang="en-US" sz="4267" kern="0">
                <a:solidFill>
                  <a:srgbClr val="FFFFFF"/>
                </a:solidFill>
                <a:latin typeface="Times New Roman"/>
                <a:ea typeface="Times New Roman"/>
                <a:cs typeface="Times New Roman"/>
                <a:sym typeface="Times New Roman"/>
              </a:rPr>
            </a:b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98356" y="1889148"/>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A87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668DF-2C9F-1882-8DC1-A07483111828}"/>
              </a:ext>
            </a:extLst>
          </p:cNvPr>
          <p:cNvSpPr>
            <a:spLocks noGrp="1"/>
          </p:cNvSpPr>
          <p:nvPr>
            <p:ph idx="1"/>
          </p:nvPr>
        </p:nvSpPr>
        <p:spPr>
          <a:xfrm>
            <a:off x="838200" y="1825625"/>
            <a:ext cx="4784124" cy="4351338"/>
          </a:xfrm>
        </p:spPr>
        <p:txBody>
          <a:bodyPr>
            <a:normAutofit fontScale="92500"/>
          </a:bodyPr>
          <a:lstStyle/>
          <a:p>
            <a:pPr marL="0" indent="0">
              <a:buNone/>
            </a:pPr>
            <a:r>
              <a:rPr lang="en-US" sz="4000" dirty="0">
                <a:latin typeface="Arial Nova Cond Light" panose="020B0306020202020204" pitchFamily="34" charset="0"/>
              </a:rPr>
              <a:t>Conversion (effectual calling) is the consequence of regeneration. The new birth is operated and confirmed by faith and repentance. All of those effectually called are justified.</a:t>
            </a:r>
          </a:p>
        </p:txBody>
      </p:sp>
      <p:pic>
        <p:nvPicPr>
          <p:cNvPr id="5122" name="Picture 2" descr="Continuous Line Art Drawing of a Loving Couple Walking and Holding Hands |  Premium AI-generated image">
            <a:extLst>
              <a:ext uri="{FF2B5EF4-FFF2-40B4-BE49-F238E27FC236}">
                <a16:creationId xmlns:a16="http://schemas.microsoft.com/office/drawing/2014/main" id="{8B5FC0D2-230A-A848-0E23-365C2342801F}"/>
              </a:ext>
            </a:extLst>
          </p:cNvPr>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622324" y="530225"/>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2DF2A8-C033-CA1F-DE6E-22B6795C1790}"/>
              </a:ext>
            </a:extLst>
          </p:cNvPr>
          <p:cNvSpPr txBox="1"/>
          <p:nvPr/>
        </p:nvSpPr>
        <p:spPr>
          <a:xfrm>
            <a:off x="7634287" y="2483644"/>
            <a:ext cx="826294" cy="230832"/>
          </a:xfrm>
          <a:prstGeom prst="rect">
            <a:avLst/>
          </a:prstGeom>
          <a:noFill/>
        </p:spPr>
        <p:txBody>
          <a:bodyPr wrap="square" rtlCol="0">
            <a:spAutoFit/>
          </a:bodyPr>
          <a:lstStyle/>
          <a:p>
            <a:r>
              <a:rPr lang="en-US" sz="900" b="1" dirty="0">
                <a:solidFill>
                  <a:srgbClr val="C00000"/>
                </a:solidFill>
                <a:effectLst>
                  <a:outerShdw blurRad="38100" dist="38100" dir="2700000" algn="tl">
                    <a:srgbClr val="000000">
                      <a:alpha val="43137"/>
                    </a:srgbClr>
                  </a:outerShdw>
                </a:effectLst>
              </a:rPr>
              <a:t>REPENTANCE</a:t>
            </a:r>
          </a:p>
        </p:txBody>
      </p:sp>
      <p:sp>
        <p:nvSpPr>
          <p:cNvPr id="6" name="TextBox 5">
            <a:extLst>
              <a:ext uri="{FF2B5EF4-FFF2-40B4-BE49-F238E27FC236}">
                <a16:creationId xmlns:a16="http://schemas.microsoft.com/office/drawing/2014/main" id="{3EA8CB9F-A94A-7997-D205-02BC88E4CFC8}"/>
              </a:ext>
            </a:extLst>
          </p:cNvPr>
          <p:cNvSpPr txBox="1"/>
          <p:nvPr/>
        </p:nvSpPr>
        <p:spPr>
          <a:xfrm>
            <a:off x="8775701" y="2869406"/>
            <a:ext cx="501650" cy="276999"/>
          </a:xfrm>
          <a:prstGeom prst="rect">
            <a:avLst/>
          </a:prstGeom>
          <a:noFill/>
        </p:spPr>
        <p:txBody>
          <a:bodyPr wrap="square" rtlCol="0">
            <a:spAutoFit/>
          </a:bodyPr>
          <a:lstStyle/>
          <a:p>
            <a:r>
              <a:rPr lang="en-US" sz="1200" b="1" dirty="0">
                <a:solidFill>
                  <a:srgbClr val="C00000"/>
                </a:solidFill>
                <a:effectLst>
                  <a:outerShdw blurRad="38100" dist="38100" dir="2700000" algn="tl">
                    <a:srgbClr val="000000">
                      <a:alpha val="43137"/>
                    </a:srgbClr>
                  </a:outerShdw>
                </a:effectLst>
              </a:rPr>
              <a:t>Faith</a:t>
            </a:r>
          </a:p>
        </p:txBody>
      </p:sp>
      <p:sp>
        <p:nvSpPr>
          <p:cNvPr id="2" name="Title 1">
            <a:extLst>
              <a:ext uri="{FF2B5EF4-FFF2-40B4-BE49-F238E27FC236}">
                <a16:creationId xmlns:a16="http://schemas.microsoft.com/office/drawing/2014/main" id="{927EEA58-CE18-0F4B-67AC-B0D242039E88}"/>
              </a:ext>
            </a:extLst>
          </p:cNvPr>
          <p:cNvSpPr>
            <a:spLocks noGrp="1"/>
          </p:cNvSpPr>
          <p:nvPr>
            <p:ph type="title"/>
          </p:nvPr>
        </p:nvSpPr>
        <p:spPr>
          <a:xfrm>
            <a:off x="838200" y="365125"/>
            <a:ext cx="5809735" cy="1325563"/>
          </a:xfrm>
        </p:spPr>
        <p:txBody>
          <a:bodyPr>
            <a:normAutofit/>
          </a:bodyPr>
          <a:lstStyle/>
          <a:p>
            <a:r>
              <a:rPr lang="en-US" sz="6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CONVERSION</a:t>
            </a:r>
          </a:p>
        </p:txBody>
      </p:sp>
    </p:spTree>
    <p:extLst>
      <p:ext uri="{BB962C8B-B14F-4D97-AF65-F5344CB8AC3E}">
        <p14:creationId xmlns:p14="http://schemas.microsoft.com/office/powerpoint/2010/main" val="165944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352C-8F9A-A3A7-34E8-F38FD3DE95C5}"/>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9775F470-C643-015B-85B7-892717BF5731}"/>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679C090F-5C97-8900-B3BC-E9388F2956C8}"/>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A7817742-7ECC-BD6A-D7DF-861EDBC6F97F}"/>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solidFill>
                <a:prstClr val="white"/>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3EA163A8-27C6-5CCA-CC2A-7BBDCD7242F0}"/>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8.30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
        <p:nvSpPr>
          <p:cNvPr id="4" name="TextBox 3">
            <a:extLst>
              <a:ext uri="{FF2B5EF4-FFF2-40B4-BE49-F238E27FC236}">
                <a16:creationId xmlns:a16="http://schemas.microsoft.com/office/drawing/2014/main" id="{DBB3F21F-D2C2-744E-1968-7F4C6CAB745C}"/>
              </a:ext>
            </a:extLst>
          </p:cNvPr>
          <p:cNvSpPr txBox="1"/>
          <p:nvPr/>
        </p:nvSpPr>
        <p:spPr>
          <a:xfrm>
            <a:off x="3550811" y="932823"/>
            <a:ext cx="7804525" cy="2554545"/>
          </a:xfrm>
          <a:prstGeom prst="rect">
            <a:avLst/>
          </a:prstGeom>
          <a:noFill/>
        </p:spPr>
        <p:txBody>
          <a:bodyPr wrap="square">
            <a:spAutoFit/>
          </a:bodyPr>
          <a:lstStyle/>
          <a:p>
            <a:r>
              <a:rPr lang="en-US" sz="4000" dirty="0">
                <a:solidFill>
                  <a:schemeClr val="bg1"/>
                </a:solidFill>
                <a:latin typeface="Arial Nova Cond Light" panose="020B0306020202020204" pitchFamily="34" charset="0"/>
              </a:rPr>
              <a:t>And those whom he predestined he also called, and those whom he called he also justified, and those whom he justified he also glorified. </a:t>
            </a:r>
          </a:p>
        </p:txBody>
      </p:sp>
    </p:spTree>
    <p:extLst>
      <p:ext uri="{BB962C8B-B14F-4D97-AF65-F5344CB8AC3E}">
        <p14:creationId xmlns:p14="http://schemas.microsoft.com/office/powerpoint/2010/main" val="230431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92BA7-B7FA-6C25-0C73-ACDA61C39E05}"/>
              </a:ext>
            </a:extLst>
          </p:cNvPr>
          <p:cNvSpPr>
            <a:spLocks noGrp="1"/>
          </p:cNvSpPr>
          <p:nvPr>
            <p:ph type="title"/>
          </p:nvPr>
        </p:nvSpPr>
        <p:spPr>
          <a:xfrm>
            <a:off x="532081" y="619683"/>
            <a:ext cx="4212913" cy="1719072"/>
          </a:xfrm>
        </p:spPr>
        <p:txBody>
          <a:bodyPr anchor="b">
            <a:normAutofit/>
          </a:bodyPr>
          <a:lstStyle/>
          <a:p>
            <a:r>
              <a:rPr lang="el-GR"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Light" panose="020B0306020202020204" pitchFamily="34" charset="0"/>
              </a:rPr>
              <a:t>δικαιόω</a:t>
            </a:r>
            <a:endParaRPr lang="en-US"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endParaRP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E2D52C-A7E6-DFF5-317F-FDEBE5C98FE2}"/>
              </a:ext>
            </a:extLst>
          </p:cNvPr>
          <p:cNvSpPr>
            <a:spLocks noGrp="1"/>
          </p:cNvSpPr>
          <p:nvPr>
            <p:ph idx="1"/>
          </p:nvPr>
        </p:nvSpPr>
        <p:spPr>
          <a:xfrm>
            <a:off x="515849" y="2736774"/>
            <a:ext cx="7367762" cy="3736544"/>
          </a:xfrm>
        </p:spPr>
        <p:txBody>
          <a:bodyPr anchor="t">
            <a:noAutofit/>
          </a:bodyPr>
          <a:lstStyle/>
          <a:p>
            <a:pPr marL="0" indent="0">
              <a:lnSpc>
                <a:spcPct val="100000"/>
              </a:lnSpc>
              <a:buNone/>
            </a:pPr>
            <a:r>
              <a:rPr lang="en-US" sz="3600" dirty="0">
                <a:latin typeface="Arial Nova Cond Light" panose="020B0306020202020204" pitchFamily="34" charset="0"/>
              </a:rPr>
              <a:t>The word justification (also “righteousness”) means “making righteous” or “acquit”. It is used by the apostle Paul in a theological sense derived to the Old Testament concept of “righteousness” (Ex 23.7; </a:t>
            </a:r>
            <a:r>
              <a:rPr lang="en-US" sz="3600" dirty="0" err="1">
                <a:latin typeface="Arial Nova Cond Light" panose="020B0306020202020204" pitchFamily="34" charset="0"/>
              </a:rPr>
              <a:t>Deut</a:t>
            </a:r>
            <a:r>
              <a:rPr lang="en-US" sz="3600" dirty="0">
                <a:latin typeface="Arial Nova Cond Light" panose="020B0306020202020204" pitchFamily="34" charset="0"/>
              </a:rPr>
              <a:t> 25.1; Prov 17.15; Isa 5.23).</a:t>
            </a:r>
          </a:p>
        </p:txBody>
      </p:sp>
      <p:sp>
        <p:nvSpPr>
          <p:cNvPr id="4" name="Rectangle 3">
            <a:extLst>
              <a:ext uri="{FF2B5EF4-FFF2-40B4-BE49-F238E27FC236}">
                <a16:creationId xmlns:a16="http://schemas.microsoft.com/office/drawing/2014/main" id="{FDEB890D-A174-5143-1FEA-14660EDFE442}"/>
              </a:ext>
            </a:extLst>
          </p:cNvPr>
          <p:cNvSpPr/>
          <p:nvPr/>
        </p:nvSpPr>
        <p:spPr>
          <a:xfrm>
            <a:off x="333632" y="619683"/>
            <a:ext cx="11528854" cy="5618634"/>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692707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2862</TotalTime>
  <Words>1540</Words>
  <Application>Microsoft Office PowerPoint</Application>
  <PresentationFormat>Widescreen</PresentationFormat>
  <Paragraphs>175</Paragraphs>
  <Slides>33</Slides>
  <Notes>6</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33</vt:i4>
      </vt:variant>
    </vt:vector>
  </HeadingPairs>
  <TitlesOfParts>
    <vt:vector size="53" baseType="lpstr">
      <vt:lpstr>Aharoni</vt:lpstr>
      <vt:lpstr>Aptos</vt:lpstr>
      <vt:lpstr>Aptos Display</vt:lpstr>
      <vt:lpstr>Arial</vt:lpstr>
      <vt:lpstr>Arial Black</vt:lpstr>
      <vt:lpstr>Arial Nova Cond</vt:lpstr>
      <vt:lpstr>Arial Nova Cond Light</vt:lpstr>
      <vt:lpstr>Avenir Next LT Pro</vt:lpstr>
      <vt:lpstr>Calibri</vt:lpstr>
      <vt:lpstr>Calibri Light</vt:lpstr>
      <vt:lpstr>Californian FB</vt:lpstr>
      <vt:lpstr>Coneria Script Demo</vt:lpstr>
      <vt:lpstr>Daytona Condensed</vt:lpstr>
      <vt:lpstr>Dreaming Outloud Pro</vt:lpstr>
      <vt:lpstr>Grandview Display</vt:lpstr>
      <vt:lpstr>Times New Roman</vt:lpstr>
      <vt:lpstr>Office Theme</vt:lpstr>
      <vt:lpstr>Tema do Office</vt:lpstr>
      <vt:lpstr>POI_THEME_TEMPLATE_DESIGN</vt:lpstr>
      <vt:lpstr>1_POI_THEME_TEMPLATE_DESIGN</vt:lpstr>
      <vt:lpstr>PowerPoint Presentation</vt:lpstr>
      <vt:lpstr>PowerPoint Presentation</vt:lpstr>
      <vt:lpstr>PowerPoint Presentation</vt:lpstr>
      <vt:lpstr>PowerPoint Presentation</vt:lpstr>
      <vt:lpstr>Doctrine of Salvation  (Soteriology)</vt:lpstr>
      <vt:lpstr>Ordo Salutis</vt:lpstr>
      <vt:lpstr>CONVERSION</vt:lpstr>
      <vt:lpstr>PowerPoint Presentation</vt:lpstr>
      <vt:lpstr>δικαιόω</vt:lpstr>
      <vt:lpstr>PowerPoint Presentation</vt:lpstr>
      <vt:lpstr>Justification</vt:lpstr>
      <vt:lpstr>PowerPoint Presentation</vt:lpstr>
      <vt:lpstr>Complex Meaning</vt:lpstr>
      <vt:lpstr>PowerPoint Presentation</vt:lpstr>
      <vt:lpstr>What is Justification? (LCW Q.70)</vt:lpstr>
      <vt:lpstr>What is Justification?</vt:lpstr>
      <vt:lpstr>Canons of the Council of Trent (1547-63)</vt:lpstr>
      <vt:lpstr>Canons of the Council of Trent (1547-63)</vt:lpstr>
      <vt:lpstr>Medieval Concept Preserved in Trent</vt:lpstr>
      <vt:lpstr>PowerPoint Presentation</vt:lpstr>
      <vt:lpstr>PowerPoint Presentation</vt:lpstr>
      <vt:lpstr>Double Imputation</vt:lpstr>
      <vt:lpstr>Union With Christ</vt:lpstr>
      <vt:lpstr>PowerPoint Presentation</vt:lpstr>
      <vt:lpstr>PowerPoint Presentation</vt:lpstr>
      <vt:lpstr>PowerPoint Presentation</vt:lpstr>
      <vt:lpstr>PowerPoint Presentation</vt:lpstr>
      <vt:lpstr>Comparison of Positions</vt:lpstr>
      <vt:lpstr>PowerPoint Presentation</vt:lpstr>
      <vt:lpstr>Logical Process of Justification</vt:lpstr>
      <vt:lpstr>PowerPoint Presentation</vt:lpstr>
      <vt:lpstr>PowerPoint Presentation</vt:lpstr>
      <vt:lpstr>Justification In Relation to the Testaments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9</cp:revision>
  <cp:lastPrinted>2025-01-22T19:45:44Z</cp:lastPrinted>
  <dcterms:created xsi:type="dcterms:W3CDTF">2024-08-21T16:46:17Z</dcterms:created>
  <dcterms:modified xsi:type="dcterms:W3CDTF">2025-01-23T01:16:51Z</dcterms:modified>
</cp:coreProperties>
</file>