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45"/>
  </p:notesMasterIdLst>
  <p:sldIdLst>
    <p:sldId id="256" r:id="rId4"/>
    <p:sldId id="424" r:id="rId5"/>
    <p:sldId id="364" r:id="rId6"/>
    <p:sldId id="351" r:id="rId7"/>
    <p:sldId id="354" r:id="rId8"/>
    <p:sldId id="463" r:id="rId9"/>
    <p:sldId id="439" r:id="rId10"/>
    <p:sldId id="460" r:id="rId11"/>
    <p:sldId id="394" r:id="rId12"/>
    <p:sldId id="349" r:id="rId13"/>
    <p:sldId id="435" r:id="rId14"/>
    <p:sldId id="438" r:id="rId15"/>
    <p:sldId id="432" r:id="rId16"/>
    <p:sldId id="437" r:id="rId17"/>
    <p:sldId id="440" r:id="rId18"/>
    <p:sldId id="431" r:id="rId19"/>
    <p:sldId id="444" r:id="rId20"/>
    <p:sldId id="445" r:id="rId21"/>
    <p:sldId id="441" r:id="rId22"/>
    <p:sldId id="428" r:id="rId23"/>
    <p:sldId id="462" r:id="rId24"/>
    <p:sldId id="456" r:id="rId25"/>
    <p:sldId id="442" r:id="rId26"/>
    <p:sldId id="443" r:id="rId27"/>
    <p:sldId id="446" r:id="rId28"/>
    <p:sldId id="447" r:id="rId29"/>
    <p:sldId id="433" r:id="rId30"/>
    <p:sldId id="461" r:id="rId31"/>
    <p:sldId id="448" r:id="rId32"/>
    <p:sldId id="450" r:id="rId33"/>
    <p:sldId id="449" r:id="rId34"/>
    <p:sldId id="451" r:id="rId35"/>
    <p:sldId id="452" r:id="rId36"/>
    <p:sldId id="453" r:id="rId37"/>
    <p:sldId id="454" r:id="rId38"/>
    <p:sldId id="434" r:id="rId39"/>
    <p:sldId id="455" r:id="rId40"/>
    <p:sldId id="457" r:id="rId41"/>
    <p:sldId id="425" r:id="rId42"/>
    <p:sldId id="426" r:id="rId43"/>
    <p:sldId id="427"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E21"/>
    <a:srgbClr val="15191C"/>
    <a:srgbClr val="161B1E"/>
    <a:srgbClr val="0FA6C1"/>
    <a:srgbClr val="F88FFD"/>
    <a:srgbClr val="F394F8"/>
    <a:srgbClr val="0C0B13"/>
    <a:srgbClr val="692A0B"/>
    <a:srgbClr val="000000"/>
    <a:srgbClr val="5A0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4CB24A-2366-44A9-B010-205E74344494}" v="136" dt="2024-10-02T22:37:05.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78" d="100"/>
          <a:sy n="78" d="100"/>
        </p:scale>
        <p:origin x="2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22AB0-E654-4F23-A0F4-CF843615101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E90E1C8-72B9-44FE-81EC-BC55B865ABC2}">
      <dgm:prSet custT="1"/>
      <dgm:spPr/>
      <dgm:t>
        <a:bodyPr/>
        <a:lstStyle/>
        <a:p>
          <a:pPr>
            <a:lnSpc>
              <a:spcPct val="100000"/>
            </a:lnSpc>
          </a:pPr>
          <a:r>
            <a:rPr lang="en-US" sz="3600" b="0" dirty="0">
              <a:latin typeface="Arial Nova Light" panose="020B0304020202020204" pitchFamily="34" charset="0"/>
            </a:rPr>
            <a:t>God did not predestine men for salvation because of something he knew beforehand, but because of his free purpose. He did not predestine all things moved by anything out of himself or necessity.</a:t>
          </a:r>
        </a:p>
      </dgm:t>
    </dgm:pt>
    <dgm:pt modelId="{7A940356-9548-4C8D-BC66-71C66E31F3F3}" type="parTrans" cxnId="{6C00E4FE-A648-4A2F-8343-AB14E20648DE}">
      <dgm:prSet/>
      <dgm:spPr/>
      <dgm:t>
        <a:bodyPr/>
        <a:lstStyle/>
        <a:p>
          <a:endParaRPr lang="en-US"/>
        </a:p>
      </dgm:t>
    </dgm:pt>
    <dgm:pt modelId="{8AD8C949-1EBC-4A8C-AE7B-7AFA2D3A6653}" type="sibTrans" cxnId="{6C00E4FE-A648-4A2F-8343-AB14E20648DE}">
      <dgm:prSet/>
      <dgm:spPr/>
      <dgm:t>
        <a:bodyPr/>
        <a:lstStyle/>
        <a:p>
          <a:endParaRPr lang="en-US"/>
        </a:p>
      </dgm:t>
    </dgm:pt>
    <dgm:pt modelId="{404BA8F9-8D21-489D-AB4F-AB181AA373DB}">
      <dgm:prSet custT="1"/>
      <dgm:spPr/>
      <dgm:t>
        <a:bodyPr/>
        <a:lstStyle/>
        <a:p>
          <a:r>
            <a:rPr lang="en-US" sz="3600" b="0" dirty="0">
              <a:latin typeface="Arial Nova Light" panose="020B0304020202020204" pitchFamily="34" charset="0"/>
            </a:rPr>
            <a:t>All those predestined to salvation will effectually be called and preserved to eternal life.</a:t>
          </a:r>
        </a:p>
      </dgm:t>
    </dgm:pt>
    <dgm:pt modelId="{326EEE65-2DB4-45DE-AB58-E1090705DE59}" type="parTrans" cxnId="{061DE2E2-BC7E-4E31-A0F7-6696E445CEA4}">
      <dgm:prSet/>
      <dgm:spPr/>
      <dgm:t>
        <a:bodyPr/>
        <a:lstStyle/>
        <a:p>
          <a:endParaRPr lang="en-US"/>
        </a:p>
      </dgm:t>
    </dgm:pt>
    <dgm:pt modelId="{AD15CC77-16DB-4C4C-BFC6-0AEC99FE7C4F}" type="sibTrans" cxnId="{061DE2E2-BC7E-4E31-A0F7-6696E445CEA4}">
      <dgm:prSet/>
      <dgm:spPr/>
      <dgm:t>
        <a:bodyPr/>
        <a:lstStyle/>
        <a:p>
          <a:endParaRPr lang="en-US"/>
        </a:p>
      </dgm:t>
    </dgm:pt>
    <dgm:pt modelId="{F509CD3B-9D3B-498D-97E7-D08E299B23E9}" type="pres">
      <dgm:prSet presAssocID="{93422AB0-E654-4F23-A0F4-CF8436151015}" presName="linear" presStyleCnt="0">
        <dgm:presLayoutVars>
          <dgm:animLvl val="lvl"/>
          <dgm:resizeHandles val="exact"/>
        </dgm:presLayoutVars>
      </dgm:prSet>
      <dgm:spPr/>
    </dgm:pt>
    <dgm:pt modelId="{6BC84121-048C-4B67-9127-494E37624F5C}" type="pres">
      <dgm:prSet presAssocID="{1E90E1C8-72B9-44FE-81EC-BC55B865ABC2}" presName="parentText" presStyleLbl="node1" presStyleIdx="0" presStyleCnt="2" custScaleY="136686">
        <dgm:presLayoutVars>
          <dgm:chMax val="0"/>
          <dgm:bulletEnabled val="1"/>
        </dgm:presLayoutVars>
      </dgm:prSet>
      <dgm:spPr/>
    </dgm:pt>
    <dgm:pt modelId="{C63A361F-FB7F-40DD-9780-AAC7DD30BE0A}" type="pres">
      <dgm:prSet presAssocID="{8AD8C949-1EBC-4A8C-AE7B-7AFA2D3A6653}" presName="spacer" presStyleCnt="0"/>
      <dgm:spPr/>
    </dgm:pt>
    <dgm:pt modelId="{35FCF881-C931-4148-A09B-16CE360D0FDD}" type="pres">
      <dgm:prSet presAssocID="{404BA8F9-8D21-489D-AB4F-AB181AA373DB}" presName="parentText" presStyleLbl="node1" presStyleIdx="1" presStyleCnt="2" custScaleY="69955">
        <dgm:presLayoutVars>
          <dgm:chMax val="0"/>
          <dgm:bulletEnabled val="1"/>
        </dgm:presLayoutVars>
      </dgm:prSet>
      <dgm:spPr/>
    </dgm:pt>
  </dgm:ptLst>
  <dgm:cxnLst>
    <dgm:cxn modelId="{2EADE91E-E43B-4AED-9E74-B5B44A2E7DCA}" type="presOf" srcId="{1E90E1C8-72B9-44FE-81EC-BC55B865ABC2}" destId="{6BC84121-048C-4B67-9127-494E37624F5C}" srcOrd="0" destOrd="0" presId="urn:microsoft.com/office/officeart/2005/8/layout/vList2"/>
    <dgm:cxn modelId="{AFD9777A-7BCC-4C71-A221-EA53309458C5}" type="presOf" srcId="{404BA8F9-8D21-489D-AB4F-AB181AA373DB}" destId="{35FCF881-C931-4148-A09B-16CE360D0FDD}" srcOrd="0" destOrd="0" presId="urn:microsoft.com/office/officeart/2005/8/layout/vList2"/>
    <dgm:cxn modelId="{16FA8F83-7BBE-44EC-B847-BFBD28C6BE72}" type="presOf" srcId="{93422AB0-E654-4F23-A0F4-CF8436151015}" destId="{F509CD3B-9D3B-498D-97E7-D08E299B23E9}" srcOrd="0" destOrd="0" presId="urn:microsoft.com/office/officeart/2005/8/layout/vList2"/>
    <dgm:cxn modelId="{061DE2E2-BC7E-4E31-A0F7-6696E445CEA4}" srcId="{93422AB0-E654-4F23-A0F4-CF8436151015}" destId="{404BA8F9-8D21-489D-AB4F-AB181AA373DB}" srcOrd="1" destOrd="0" parTransId="{326EEE65-2DB4-45DE-AB58-E1090705DE59}" sibTransId="{AD15CC77-16DB-4C4C-BFC6-0AEC99FE7C4F}"/>
    <dgm:cxn modelId="{6C00E4FE-A648-4A2F-8343-AB14E20648DE}" srcId="{93422AB0-E654-4F23-A0F4-CF8436151015}" destId="{1E90E1C8-72B9-44FE-81EC-BC55B865ABC2}" srcOrd="0" destOrd="0" parTransId="{7A940356-9548-4C8D-BC66-71C66E31F3F3}" sibTransId="{8AD8C949-1EBC-4A8C-AE7B-7AFA2D3A6653}"/>
    <dgm:cxn modelId="{1FA8F1D9-20F8-47C2-A4B3-3F8FE9283694}" type="presParOf" srcId="{F509CD3B-9D3B-498D-97E7-D08E299B23E9}" destId="{6BC84121-048C-4B67-9127-494E37624F5C}" srcOrd="0" destOrd="0" presId="urn:microsoft.com/office/officeart/2005/8/layout/vList2"/>
    <dgm:cxn modelId="{52054EE6-C43C-47E8-BD57-428E08E7E872}" type="presParOf" srcId="{F509CD3B-9D3B-498D-97E7-D08E299B23E9}" destId="{C63A361F-FB7F-40DD-9780-AAC7DD30BE0A}" srcOrd="1" destOrd="0" presId="urn:microsoft.com/office/officeart/2005/8/layout/vList2"/>
    <dgm:cxn modelId="{617CECC5-4F2E-4AE6-AA79-A04C2788477F}" type="presParOf" srcId="{F509CD3B-9D3B-498D-97E7-D08E299B23E9}" destId="{35FCF881-C931-4148-A09B-16CE360D0FD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422AB0-E654-4F23-A0F4-CF843615101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E90E1C8-72B9-44FE-81EC-BC55B865ABC2}">
      <dgm:prSet custT="1"/>
      <dgm:spPr/>
      <dgm:t>
        <a:bodyPr/>
        <a:lstStyle/>
        <a:p>
          <a:pPr>
            <a:lnSpc>
              <a:spcPct val="100000"/>
            </a:lnSpc>
          </a:pPr>
          <a:r>
            <a:rPr lang="en-US" sz="3600" b="0" dirty="0">
              <a:latin typeface="Arial Nova Light" panose="020B0304020202020204" pitchFamily="34" charset="0"/>
            </a:rPr>
            <a:t>God did not predestine men for salvation because of something he knew beforehand, but because of his free purpose. He did not predestine all things moved by anything out of himself or necessity.</a:t>
          </a:r>
        </a:p>
      </dgm:t>
    </dgm:pt>
    <dgm:pt modelId="{7A940356-9548-4C8D-BC66-71C66E31F3F3}" type="parTrans" cxnId="{6C00E4FE-A648-4A2F-8343-AB14E20648DE}">
      <dgm:prSet/>
      <dgm:spPr/>
      <dgm:t>
        <a:bodyPr/>
        <a:lstStyle/>
        <a:p>
          <a:endParaRPr lang="en-US"/>
        </a:p>
      </dgm:t>
    </dgm:pt>
    <dgm:pt modelId="{8AD8C949-1EBC-4A8C-AE7B-7AFA2D3A6653}" type="sibTrans" cxnId="{6C00E4FE-A648-4A2F-8343-AB14E20648DE}">
      <dgm:prSet/>
      <dgm:spPr/>
      <dgm:t>
        <a:bodyPr/>
        <a:lstStyle/>
        <a:p>
          <a:endParaRPr lang="en-US"/>
        </a:p>
      </dgm:t>
    </dgm:pt>
    <dgm:pt modelId="{404BA8F9-8D21-489D-AB4F-AB181AA373DB}">
      <dgm:prSet custT="1"/>
      <dgm:spPr/>
      <dgm:t>
        <a:bodyPr/>
        <a:lstStyle/>
        <a:p>
          <a:r>
            <a:rPr lang="en-US" sz="3600" b="0" dirty="0">
              <a:latin typeface="Arial Nova Light" panose="020B0304020202020204" pitchFamily="34" charset="0"/>
            </a:rPr>
            <a:t>All those predestined to salvation will effectually be called and preserved to eternal life.</a:t>
          </a:r>
        </a:p>
      </dgm:t>
    </dgm:pt>
    <dgm:pt modelId="{326EEE65-2DB4-45DE-AB58-E1090705DE59}" type="parTrans" cxnId="{061DE2E2-BC7E-4E31-A0F7-6696E445CEA4}">
      <dgm:prSet/>
      <dgm:spPr/>
      <dgm:t>
        <a:bodyPr/>
        <a:lstStyle/>
        <a:p>
          <a:endParaRPr lang="en-US"/>
        </a:p>
      </dgm:t>
    </dgm:pt>
    <dgm:pt modelId="{AD15CC77-16DB-4C4C-BFC6-0AEC99FE7C4F}" type="sibTrans" cxnId="{061DE2E2-BC7E-4E31-A0F7-6696E445CEA4}">
      <dgm:prSet/>
      <dgm:spPr/>
      <dgm:t>
        <a:bodyPr/>
        <a:lstStyle/>
        <a:p>
          <a:endParaRPr lang="en-US"/>
        </a:p>
      </dgm:t>
    </dgm:pt>
    <dgm:pt modelId="{F509CD3B-9D3B-498D-97E7-D08E299B23E9}" type="pres">
      <dgm:prSet presAssocID="{93422AB0-E654-4F23-A0F4-CF8436151015}" presName="linear" presStyleCnt="0">
        <dgm:presLayoutVars>
          <dgm:animLvl val="lvl"/>
          <dgm:resizeHandles val="exact"/>
        </dgm:presLayoutVars>
      </dgm:prSet>
      <dgm:spPr/>
    </dgm:pt>
    <dgm:pt modelId="{6BC84121-048C-4B67-9127-494E37624F5C}" type="pres">
      <dgm:prSet presAssocID="{1E90E1C8-72B9-44FE-81EC-BC55B865ABC2}" presName="parentText" presStyleLbl="node1" presStyleIdx="0" presStyleCnt="2" custScaleY="136686">
        <dgm:presLayoutVars>
          <dgm:chMax val="0"/>
          <dgm:bulletEnabled val="1"/>
        </dgm:presLayoutVars>
      </dgm:prSet>
      <dgm:spPr/>
    </dgm:pt>
    <dgm:pt modelId="{C63A361F-FB7F-40DD-9780-AAC7DD30BE0A}" type="pres">
      <dgm:prSet presAssocID="{8AD8C949-1EBC-4A8C-AE7B-7AFA2D3A6653}" presName="spacer" presStyleCnt="0"/>
      <dgm:spPr/>
    </dgm:pt>
    <dgm:pt modelId="{35FCF881-C931-4148-A09B-16CE360D0FDD}" type="pres">
      <dgm:prSet presAssocID="{404BA8F9-8D21-489D-AB4F-AB181AA373DB}" presName="parentText" presStyleLbl="node1" presStyleIdx="1" presStyleCnt="2" custScaleY="69955">
        <dgm:presLayoutVars>
          <dgm:chMax val="0"/>
          <dgm:bulletEnabled val="1"/>
        </dgm:presLayoutVars>
      </dgm:prSet>
      <dgm:spPr/>
    </dgm:pt>
  </dgm:ptLst>
  <dgm:cxnLst>
    <dgm:cxn modelId="{2EADE91E-E43B-4AED-9E74-B5B44A2E7DCA}" type="presOf" srcId="{1E90E1C8-72B9-44FE-81EC-BC55B865ABC2}" destId="{6BC84121-048C-4B67-9127-494E37624F5C}" srcOrd="0" destOrd="0" presId="urn:microsoft.com/office/officeart/2005/8/layout/vList2"/>
    <dgm:cxn modelId="{AFD9777A-7BCC-4C71-A221-EA53309458C5}" type="presOf" srcId="{404BA8F9-8D21-489D-AB4F-AB181AA373DB}" destId="{35FCF881-C931-4148-A09B-16CE360D0FDD}" srcOrd="0" destOrd="0" presId="urn:microsoft.com/office/officeart/2005/8/layout/vList2"/>
    <dgm:cxn modelId="{16FA8F83-7BBE-44EC-B847-BFBD28C6BE72}" type="presOf" srcId="{93422AB0-E654-4F23-A0F4-CF8436151015}" destId="{F509CD3B-9D3B-498D-97E7-D08E299B23E9}" srcOrd="0" destOrd="0" presId="urn:microsoft.com/office/officeart/2005/8/layout/vList2"/>
    <dgm:cxn modelId="{061DE2E2-BC7E-4E31-A0F7-6696E445CEA4}" srcId="{93422AB0-E654-4F23-A0F4-CF8436151015}" destId="{404BA8F9-8D21-489D-AB4F-AB181AA373DB}" srcOrd="1" destOrd="0" parTransId="{326EEE65-2DB4-45DE-AB58-E1090705DE59}" sibTransId="{AD15CC77-16DB-4C4C-BFC6-0AEC99FE7C4F}"/>
    <dgm:cxn modelId="{6C00E4FE-A648-4A2F-8343-AB14E20648DE}" srcId="{93422AB0-E654-4F23-A0F4-CF8436151015}" destId="{1E90E1C8-72B9-44FE-81EC-BC55B865ABC2}" srcOrd="0" destOrd="0" parTransId="{7A940356-9548-4C8D-BC66-71C66E31F3F3}" sibTransId="{8AD8C949-1EBC-4A8C-AE7B-7AFA2D3A6653}"/>
    <dgm:cxn modelId="{1FA8F1D9-20F8-47C2-A4B3-3F8FE9283694}" type="presParOf" srcId="{F509CD3B-9D3B-498D-97E7-D08E299B23E9}" destId="{6BC84121-048C-4B67-9127-494E37624F5C}" srcOrd="0" destOrd="0" presId="urn:microsoft.com/office/officeart/2005/8/layout/vList2"/>
    <dgm:cxn modelId="{52054EE6-C43C-47E8-BD57-428E08E7E872}" type="presParOf" srcId="{F509CD3B-9D3B-498D-97E7-D08E299B23E9}" destId="{C63A361F-FB7F-40DD-9780-AAC7DD30BE0A}" srcOrd="1" destOrd="0" presId="urn:microsoft.com/office/officeart/2005/8/layout/vList2"/>
    <dgm:cxn modelId="{617CECC5-4F2E-4AE6-AA79-A04C2788477F}" type="presParOf" srcId="{F509CD3B-9D3B-498D-97E7-D08E299B23E9}" destId="{35FCF881-C931-4148-A09B-16CE360D0FD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84121-048C-4B67-9127-494E37624F5C}">
      <dsp:nvSpPr>
        <dsp:cNvPr id="0" name=""/>
        <dsp:cNvSpPr/>
      </dsp:nvSpPr>
      <dsp:spPr>
        <a:xfrm>
          <a:off x="0" y="2314"/>
          <a:ext cx="10515600" cy="28701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b="0" kern="1200" dirty="0">
              <a:latin typeface="Arial Nova Light" panose="020B0304020202020204" pitchFamily="34" charset="0"/>
            </a:rPr>
            <a:t>God did not predestine men for salvation because of something he knew beforehand, but because of his free purpose. He did not predestine all things moved by anything out of himself or necessity.</a:t>
          </a:r>
        </a:p>
      </dsp:txBody>
      <dsp:txXfrm>
        <a:off x="140108" y="142422"/>
        <a:ext cx="10235384" cy="2589916"/>
      </dsp:txXfrm>
    </dsp:sp>
    <dsp:sp modelId="{35FCF881-C931-4148-A09B-16CE360D0FDD}">
      <dsp:nvSpPr>
        <dsp:cNvPr id="0" name=""/>
        <dsp:cNvSpPr/>
      </dsp:nvSpPr>
      <dsp:spPr>
        <a:xfrm>
          <a:off x="0" y="2880108"/>
          <a:ext cx="10515600" cy="14689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latin typeface="Arial Nova Light" panose="020B0304020202020204" pitchFamily="34" charset="0"/>
            </a:rPr>
            <a:t>All those predestined to salvation will effectually be called and preserved to eternal life.</a:t>
          </a:r>
        </a:p>
      </dsp:txBody>
      <dsp:txXfrm>
        <a:off x="71707" y="2951815"/>
        <a:ext cx="10372186" cy="1325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84121-048C-4B67-9127-494E37624F5C}">
      <dsp:nvSpPr>
        <dsp:cNvPr id="0" name=""/>
        <dsp:cNvSpPr/>
      </dsp:nvSpPr>
      <dsp:spPr>
        <a:xfrm>
          <a:off x="0" y="2314"/>
          <a:ext cx="10515600" cy="28701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b="0" kern="1200" dirty="0">
              <a:latin typeface="Arial Nova Light" panose="020B0304020202020204" pitchFamily="34" charset="0"/>
            </a:rPr>
            <a:t>God did not predestine men for salvation because of something he knew beforehand, but because of his free purpose. He did not predestine all things moved by anything out of himself or necessity.</a:t>
          </a:r>
        </a:p>
      </dsp:txBody>
      <dsp:txXfrm>
        <a:off x="140108" y="142422"/>
        <a:ext cx="10235384" cy="2589916"/>
      </dsp:txXfrm>
    </dsp:sp>
    <dsp:sp modelId="{35FCF881-C931-4148-A09B-16CE360D0FDD}">
      <dsp:nvSpPr>
        <dsp:cNvPr id="0" name=""/>
        <dsp:cNvSpPr/>
      </dsp:nvSpPr>
      <dsp:spPr>
        <a:xfrm>
          <a:off x="0" y="2880108"/>
          <a:ext cx="10515600" cy="14689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latin typeface="Arial Nova Light" panose="020B0304020202020204" pitchFamily="34" charset="0"/>
            </a:rPr>
            <a:t>All those predestined to salvation will effectually be called and preserved to eternal life.</a:t>
          </a:r>
        </a:p>
      </dsp:txBody>
      <dsp:txXfrm>
        <a:off x="71707" y="2951815"/>
        <a:ext cx="10372186" cy="13255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EC1E7D-BAB9-4DCF-871D-8CDA31163A71}" type="datetimeFigureOut">
              <a:rPr lang="en-US" smtClean="0"/>
              <a:t>10/2/2024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C3FC93-558A-43A1-B9E0-654929D884E9}" type="slidenum">
              <a:rPr lang="en-US" smtClean="0"/>
              <a:t>‹#›</a:t>
            </a:fld>
            <a:endParaRPr lang="en-US"/>
          </a:p>
        </p:txBody>
      </p:sp>
    </p:spTree>
    <p:extLst>
      <p:ext uri="{BB962C8B-B14F-4D97-AF65-F5344CB8AC3E}">
        <p14:creationId xmlns:p14="http://schemas.microsoft.com/office/powerpoint/2010/main" val="38283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C3FC93-558A-43A1-B9E0-654929D884E9}" type="slidenum">
              <a:rPr lang="en-US" smtClean="0"/>
              <a:t>5</a:t>
            </a:fld>
            <a:endParaRPr lang="en-US"/>
          </a:p>
        </p:txBody>
      </p:sp>
    </p:spTree>
    <p:extLst>
      <p:ext uri="{BB962C8B-B14F-4D97-AF65-F5344CB8AC3E}">
        <p14:creationId xmlns:p14="http://schemas.microsoft.com/office/powerpoint/2010/main" val="310314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C3FC93-558A-43A1-B9E0-654929D884E9}" type="slidenum">
              <a:rPr lang="en-US" smtClean="0"/>
              <a:t>30</a:t>
            </a:fld>
            <a:endParaRPr lang="en-US"/>
          </a:p>
        </p:txBody>
      </p:sp>
    </p:spTree>
    <p:extLst>
      <p:ext uri="{BB962C8B-B14F-4D97-AF65-F5344CB8AC3E}">
        <p14:creationId xmlns:p14="http://schemas.microsoft.com/office/powerpoint/2010/main" val="408965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10/2/2024</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10/2/2024</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10/2/2024</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02/10/2024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02/10/2024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02/10/2024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02/10/2024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02/10/2024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02/10/2024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02/10/2024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02/10/2024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10/2/2024</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02/10/2024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02/10/2024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02/10/2024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923689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700040" y="99972"/>
            <a:ext cx="8767151" cy="687810"/>
          </a:xfrm>
        </p:spPr>
        <p:txBody>
          <a:bodyPr>
            <a:noAutofit/>
          </a:bodyPr>
          <a:lstStyle>
            <a:lvl1pPr>
              <a:defRPr sz="4000" b="1">
                <a:effectLst>
                  <a:outerShdw blurRad="38100" dist="38100" dir="2700000" algn="tl">
                    <a:srgbClr val="000000">
                      <a:alpha val="43137"/>
                    </a:srgbClr>
                  </a:outerShdw>
                </a:effectLst>
              </a:defRPr>
            </a:lvl1pPr>
          </a:lstStyle>
          <a:p>
            <a:r>
              <a:rPr lang="pt-BR" dirty="0"/>
              <a:t>Clique para editar o título mestre</a:t>
            </a:r>
            <a:endParaRPr lang="en-US" dirty="0"/>
          </a:p>
        </p:txBody>
      </p:sp>
      <p:sp>
        <p:nvSpPr>
          <p:cNvPr id="3" name="Content Placeholder 2"/>
          <p:cNvSpPr>
            <a:spLocks noGrp="1"/>
          </p:cNvSpPr>
          <p:nvPr>
            <p:ph idx="1"/>
          </p:nvPr>
        </p:nvSpPr>
        <p:spPr>
          <a:xfrm>
            <a:off x="1696326" y="968023"/>
            <a:ext cx="10352239" cy="5755506"/>
          </a:xfrm>
        </p:spPr>
        <p:txBody>
          <a:bodyPr>
            <a:normAutofit/>
          </a:bodyPr>
          <a:lstStyle>
            <a:lvl1pPr marL="0" indent="0">
              <a:buNone/>
              <a:defRPr sz="3200"/>
            </a:lvl1pPr>
            <a:lvl2pPr marL="457200" indent="0">
              <a:buNone/>
              <a:defRPr sz="3200"/>
            </a:lvl2pPr>
          </a:lstStyle>
          <a:p>
            <a:pPr lvl="1"/>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93939700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099768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859114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104767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143968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96477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10/2/2024</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058622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280111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875171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953688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153179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0540855"/>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9410392"/>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4565529"/>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2363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10/2/2024</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10/2/2024</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10/2/2024</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10/2/2024</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10/2/2024</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10/2/2024</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10/2/2024</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02/10/2024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23972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spd="slow">
    <p:fad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outerShdw blurRad="38100" dist="38100" dir="2700000" algn="tl">
                    <a:srgbClr val="000000">
                      <a:alpha val="43137"/>
                    </a:srgbClr>
                  </a:outerShdw>
                </a:effectLst>
                <a:latin typeface="Arial Nova Cond Light" panose="020B0306020202020204" pitchFamily="34" charset="0"/>
              </a:rPr>
              <a:t>In him we have obtained an inheritance, having been predestined according to the purpose of him who works all things according to the counsel of his will…</a:t>
            </a:r>
            <a:endParaRPr lang="pt-BR" sz="4000" dirty="0">
              <a:solidFill>
                <a:schemeClr val="bg1"/>
              </a:solidFill>
              <a:effectLst>
                <a:outerShdw blurRad="38100" dist="38100" dir="2700000" algn="tl">
                  <a:srgbClr val="000000">
                    <a:alpha val="43137"/>
                  </a:srgbClr>
                </a:outerShdw>
              </a:effectLst>
              <a:latin typeface="Arial Nova Cond Light" panose="020B0306020202020204" pitchFamily="34" charset="0"/>
            </a:endParaRP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srgbClr val="E7E6E6"/>
                </a:solidFill>
                <a:effectLst>
                  <a:outerShdw blurRad="38100" dist="38100" dir="2700000" algn="tl">
                    <a:srgbClr val="000000">
                      <a:alpha val="43137"/>
                    </a:srgbClr>
                  </a:outerShdw>
                </a:effectLst>
                <a:latin typeface="Calibri" panose="020F0502020204030204"/>
              </a:rPr>
              <a:t>Ephesians 1.11</a:t>
            </a:r>
            <a:endPar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41691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outerShdw blurRad="38100" dist="38100" dir="2700000" algn="tl">
                    <a:srgbClr val="000000">
                      <a:alpha val="43137"/>
                    </a:srgbClr>
                  </a:outerShdw>
                </a:effectLst>
                <a:latin typeface="Arial Nova Cond Light" panose="020B0306020202020204" pitchFamily="34" charset="0"/>
              </a:rPr>
              <a:t>So when God desired to show more convincingly to the heirs of the promise the unchangeable character of his purpose, he guaranteed it with an oath… </a:t>
            </a:r>
            <a:endParaRPr lang="pt-BR" sz="4000" dirty="0">
              <a:solidFill>
                <a:schemeClr val="bg1"/>
              </a:solidFill>
              <a:effectLst>
                <a:outerShdw blurRad="38100" dist="38100" dir="2700000" algn="tl">
                  <a:srgbClr val="000000">
                    <a:alpha val="43137"/>
                  </a:srgbClr>
                </a:outerShdw>
              </a:effectLst>
              <a:latin typeface="Arial Nova Cond Light" panose="020B0306020202020204" pitchFamily="34" charset="0"/>
            </a:endParaRPr>
          </a:p>
        </p:txBody>
      </p:sp>
      <p:sp>
        <p:nvSpPr>
          <p:cNvPr id="15" name="CaixaDeTexto 14"/>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600" b="1" dirty="0">
                <a:solidFill>
                  <a:srgbClr val="E7E6E6"/>
                </a:solidFill>
                <a:effectLst>
                  <a:outerShdw blurRad="38100" dist="38100" dir="2700000" algn="tl">
                    <a:srgbClr val="000000">
                      <a:alpha val="43137"/>
                    </a:srgbClr>
                  </a:outerShdw>
                </a:effectLst>
                <a:latin typeface="Calibri" panose="020F0502020204030204"/>
              </a:rPr>
              <a:t>Hebrews</a:t>
            </a: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6.17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36893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effectLst>
                  <a:outerShdw blurRad="38100" dist="38100" dir="2700000" algn="tl">
                    <a:srgbClr val="000000">
                      <a:alpha val="43137"/>
                    </a:srgbClr>
                  </a:outerShdw>
                </a:effectLst>
                <a:latin typeface="Arial Nova Cond Light" panose="020B0306020202020204" pitchFamily="34" charset="0"/>
              </a:rPr>
              <a:t>…this Jesus, delivered up according to the definite plan and foreknowledge of God, you crucified and killed by the hands of lawless men.</a:t>
            </a:r>
            <a:endParaRPr lang="pt-BR" sz="4000" dirty="0">
              <a:solidFill>
                <a:schemeClr val="bg1"/>
              </a:solidFill>
              <a:effectLst>
                <a:outerShdw blurRad="38100" dist="38100" dir="2700000" algn="tl">
                  <a:srgbClr val="000000">
                    <a:alpha val="43137"/>
                  </a:srgbClr>
                </a:outerShdw>
              </a:effectLst>
              <a:latin typeface="Arial Nova Cond Light" panose="020B0306020202020204" pitchFamily="34" charset="0"/>
            </a:endParaRPr>
          </a:p>
        </p:txBody>
      </p:sp>
      <p:sp>
        <p:nvSpPr>
          <p:cNvPr id="15" name="CaixaDeTexto 14"/>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Acts 2.23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22012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AC7061-C38D-CDE4-F0A8-CB47DD857EF6}"/>
              </a:ext>
            </a:extLst>
          </p:cNvPr>
          <p:cNvSpPr/>
          <p:nvPr/>
        </p:nvSpPr>
        <p:spPr>
          <a:xfrm>
            <a:off x="395785" y="2374710"/>
            <a:ext cx="7279821" cy="338464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46B9261-A664-3380-F546-5184F7C8CFF9}"/>
              </a:ext>
            </a:extLst>
          </p:cNvPr>
          <p:cNvSpPr/>
          <p:nvPr/>
        </p:nvSpPr>
        <p:spPr>
          <a:xfrm>
            <a:off x="502507" y="2673178"/>
            <a:ext cx="2891481" cy="27184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t>KNOWLEDGE</a:t>
            </a:r>
          </a:p>
        </p:txBody>
      </p:sp>
      <p:sp>
        <p:nvSpPr>
          <p:cNvPr id="3" name="Oval 2">
            <a:extLst>
              <a:ext uri="{FF2B5EF4-FFF2-40B4-BE49-F238E27FC236}">
                <a16:creationId xmlns:a16="http://schemas.microsoft.com/office/drawing/2014/main" id="{4AB892BD-6094-1329-96E0-CEF494A4E026}"/>
              </a:ext>
            </a:extLst>
          </p:cNvPr>
          <p:cNvSpPr/>
          <p:nvPr/>
        </p:nvSpPr>
        <p:spPr>
          <a:xfrm>
            <a:off x="4650259" y="2673178"/>
            <a:ext cx="2891481" cy="27184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DECREE</a:t>
            </a:r>
          </a:p>
        </p:txBody>
      </p:sp>
      <p:sp>
        <p:nvSpPr>
          <p:cNvPr id="4" name="Oval 3">
            <a:extLst>
              <a:ext uri="{FF2B5EF4-FFF2-40B4-BE49-F238E27FC236}">
                <a16:creationId xmlns:a16="http://schemas.microsoft.com/office/drawing/2014/main" id="{DB8DC97C-4E65-C6EA-BC38-5558DDFE2617}"/>
              </a:ext>
            </a:extLst>
          </p:cNvPr>
          <p:cNvSpPr/>
          <p:nvPr/>
        </p:nvSpPr>
        <p:spPr>
          <a:xfrm>
            <a:off x="8798012" y="2673178"/>
            <a:ext cx="2891481" cy="27184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t>REALIZATION</a:t>
            </a:r>
          </a:p>
        </p:txBody>
      </p:sp>
      <p:sp>
        <p:nvSpPr>
          <p:cNvPr id="9" name="TextBox 8">
            <a:extLst>
              <a:ext uri="{FF2B5EF4-FFF2-40B4-BE49-F238E27FC236}">
                <a16:creationId xmlns:a16="http://schemas.microsoft.com/office/drawing/2014/main" id="{18AFDEE2-163E-3C3E-B73E-1784B4341834}"/>
              </a:ext>
            </a:extLst>
          </p:cNvPr>
          <p:cNvSpPr txBox="1"/>
          <p:nvPr/>
        </p:nvSpPr>
        <p:spPr>
          <a:xfrm>
            <a:off x="295700" y="345989"/>
            <a:ext cx="11600597" cy="147732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5000" b="1" cap="small"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Logical Process of Divine Decree</a:t>
            </a:r>
          </a:p>
          <a:p>
            <a:pPr algn="ctr"/>
            <a:r>
              <a:rPr lang="en-US" sz="4000" b="1" i="1" dirty="0">
                <a:latin typeface="Arial Nova Light" panose="020B0304020202020204" pitchFamily="34" charset="0"/>
                <a:cs typeface="Aharoni" panose="02010803020104030203" pitchFamily="2" charset="-79"/>
              </a:rPr>
              <a:t>opera </a:t>
            </a:r>
            <a:r>
              <a:rPr lang="en-US" sz="4000" b="1" i="1" dirty="0" err="1">
                <a:latin typeface="Arial Nova Light" panose="020B0304020202020204" pitchFamily="34" charset="0"/>
                <a:cs typeface="Aharoni" panose="02010803020104030203" pitchFamily="2" charset="-79"/>
              </a:rPr>
              <a:t>exeuntia</a:t>
            </a:r>
            <a:endParaRPr lang="en-US" sz="4000" b="1" i="1" dirty="0">
              <a:latin typeface="Arial Nova Light" panose="020B0304020202020204" pitchFamily="34" charset="0"/>
              <a:cs typeface="Aharoni" panose="02010803020104030203" pitchFamily="2" charset="-79"/>
            </a:endParaRPr>
          </a:p>
        </p:txBody>
      </p:sp>
      <p:sp>
        <p:nvSpPr>
          <p:cNvPr id="10" name="Arrow: Right 9">
            <a:extLst>
              <a:ext uri="{FF2B5EF4-FFF2-40B4-BE49-F238E27FC236}">
                <a16:creationId xmlns:a16="http://schemas.microsoft.com/office/drawing/2014/main" id="{753AB8F7-1BFB-A9D5-2FE4-96491B3F2EAB}"/>
              </a:ext>
            </a:extLst>
          </p:cNvPr>
          <p:cNvSpPr/>
          <p:nvPr/>
        </p:nvSpPr>
        <p:spPr>
          <a:xfrm>
            <a:off x="7675606" y="3153032"/>
            <a:ext cx="988540" cy="1758778"/>
          </a:xfrm>
          <a:prstGeom prst="righ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B0C96D3-7726-D64F-ACEC-6EA6DCF61DB8}"/>
              </a:ext>
            </a:extLst>
          </p:cNvPr>
          <p:cNvSpPr/>
          <p:nvPr/>
        </p:nvSpPr>
        <p:spPr>
          <a:xfrm>
            <a:off x="3527853" y="3153032"/>
            <a:ext cx="988540" cy="1758778"/>
          </a:xfrm>
          <a:prstGeom prst="righ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1D4746-71B4-8218-3654-C7A01A826149}"/>
              </a:ext>
            </a:extLst>
          </p:cNvPr>
          <p:cNvSpPr/>
          <p:nvPr/>
        </p:nvSpPr>
        <p:spPr>
          <a:xfrm>
            <a:off x="295700" y="345989"/>
            <a:ext cx="11600597" cy="616602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3326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73575" y="181957"/>
            <a:ext cx="8142976" cy="6494085"/>
          </a:xfrm>
          <a:prstGeom prst="rect">
            <a:avLst/>
          </a:prstGeom>
        </p:spPr>
        <p:txBody>
          <a:bodyPr wrap="square">
            <a:spAutoFit/>
          </a:bodyPr>
          <a:lstStyle/>
          <a:p>
            <a:pPr marR="0" indent="723900" algn="just" rtl="0"/>
            <a:r>
              <a:rPr lang="en-US" sz="3200" dirty="0">
                <a:solidFill>
                  <a:schemeClr val="bg1"/>
                </a:solidFill>
                <a:effectLst>
                  <a:outerShdw blurRad="38100" dist="38100" dir="2700000" algn="tl">
                    <a:srgbClr val="000000">
                      <a:alpha val="43137"/>
                    </a:srgbClr>
                  </a:outerShdw>
                </a:effectLst>
                <a:latin typeface="Arial Nova Cond Light" panose="020B0306020202020204" pitchFamily="34" charset="0"/>
              </a:rPr>
              <a:t>Then David said, “O LORD, the God of Israel, your servant has surely heard that Saul seeks to come to </a:t>
            </a:r>
            <a:r>
              <a:rPr lang="en-US" sz="3200" dirty="0" err="1">
                <a:solidFill>
                  <a:schemeClr val="bg1"/>
                </a:solidFill>
                <a:effectLst>
                  <a:outerShdw blurRad="38100" dist="38100" dir="2700000" algn="tl">
                    <a:srgbClr val="000000">
                      <a:alpha val="43137"/>
                    </a:srgbClr>
                  </a:outerShdw>
                </a:effectLst>
                <a:latin typeface="Arial Nova Cond Light" panose="020B0306020202020204" pitchFamily="34" charset="0"/>
              </a:rPr>
              <a:t>Keilah</a:t>
            </a:r>
            <a:r>
              <a:rPr lang="en-US" sz="3200" dirty="0">
                <a:solidFill>
                  <a:schemeClr val="bg1"/>
                </a:solidFill>
                <a:effectLst>
                  <a:outerShdw blurRad="38100" dist="38100" dir="2700000" algn="tl">
                    <a:srgbClr val="000000">
                      <a:alpha val="43137"/>
                    </a:srgbClr>
                  </a:outerShdw>
                </a:effectLst>
                <a:latin typeface="Arial Nova Cond Light" panose="020B0306020202020204" pitchFamily="34" charset="0"/>
              </a:rPr>
              <a:t>, to destroy the city on my account. Will the men of </a:t>
            </a:r>
            <a:r>
              <a:rPr lang="en-US" sz="3200" dirty="0" err="1">
                <a:solidFill>
                  <a:schemeClr val="bg1"/>
                </a:solidFill>
                <a:effectLst>
                  <a:outerShdw blurRad="38100" dist="38100" dir="2700000" algn="tl">
                    <a:srgbClr val="000000">
                      <a:alpha val="43137"/>
                    </a:srgbClr>
                  </a:outerShdw>
                </a:effectLst>
                <a:latin typeface="Arial Nova Cond Light" panose="020B0306020202020204" pitchFamily="34" charset="0"/>
              </a:rPr>
              <a:t>Keilah</a:t>
            </a:r>
            <a:r>
              <a:rPr lang="en-US" sz="3200" dirty="0">
                <a:solidFill>
                  <a:schemeClr val="bg1"/>
                </a:solidFill>
                <a:effectLst>
                  <a:outerShdw blurRad="38100" dist="38100" dir="2700000" algn="tl">
                    <a:srgbClr val="000000">
                      <a:alpha val="43137"/>
                    </a:srgbClr>
                  </a:outerShdw>
                </a:effectLst>
                <a:latin typeface="Arial Nova Cond Light" panose="020B0306020202020204" pitchFamily="34" charset="0"/>
              </a:rPr>
              <a:t> surrender me into his hand? Will Saul come down, as your servant has heard? O LORD, the God of Israel, please tell your servant.” And the LORD said, “He will come down.” </a:t>
            </a:r>
          </a:p>
          <a:p>
            <a:pPr marR="0" indent="723900" algn="just" rtl="0"/>
            <a:r>
              <a:rPr lang="en-US" sz="3200" dirty="0">
                <a:solidFill>
                  <a:schemeClr val="bg1"/>
                </a:solidFill>
                <a:effectLst>
                  <a:outerShdw blurRad="38100" dist="38100" dir="2700000" algn="tl">
                    <a:srgbClr val="000000">
                      <a:alpha val="43137"/>
                    </a:srgbClr>
                  </a:outerShdw>
                </a:effectLst>
                <a:latin typeface="Arial Nova Cond Light" panose="020B0306020202020204" pitchFamily="34" charset="0"/>
              </a:rPr>
              <a:t>Then David said, “Will the men of </a:t>
            </a:r>
            <a:r>
              <a:rPr lang="en-US" sz="3200" dirty="0" err="1">
                <a:solidFill>
                  <a:schemeClr val="bg1"/>
                </a:solidFill>
                <a:effectLst>
                  <a:outerShdw blurRad="38100" dist="38100" dir="2700000" algn="tl">
                    <a:srgbClr val="000000">
                      <a:alpha val="43137"/>
                    </a:srgbClr>
                  </a:outerShdw>
                </a:effectLst>
                <a:latin typeface="Arial Nova Cond Light" panose="020B0306020202020204" pitchFamily="34" charset="0"/>
              </a:rPr>
              <a:t>Keilah</a:t>
            </a:r>
            <a:r>
              <a:rPr lang="en-US" sz="3200" dirty="0">
                <a:solidFill>
                  <a:schemeClr val="bg1"/>
                </a:solidFill>
                <a:effectLst>
                  <a:outerShdw blurRad="38100" dist="38100" dir="2700000" algn="tl">
                    <a:srgbClr val="000000">
                      <a:alpha val="43137"/>
                    </a:srgbClr>
                  </a:outerShdw>
                </a:effectLst>
                <a:latin typeface="Arial Nova Cond Light" panose="020B0306020202020204" pitchFamily="34" charset="0"/>
              </a:rPr>
              <a:t> surrender me and my men into the hand of Saul?” And the LORD said, “They will surrender you.” </a:t>
            </a:r>
          </a:p>
          <a:p>
            <a:pPr marR="0" indent="723900" algn="just" rtl="0"/>
            <a:r>
              <a:rPr lang="en-US" sz="3200" dirty="0">
                <a:solidFill>
                  <a:schemeClr val="bg1"/>
                </a:solidFill>
                <a:effectLst>
                  <a:outerShdw blurRad="38100" dist="38100" dir="2700000" algn="tl">
                    <a:srgbClr val="000000">
                      <a:alpha val="43137"/>
                    </a:srgbClr>
                  </a:outerShdw>
                </a:effectLst>
                <a:latin typeface="Arial Nova Cond Light" panose="020B0306020202020204" pitchFamily="34" charset="0"/>
              </a:rPr>
              <a:t>Then David and his men, who were about six hundred, arose and departed from </a:t>
            </a:r>
            <a:r>
              <a:rPr lang="en-US" sz="3200" dirty="0" err="1">
                <a:solidFill>
                  <a:schemeClr val="bg1"/>
                </a:solidFill>
                <a:effectLst>
                  <a:outerShdw blurRad="38100" dist="38100" dir="2700000" algn="tl">
                    <a:srgbClr val="000000">
                      <a:alpha val="43137"/>
                    </a:srgbClr>
                  </a:outerShdw>
                </a:effectLst>
                <a:latin typeface="Arial Nova Cond Light" panose="020B0306020202020204" pitchFamily="34" charset="0"/>
              </a:rPr>
              <a:t>Keilah</a:t>
            </a:r>
            <a:r>
              <a:rPr lang="en-US" sz="3200" dirty="0">
                <a:solidFill>
                  <a:schemeClr val="bg1"/>
                </a:solidFill>
                <a:effectLst>
                  <a:outerShdw blurRad="38100" dist="38100" dir="2700000" algn="tl">
                    <a:srgbClr val="000000">
                      <a:alpha val="43137"/>
                    </a:srgbClr>
                  </a:outerShdw>
                </a:effectLst>
                <a:latin typeface="Arial Nova Cond Light" panose="020B0306020202020204" pitchFamily="34" charset="0"/>
              </a:rPr>
              <a:t>, and they went wherever they could go.</a:t>
            </a:r>
            <a:endParaRPr lang="pt-BR" sz="3200" dirty="0">
              <a:solidFill>
                <a:schemeClr val="bg1"/>
              </a:solidFill>
              <a:effectLst>
                <a:outerShdw blurRad="38100" dist="38100" dir="2700000" algn="tl">
                  <a:srgbClr val="000000">
                    <a:alpha val="43137"/>
                  </a:srgbClr>
                </a:outerShdw>
              </a:effectLst>
              <a:latin typeface="Arial Nova Cond Light" panose="020B0306020202020204" pitchFamily="34" charset="0"/>
            </a:endParaRPr>
          </a:p>
        </p:txBody>
      </p:sp>
      <p:sp>
        <p:nvSpPr>
          <p:cNvPr id="15" name="CaixaDeTexto 14"/>
          <p:cNvSpPr txBox="1"/>
          <p:nvPr/>
        </p:nvSpPr>
        <p:spPr>
          <a:xfrm>
            <a:off x="110007" y="4782154"/>
            <a:ext cx="2936383" cy="9848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1 Samuel 23.10-13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60306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5632311"/>
          </a:xfrm>
          <a:prstGeom prst="rect">
            <a:avLst/>
          </a:prstGeom>
        </p:spPr>
        <p:txBody>
          <a:bodyPr wrap="square">
            <a:spAutoFit/>
          </a:bodyPr>
          <a:lstStyle/>
          <a:p>
            <a:pPr marR="0" algn="l" rtl="0">
              <a:spcBef>
                <a:spcPts val="1200"/>
              </a:spcBef>
            </a:pPr>
            <a:r>
              <a:rPr lang="en-US" sz="3400" dirty="0">
                <a:solidFill>
                  <a:schemeClr val="bg1"/>
                </a:solidFill>
                <a:effectLst>
                  <a:outerShdw blurRad="38100" dist="38100" dir="2700000" algn="tl">
                    <a:srgbClr val="000000">
                      <a:alpha val="43137"/>
                    </a:srgbClr>
                  </a:outerShdw>
                </a:effectLst>
                <a:latin typeface="Arial Nova Cond Light" panose="020B0306020202020204" pitchFamily="34" charset="0"/>
              </a:rPr>
              <a:t>“Woe to you, </a:t>
            </a:r>
            <a:r>
              <a:rPr lang="en-US" sz="3400" dirty="0" err="1">
                <a:solidFill>
                  <a:schemeClr val="bg1"/>
                </a:solidFill>
                <a:effectLst>
                  <a:outerShdw blurRad="38100" dist="38100" dir="2700000" algn="tl">
                    <a:srgbClr val="000000">
                      <a:alpha val="43137"/>
                    </a:srgbClr>
                  </a:outerShdw>
                </a:effectLst>
                <a:latin typeface="Arial Nova Cond Light" panose="020B0306020202020204" pitchFamily="34" charset="0"/>
              </a:rPr>
              <a:t>Chorazin</a:t>
            </a:r>
            <a:r>
              <a:rPr lang="en-US" sz="3400" dirty="0">
                <a:solidFill>
                  <a:schemeClr val="bg1"/>
                </a:solidFill>
                <a:effectLst>
                  <a:outerShdw blurRad="38100" dist="38100" dir="2700000" algn="tl">
                    <a:srgbClr val="000000">
                      <a:alpha val="43137"/>
                    </a:srgbClr>
                  </a:outerShdw>
                </a:effectLst>
                <a:latin typeface="Arial Nova Cond Light" panose="020B0306020202020204" pitchFamily="34" charset="0"/>
              </a:rPr>
              <a:t>! Woe to you, Bethsaida! For if the mighty works done in you had been done in </a:t>
            </a:r>
            <a:r>
              <a:rPr lang="en-US" sz="3400" dirty="0" err="1">
                <a:solidFill>
                  <a:schemeClr val="bg1"/>
                </a:solidFill>
                <a:effectLst>
                  <a:outerShdw blurRad="38100" dist="38100" dir="2700000" algn="tl">
                    <a:srgbClr val="000000">
                      <a:alpha val="43137"/>
                    </a:srgbClr>
                  </a:outerShdw>
                </a:effectLst>
                <a:latin typeface="Arial Nova Cond Light" panose="020B0306020202020204" pitchFamily="34" charset="0"/>
              </a:rPr>
              <a:t>Tyre</a:t>
            </a:r>
            <a:r>
              <a:rPr lang="en-US" sz="3400" dirty="0">
                <a:solidFill>
                  <a:schemeClr val="bg1"/>
                </a:solidFill>
                <a:effectLst>
                  <a:outerShdw blurRad="38100" dist="38100" dir="2700000" algn="tl">
                    <a:srgbClr val="000000">
                      <a:alpha val="43137"/>
                    </a:srgbClr>
                  </a:outerShdw>
                </a:effectLst>
                <a:latin typeface="Arial Nova Cond Light" panose="020B0306020202020204" pitchFamily="34" charset="0"/>
              </a:rPr>
              <a:t> and Sidon, they would have repented long ago in sackcloth and ashes. </a:t>
            </a:r>
          </a:p>
          <a:p>
            <a:pPr marR="0" algn="l" rtl="0">
              <a:spcBef>
                <a:spcPts val="1200"/>
              </a:spcBef>
            </a:pPr>
            <a:r>
              <a:rPr lang="en-US" sz="3400" dirty="0">
                <a:solidFill>
                  <a:schemeClr val="bg1"/>
                </a:solidFill>
                <a:effectLst>
                  <a:outerShdw blurRad="38100" dist="38100" dir="2700000" algn="tl">
                    <a:srgbClr val="000000">
                      <a:alpha val="43137"/>
                    </a:srgbClr>
                  </a:outerShdw>
                </a:effectLst>
                <a:latin typeface="Arial Nova Cond Light" panose="020B0306020202020204" pitchFamily="34" charset="0"/>
              </a:rPr>
              <a:t>But I tell you, it will be more bearable on the day of judgment for </a:t>
            </a:r>
            <a:r>
              <a:rPr lang="en-US" sz="3400" dirty="0" err="1">
                <a:solidFill>
                  <a:schemeClr val="bg1"/>
                </a:solidFill>
                <a:effectLst>
                  <a:outerShdw blurRad="38100" dist="38100" dir="2700000" algn="tl">
                    <a:srgbClr val="000000">
                      <a:alpha val="43137"/>
                    </a:srgbClr>
                  </a:outerShdw>
                </a:effectLst>
                <a:latin typeface="Arial Nova Cond Light" panose="020B0306020202020204" pitchFamily="34" charset="0"/>
              </a:rPr>
              <a:t>Tyre</a:t>
            </a:r>
            <a:r>
              <a:rPr lang="en-US" sz="3400" dirty="0">
                <a:solidFill>
                  <a:schemeClr val="bg1"/>
                </a:solidFill>
                <a:effectLst>
                  <a:outerShdw blurRad="38100" dist="38100" dir="2700000" algn="tl">
                    <a:srgbClr val="000000">
                      <a:alpha val="43137"/>
                    </a:srgbClr>
                  </a:outerShdw>
                </a:effectLst>
                <a:latin typeface="Arial Nova Cond Light" panose="020B0306020202020204" pitchFamily="34" charset="0"/>
              </a:rPr>
              <a:t> and Sidon than for you. </a:t>
            </a:r>
          </a:p>
          <a:p>
            <a:pPr marR="0" algn="l" rtl="0">
              <a:spcBef>
                <a:spcPts val="1200"/>
              </a:spcBef>
            </a:pPr>
            <a:r>
              <a:rPr lang="en-US" sz="3400" dirty="0">
                <a:solidFill>
                  <a:schemeClr val="bg1"/>
                </a:solidFill>
                <a:effectLst>
                  <a:outerShdw blurRad="38100" dist="38100" dir="2700000" algn="tl">
                    <a:srgbClr val="000000">
                      <a:alpha val="43137"/>
                    </a:srgbClr>
                  </a:outerShdw>
                </a:effectLst>
                <a:latin typeface="Arial Nova Cond Light" panose="020B0306020202020204" pitchFamily="34" charset="0"/>
              </a:rPr>
              <a:t>And you, Capernaum, will you be exalted to heaven? You will be brought down to Hades. For if the mighty works done in you had been done in Sodom, it would have remained until this day. </a:t>
            </a:r>
            <a:endParaRPr lang="pt-BR" sz="3400" dirty="0">
              <a:solidFill>
                <a:schemeClr val="bg1"/>
              </a:solidFill>
              <a:effectLst>
                <a:outerShdw blurRad="38100" dist="38100" dir="2700000" algn="tl">
                  <a:srgbClr val="000000">
                    <a:alpha val="43137"/>
                  </a:srgbClr>
                </a:outerShdw>
              </a:effectLst>
              <a:latin typeface="Arial Nova Cond Light" panose="020B0306020202020204" pitchFamily="34" charset="0"/>
            </a:endParaRPr>
          </a:p>
        </p:txBody>
      </p:sp>
      <p:sp>
        <p:nvSpPr>
          <p:cNvPr id="15" name="CaixaDeTexto 14"/>
          <p:cNvSpPr txBox="1"/>
          <p:nvPr/>
        </p:nvSpPr>
        <p:spPr>
          <a:xfrm>
            <a:off x="110007" y="4782154"/>
            <a:ext cx="2936383" cy="9848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Matthew 11.21-23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41925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3</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4ADBB4-0CD7-A746-78B2-5BC86E97045D}"/>
              </a:ext>
            </a:extLst>
          </p:cNvPr>
          <p:cNvSpPr txBox="1"/>
          <p:nvPr/>
        </p:nvSpPr>
        <p:spPr>
          <a:xfrm>
            <a:off x="2647435" y="1936981"/>
            <a:ext cx="871565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By the decree of God, for the manifestation of his glory, some men and angels are predestinated unto everlasting life; and others foreordained to everlasting death.</a:t>
            </a:r>
          </a:p>
        </p:txBody>
      </p:sp>
    </p:spTree>
    <p:extLst>
      <p:ext uri="{BB962C8B-B14F-4D97-AF65-F5344CB8AC3E}">
        <p14:creationId xmlns:p14="http://schemas.microsoft.com/office/powerpoint/2010/main" val="290071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In him we have obtained an inheritance, having been predestined according to the purpose of him who works all things according to the counsel of his will…</a:t>
            </a:r>
            <a:endParaRPr kumimoji="0" lang="pt-BR"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endParaRPr>
          </a:p>
        </p:txBody>
      </p:sp>
      <p:sp>
        <p:nvSpPr>
          <p:cNvPr id="15" name="CaixaDeTexto 14"/>
          <p:cNvSpPr txBox="1"/>
          <p:nvPr/>
        </p:nvSpPr>
        <p:spPr>
          <a:xfrm>
            <a:off x="110007" y="4782154"/>
            <a:ext cx="2936383"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Ephesians 1.11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99419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Light" panose="020B0306020202020204" pitchFamily="34" charset="0"/>
              </a:rPr>
              <a:t>For those whom he foreknew he also predestined to be conformed to the image of his Son, in order that he might be the firstborn among many brothers.</a:t>
            </a:r>
            <a:endParaRPr lang="pt-BR" sz="4000" dirty="0">
              <a:solidFill>
                <a:schemeClr val="bg1"/>
              </a:solidFill>
              <a:latin typeface="Arial Nova Cond Light" panose="020B0306020202020204" pitchFamily="34" charset="0"/>
            </a:endParaRPr>
          </a:p>
        </p:txBody>
      </p:sp>
      <p:sp>
        <p:nvSpPr>
          <p:cNvPr id="15" name="CaixaDeTexto 14"/>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8.29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3653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Light" panose="020B0306020202020204" pitchFamily="34" charset="0"/>
              </a:rPr>
              <a:t>In the presence of God and of Christ Jesus and of the elect angels I charge you to keep these rules without prejudging, doing nothing from partiality. </a:t>
            </a:r>
            <a:endParaRPr lang="pt-BR" sz="4000" dirty="0">
              <a:solidFill>
                <a:schemeClr val="bg1"/>
              </a:solidFill>
              <a:latin typeface="Arial Nova Cond Light" panose="020B0306020202020204" pitchFamily="34" charset="0"/>
            </a:endParaRP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1 Timothy 5.21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427853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68230" y="1887153"/>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3</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4</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4ADBB4-0CD7-A746-78B2-5BC86E97045D}"/>
              </a:ext>
            </a:extLst>
          </p:cNvPr>
          <p:cNvSpPr txBox="1"/>
          <p:nvPr/>
        </p:nvSpPr>
        <p:spPr>
          <a:xfrm>
            <a:off x="2647435" y="1936981"/>
            <a:ext cx="8715658"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Light" panose="020B0306020202020204" pitchFamily="34" charset="0"/>
              </a:rPr>
              <a:t>These angels and men, thus predestinated, and foreordained, are particularly and unchangeably designed, and their number so certain and definite, that it cannot be either increased or diminished.</a:t>
            </a:r>
          </a:p>
        </p:txBody>
      </p:sp>
    </p:spTree>
    <p:extLst>
      <p:ext uri="{BB962C8B-B14F-4D97-AF65-F5344CB8AC3E}">
        <p14:creationId xmlns:p14="http://schemas.microsoft.com/office/powerpoint/2010/main" val="350888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60588" y="932823"/>
            <a:ext cx="685942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Arial Nova Cond Light" panose="020B0306020202020204" pitchFamily="34" charset="0"/>
              </a:rPr>
              <a:t>For many are called, but few are chosen. </a:t>
            </a: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Matthew 22.14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0337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01532" y="612844"/>
            <a:ext cx="8235326" cy="5632311"/>
          </a:xfrm>
          <a:prstGeom prst="rect">
            <a:avLst/>
          </a:prstGeom>
        </p:spPr>
        <p:txBody>
          <a:bodyPr wrap="square">
            <a:spAutoFit/>
          </a:bodyPr>
          <a:lstStyle/>
          <a:p>
            <a:pPr marR="0" algn="l" rtl="0"/>
            <a:r>
              <a:rPr lang="en-US" sz="4000" dirty="0">
                <a:solidFill>
                  <a:schemeClr val="bg1"/>
                </a:solidFill>
                <a:latin typeface="Arial Nova Cond Light" panose="020B0306020202020204" pitchFamily="34" charset="0"/>
              </a:rPr>
              <a:t>It is the Spirit who gives life; the flesh is no help at all. The words that I have spoken to you are spirit and life. But there are some of you who do not believe.” (For Jesus knew from the beginning who those were who did not believe, and who it was who would betray him.) And he said, “This is why I told you that no one can come to me unless it is granted him by the Father.” </a:t>
            </a:r>
          </a:p>
        </p:txBody>
      </p:sp>
      <p:sp>
        <p:nvSpPr>
          <p:cNvPr id="15" name="CaixaDeTexto 14"/>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John 6.63-65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88391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932823"/>
            <a:ext cx="78866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Light" panose="020B0306020202020204" pitchFamily="34" charset="0"/>
              </a:rPr>
              <a:t>I am not speaking of all of you; I know whom I have chosen. But the Scripture will be fulfilled, ‘He who ate my bread has lifted his heel against me.’ </a:t>
            </a:r>
            <a:endParaRPr lang="pt-BR" sz="4000" dirty="0">
              <a:solidFill>
                <a:schemeClr val="bg1"/>
              </a:solidFill>
              <a:latin typeface="Arial Nova Cond Light" panose="020B0306020202020204" pitchFamily="34" charset="0"/>
            </a:endParaRP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John 13.18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2905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21152" y="505122"/>
            <a:ext cx="8047441" cy="58477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bg1"/>
                </a:solidFill>
                <a:latin typeface="Arial Nova Cond Light" panose="020B0306020202020204" pitchFamily="34" charset="0"/>
              </a:rPr>
              <a:t>I am the good shepherd. I know my own and my own know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bg1"/>
                </a:solidFill>
                <a:latin typeface="Arial Nova Cond Light" panose="020B0306020202020204" pitchFamily="34" charset="0"/>
              </a:rPr>
              <a:t>And I have other sheep that are not of this fold. I must bring them also, and they will listen to my voice. So there will be one flock, one shepherd…</a:t>
            </a:r>
          </a:p>
          <a:p>
            <a:pPr marR="0" algn="l" rtl="0"/>
            <a:r>
              <a:rPr lang="en-US" sz="3400" dirty="0">
                <a:solidFill>
                  <a:schemeClr val="bg1"/>
                </a:solidFill>
                <a:latin typeface="Arial Nova Cond Light" panose="020B0306020202020204" pitchFamily="34" charset="0"/>
              </a:rPr>
              <a:t>My sheep hear my voice, and I know them, and they follow me. I give them eternal life, and they will never perish, and no one will snatch them out of my hand. My Father, who has given them to me, is greater than all, and no one is able to snatch them out of the Father's hand. </a:t>
            </a:r>
          </a:p>
        </p:txBody>
      </p:sp>
      <p:sp>
        <p:nvSpPr>
          <p:cNvPr id="15" name="CaixaDeTexto 14"/>
          <p:cNvSpPr txBox="1"/>
          <p:nvPr/>
        </p:nvSpPr>
        <p:spPr>
          <a:xfrm>
            <a:off x="110007" y="4782154"/>
            <a:ext cx="2936383" cy="153888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John 10.14,16, 27-29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57461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21152" y="243512"/>
            <a:ext cx="8154603" cy="6478697"/>
          </a:xfrm>
          <a:prstGeom prst="rect">
            <a:avLst/>
          </a:prstGeom>
        </p:spPr>
        <p:txBody>
          <a:bodyPr wrap="square">
            <a:spAutoFit/>
          </a:bodyPr>
          <a:lstStyle/>
          <a:p>
            <a:pPr marR="0" algn="l" rtl="0">
              <a:spcBef>
                <a:spcPts val="600"/>
              </a:spcBef>
            </a:pPr>
            <a:r>
              <a:rPr lang="en-US" sz="2700" dirty="0">
                <a:solidFill>
                  <a:schemeClr val="bg1"/>
                </a:solidFill>
                <a:latin typeface="Arial Nova Cond Light" panose="020B0306020202020204" pitchFamily="34" charset="0"/>
              </a:rPr>
              <a:t>“Father, the hour has come; glorify your Son that the Son may glorify you, since you have given him authority over all flesh, to give eternal life to all whom you have given him…</a:t>
            </a:r>
          </a:p>
          <a:p>
            <a:pPr marR="0" algn="l" rtl="0">
              <a:spcBef>
                <a:spcPts val="600"/>
              </a:spcBef>
            </a:pPr>
            <a:r>
              <a:rPr lang="en-US" sz="2700" dirty="0">
                <a:solidFill>
                  <a:schemeClr val="bg1"/>
                </a:solidFill>
                <a:latin typeface="Arial Nova Cond Light" panose="020B0306020202020204" pitchFamily="34" charset="0"/>
              </a:rPr>
              <a:t>“I have manifested your name to the people whom you gave me out of the world. Yours they were, and you gave them to me, and they have kept your word…</a:t>
            </a:r>
          </a:p>
          <a:p>
            <a:pPr marR="0" algn="l" rtl="0">
              <a:spcBef>
                <a:spcPts val="600"/>
              </a:spcBef>
            </a:pPr>
            <a:r>
              <a:rPr lang="en-US" sz="2700" dirty="0">
                <a:solidFill>
                  <a:schemeClr val="bg1"/>
                </a:solidFill>
                <a:latin typeface="Arial Nova Cond Light" panose="020B0306020202020204" pitchFamily="34" charset="0"/>
              </a:rPr>
              <a:t>I am praying for them. I am not praying for the world but for those whom you have given me, for they are yours. All mine are yours, and yours are mine, and I am glorified in them. And I am no longer in the world, but they are in the world, and I am coming to you. Holy Father, keep them in your name, which you have given me, that they may be one, even as we are one. While I was with them, I kept them in your name, which you have given me. I have guarded them, and not one of them has been lost except the son of destruction, that the Scripture might be fulfilled.</a:t>
            </a:r>
          </a:p>
        </p:txBody>
      </p:sp>
      <p:sp>
        <p:nvSpPr>
          <p:cNvPr id="15" name="CaixaDeTexto 14"/>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John 17.2,6,9-12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55846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07504" y="932823"/>
            <a:ext cx="8047441"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Light" panose="020B0306020202020204" pitchFamily="34" charset="0"/>
              </a:rPr>
              <a:t>But God's firm foundation stands, bearing this seal: “The Lord knows those who are his,” and, “Let everyone who names the name of the Lord depart from iniquity.”</a:t>
            </a: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2 Timothy 2.19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05016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5</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A64ADBB4-0CD7-A746-78B2-5BC86E97045D}"/>
              </a:ext>
            </a:extLst>
          </p:cNvPr>
          <p:cNvSpPr txBox="1"/>
          <p:nvPr/>
        </p:nvSpPr>
        <p:spPr>
          <a:xfrm>
            <a:off x="2647435" y="1936981"/>
            <a:ext cx="871565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Those of mankind that are predestinated unto life, God, before the foundation of the world was laid, according to his eternal and immutable purpose, and the secret counsel and good pleasure of his will, hath chosen, in Christ, unto everlasting glory, out of his mere free grace and love, without any foresight of faith, or good works, or perseverance in either of them, or any other thing in the creature, as conditions, or causes moving him thereunto; and all to the praise of his glorious grace.</a:t>
            </a:r>
          </a:p>
        </p:txBody>
      </p:sp>
    </p:spTree>
    <p:extLst>
      <p:ext uri="{BB962C8B-B14F-4D97-AF65-F5344CB8AC3E}">
        <p14:creationId xmlns:p14="http://schemas.microsoft.com/office/powerpoint/2010/main" val="392611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62AA1F1-427B-12C3-6CAF-FB34C75F42C9}"/>
              </a:ext>
            </a:extLst>
          </p:cNvPr>
          <p:cNvPicPr>
            <a:picLocks noChangeAspect="1"/>
          </p:cNvPicPr>
          <p:nvPr/>
        </p:nvPicPr>
        <p:blipFill>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07CB9-06F2-8F6C-A775-D824BC94262D}"/>
              </a:ext>
            </a:extLst>
          </p:cNvPr>
          <p:cNvSpPr>
            <a:spLocks noGrp="1"/>
          </p:cNvSpPr>
          <p:nvPr>
            <p:ph type="title"/>
          </p:nvPr>
        </p:nvSpPr>
        <p:spPr>
          <a:xfrm>
            <a:off x="838200" y="365125"/>
            <a:ext cx="10515600" cy="1325563"/>
          </a:xfrm>
        </p:spPr>
        <p:txBody>
          <a:bodyPr>
            <a:normAutofit/>
          </a:bodyPr>
          <a:lstStyle/>
          <a:p>
            <a:r>
              <a:rPr lang="en-US" sz="6000" cap="small" dirty="0">
                <a:solidFill>
                  <a:srgbClr val="FFFFFF"/>
                </a:solidFill>
                <a:latin typeface="Aharoni" panose="02010803020104030203" pitchFamily="2" charset="-79"/>
                <a:cs typeface="Aharoni" panose="02010803020104030203" pitchFamily="2" charset="-79"/>
              </a:rPr>
              <a:t>Summary Points</a:t>
            </a:r>
          </a:p>
        </p:txBody>
      </p:sp>
      <p:graphicFrame>
        <p:nvGraphicFramePr>
          <p:cNvPr id="5" name="Content Placeholder 2">
            <a:extLst>
              <a:ext uri="{FF2B5EF4-FFF2-40B4-BE49-F238E27FC236}">
                <a16:creationId xmlns:a16="http://schemas.microsoft.com/office/drawing/2014/main" id="{E7CB2A5A-A4BE-EC1C-779D-F7AA75DF0645}"/>
              </a:ext>
            </a:extLst>
          </p:cNvPr>
          <p:cNvGraphicFramePr>
            <a:graphicFrameLocks noGrp="1"/>
          </p:cNvGraphicFramePr>
          <p:nvPr>
            <p:ph idx="1"/>
            <p:extLst>
              <p:ext uri="{D42A27DB-BD31-4B8C-83A1-F6EECF244321}">
                <p14:modId xmlns:p14="http://schemas.microsoft.com/office/powerpoint/2010/main" val="405859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E249D80-6A22-E11F-3E00-CB9040A656B4}"/>
              </a:ext>
            </a:extLst>
          </p:cNvPr>
          <p:cNvSpPr/>
          <p:nvPr/>
        </p:nvSpPr>
        <p:spPr>
          <a:xfrm>
            <a:off x="163773" y="191069"/>
            <a:ext cx="11873552" cy="646903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56787042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392691" y="166568"/>
            <a:ext cx="8339961" cy="6524863"/>
          </a:xfrm>
          <a:prstGeom prst="rect">
            <a:avLst/>
          </a:prstGeom>
        </p:spPr>
        <p:txBody>
          <a:bodyPr wrap="square">
            <a:spAutoFit/>
          </a:bodyPr>
          <a:lstStyle/>
          <a:p>
            <a:pPr marR="0" algn="l" rtl="0"/>
            <a:r>
              <a:rPr lang="en-US" sz="3800" dirty="0">
                <a:solidFill>
                  <a:schemeClr val="bg1"/>
                </a:solidFill>
                <a:latin typeface="Arial Nova Cond Light" panose="020B0306020202020204" pitchFamily="34" charset="0"/>
              </a:rPr>
              <a:t>Blessed be the God and Father of our Lord Jesus Christ, who has blessed us in Christ with every spiritual blessing in the heavenly places, even as </a:t>
            </a:r>
            <a:r>
              <a:rPr lang="en-US" sz="3800" b="1" dirty="0">
                <a:solidFill>
                  <a:schemeClr val="accent6">
                    <a:lumMod val="75000"/>
                  </a:schemeClr>
                </a:solidFill>
                <a:effectLst>
                  <a:outerShdw blurRad="38100" dist="38100" dir="2700000" algn="tl">
                    <a:srgbClr val="000000">
                      <a:alpha val="43137"/>
                    </a:srgbClr>
                  </a:outerShdw>
                </a:effectLst>
                <a:latin typeface="Arial Nova Cond Light" panose="020B0306020202020204" pitchFamily="34" charset="0"/>
              </a:rPr>
              <a:t>he chose </a:t>
            </a:r>
            <a:r>
              <a:rPr lang="en-US" sz="3800" dirty="0">
                <a:solidFill>
                  <a:schemeClr val="bg1"/>
                </a:solidFill>
                <a:latin typeface="Arial Nova Cond Light" panose="020B0306020202020204" pitchFamily="34" charset="0"/>
              </a:rPr>
              <a:t>us in him before the foundation of the world, that we should be holy and blameless before him.</a:t>
            </a:r>
          </a:p>
          <a:p>
            <a:pPr marR="0" algn="l" rtl="0"/>
            <a:r>
              <a:rPr lang="en-US" sz="3800" dirty="0">
                <a:solidFill>
                  <a:schemeClr val="bg1"/>
                </a:solidFill>
                <a:latin typeface="Arial Nova Cond Light" panose="020B0306020202020204" pitchFamily="34" charset="0"/>
              </a:rPr>
              <a:t>In love </a:t>
            </a:r>
            <a:r>
              <a:rPr lang="en-US" sz="3800" b="1" dirty="0">
                <a:solidFill>
                  <a:schemeClr val="accent6">
                    <a:lumMod val="75000"/>
                  </a:schemeClr>
                </a:solidFill>
                <a:effectLst>
                  <a:outerShdw blurRad="38100" dist="38100" dir="2700000" algn="tl">
                    <a:srgbClr val="000000">
                      <a:alpha val="43137"/>
                    </a:srgbClr>
                  </a:outerShdw>
                </a:effectLst>
                <a:latin typeface="Arial Nova Cond Light" panose="020B0306020202020204" pitchFamily="34" charset="0"/>
              </a:rPr>
              <a:t>he predestined </a:t>
            </a:r>
            <a:r>
              <a:rPr lang="en-US" sz="3800" dirty="0">
                <a:solidFill>
                  <a:schemeClr val="bg1"/>
                </a:solidFill>
                <a:latin typeface="Arial Nova Cond Light" panose="020B0306020202020204" pitchFamily="34" charset="0"/>
              </a:rPr>
              <a:t>us for adoption to himself as sons through Jesus Christ, </a:t>
            </a:r>
            <a:r>
              <a:rPr lang="en-US" sz="3800" b="1" dirty="0">
                <a:solidFill>
                  <a:schemeClr val="accent2">
                    <a:lumMod val="75000"/>
                  </a:schemeClr>
                </a:solidFill>
                <a:effectLst>
                  <a:outerShdw blurRad="38100" dist="38100" dir="2700000" algn="tl">
                    <a:srgbClr val="000000">
                      <a:alpha val="43137"/>
                    </a:srgbClr>
                  </a:outerShdw>
                </a:effectLst>
                <a:latin typeface="Arial Nova Cond Light" panose="020B0306020202020204" pitchFamily="34" charset="0"/>
              </a:rPr>
              <a:t>according to the purpose of his will</a:t>
            </a:r>
            <a:r>
              <a:rPr lang="en-US" sz="3800" dirty="0">
                <a:solidFill>
                  <a:schemeClr val="bg1"/>
                </a:solidFill>
                <a:latin typeface="Arial Nova Cond Light" panose="020B0306020202020204" pitchFamily="34" charset="0"/>
              </a:rPr>
              <a:t>, to the praise of his glorious grace, with which he has blessed us in the Beloved.</a:t>
            </a: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Ephesians 1.3-6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10755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7EE03-906D-9D69-260F-0CBAC32B7442}"/>
              </a:ext>
            </a:extLst>
          </p:cNvPr>
          <p:cNvSpPr/>
          <p:nvPr/>
        </p:nvSpPr>
        <p:spPr>
          <a:xfrm>
            <a:off x="0" y="288759"/>
            <a:ext cx="10732168" cy="1450056"/>
          </a:xfrm>
          <a:prstGeom prst="rect">
            <a:avLst/>
          </a:prstGeom>
          <a:solidFill>
            <a:srgbClr val="692A0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E5FDA-0E2E-3CCD-BB71-DD376A933517}"/>
              </a:ext>
            </a:extLst>
          </p:cNvPr>
          <p:cNvSpPr>
            <a:spLocks noGrp="1"/>
          </p:cNvSpPr>
          <p:nvPr>
            <p:ph type="title"/>
          </p:nvPr>
        </p:nvSpPr>
        <p:spPr>
          <a:xfrm>
            <a:off x="240632" y="413251"/>
            <a:ext cx="10363200" cy="1325563"/>
          </a:xfrm>
        </p:spPr>
        <p:txBody>
          <a:bodyPr>
            <a:normAutofit fontScale="90000"/>
          </a:bodyPr>
          <a:lstStyle/>
          <a:p>
            <a:r>
              <a:rPr lang="en-US" sz="5300" b="1" dirty="0">
                <a:ln w="6600">
                  <a:solidFill>
                    <a:schemeClr val="accent2"/>
                  </a:solidFill>
                  <a:prstDash val="solid"/>
                </a:ln>
                <a:solidFill>
                  <a:srgbClr val="FFFFFF"/>
                </a:solidFill>
                <a:effectLst>
                  <a:outerShdw dist="38100" dir="2700000" algn="tl" rotWithShape="0">
                    <a:schemeClr val="accent2"/>
                  </a:outerShdw>
                </a:effectLst>
              </a:rPr>
              <a:t>Five Articles of the Remonstrants </a:t>
            </a:r>
            <a:r>
              <a:rPr lang="en-US" sz="4000" b="1" dirty="0">
                <a:ln w="6600">
                  <a:solidFill>
                    <a:schemeClr val="accent2"/>
                  </a:solidFill>
                  <a:prstDash val="solid"/>
                </a:ln>
                <a:solidFill>
                  <a:srgbClr val="FFFFFF"/>
                </a:solidFill>
                <a:effectLst>
                  <a:outerShdw dist="38100" dir="2700000" algn="tl" rotWithShape="0">
                    <a:schemeClr val="accent2"/>
                  </a:outerShdw>
                </a:effectLst>
              </a:rPr>
              <a:t>(1610)</a:t>
            </a:r>
            <a:br>
              <a:rPr lang="en-US" sz="3100" b="1" dirty="0">
                <a:ln w="6600">
                  <a:solidFill>
                    <a:schemeClr val="accent2"/>
                  </a:solidFill>
                  <a:prstDash val="solid"/>
                </a:ln>
                <a:solidFill>
                  <a:srgbClr val="FFFFFF"/>
                </a:solidFill>
                <a:effectLst>
                  <a:outerShdw dist="38100" dir="2700000" algn="tl" rotWithShape="0">
                    <a:schemeClr val="accent2"/>
                  </a:outerShdw>
                </a:effectLst>
              </a:rPr>
            </a:br>
            <a:r>
              <a:rPr lang="en-US" i="1" dirty="0">
                <a:ln w="6600">
                  <a:solidFill>
                    <a:schemeClr val="bg1"/>
                  </a:solidFill>
                  <a:prstDash val="solid"/>
                </a:ln>
                <a:solidFill>
                  <a:schemeClr val="bg1"/>
                </a:soli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Arminianism</a:t>
            </a:r>
          </a:p>
        </p:txBody>
      </p:sp>
      <p:sp>
        <p:nvSpPr>
          <p:cNvPr id="3" name="Content Placeholder 2">
            <a:extLst>
              <a:ext uri="{FF2B5EF4-FFF2-40B4-BE49-F238E27FC236}">
                <a16:creationId xmlns:a16="http://schemas.microsoft.com/office/drawing/2014/main" id="{0A77959B-E784-8833-F7D1-ABBBF3A78D51}"/>
              </a:ext>
            </a:extLst>
          </p:cNvPr>
          <p:cNvSpPr>
            <a:spLocks noGrp="1"/>
          </p:cNvSpPr>
          <p:nvPr>
            <p:ph idx="1"/>
          </p:nvPr>
        </p:nvSpPr>
        <p:spPr>
          <a:xfrm>
            <a:off x="838199" y="1953962"/>
            <a:ext cx="10904621" cy="4904038"/>
          </a:xfrm>
        </p:spPr>
        <p:txBody>
          <a:bodyPr>
            <a:normAutofit fontScale="77500" lnSpcReduction="20000"/>
          </a:bodyPr>
          <a:lstStyle/>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Those who shall believe were elected for salvation.</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Jesus died for all men but forgiveness is applied only to those who will believe.</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Men’s mind in completely under the effect of sin and needs to be renewed by </a:t>
            </a:r>
            <a:r>
              <a:rPr lang="en-US" sz="3500" b="1" dirty="0">
                <a:ln w="0"/>
                <a:solidFill>
                  <a:schemeClr val="bg1"/>
                </a:solidFill>
                <a:effectLst>
                  <a:outerShdw blurRad="38100" dist="19050" dir="2700000" algn="tl" rotWithShape="0">
                    <a:schemeClr val="dk1">
                      <a:alpha val="40000"/>
                    </a:schemeClr>
                  </a:outerShdw>
                </a:effectLst>
                <a:latin typeface="Arial Nova Cond" panose="020B0506020202020204" pitchFamily="34" charset="0"/>
              </a:rPr>
              <a:t>Prevenient Grace </a:t>
            </a: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so it can believe in the Gospel.</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Cooperative Grace is effectual for salvation.</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The Holy Spirit gives assurance of salvation and all necessary power to resist temptation and the Devil. But if man can fall it is not clear in Scripture.</a:t>
            </a:r>
          </a:p>
          <a:p>
            <a:endParaRPr lang="en-US" dirty="0">
              <a:solidFill>
                <a:schemeClr val="bg1"/>
              </a:solidFill>
            </a:endParaRPr>
          </a:p>
          <a:p>
            <a:endParaRPr lang="en-US" dirty="0"/>
          </a:p>
        </p:txBody>
      </p:sp>
    </p:spTree>
    <p:extLst>
      <p:ext uri="{BB962C8B-B14F-4D97-AF65-F5344CB8AC3E}">
        <p14:creationId xmlns:p14="http://schemas.microsoft.com/office/powerpoint/2010/main" val="265398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058" name="Rectangle 1057">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3F41C-13F1-9EF3-4469-EF7D3A7E6D20}"/>
              </a:ext>
            </a:extLst>
          </p:cNvPr>
          <p:cNvSpPr>
            <a:spLocks noGrp="1"/>
          </p:cNvSpPr>
          <p:nvPr>
            <p:ph type="title"/>
          </p:nvPr>
        </p:nvSpPr>
        <p:spPr>
          <a:xfrm>
            <a:off x="480924" y="386930"/>
            <a:ext cx="10378860" cy="1298448"/>
          </a:xfrm>
        </p:spPr>
        <p:txBody>
          <a:bodyPr anchor="b">
            <a:normAutofit/>
          </a:bodyPr>
          <a:lstStyle/>
          <a:p>
            <a:r>
              <a:rPr lang="en-US" sz="6000" dirty="0">
                <a:latin typeface="Aharoni" panose="02010803020104030203" pitchFamily="2" charset="-79"/>
                <a:cs typeface="Aharoni" panose="02010803020104030203" pitchFamily="2" charset="-79"/>
              </a:rPr>
              <a:t>Free Will of God</a:t>
            </a:r>
          </a:p>
        </p:txBody>
      </p:sp>
      <p:sp>
        <p:nvSpPr>
          <p:cNvPr id="1059" name="Rectangle 105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105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331D1E-DEE0-E813-9317-6FAFF128CAEC}"/>
              </a:ext>
            </a:extLst>
          </p:cNvPr>
          <p:cNvSpPr>
            <a:spLocks noGrp="1"/>
          </p:cNvSpPr>
          <p:nvPr>
            <p:ph idx="1"/>
          </p:nvPr>
        </p:nvSpPr>
        <p:spPr>
          <a:xfrm>
            <a:off x="480924" y="2060282"/>
            <a:ext cx="5409132" cy="4553581"/>
          </a:xfrm>
        </p:spPr>
        <p:txBody>
          <a:bodyPr anchor="ctr">
            <a:noAutofit/>
          </a:bodyPr>
          <a:lstStyle/>
          <a:p>
            <a:pPr marL="0" indent="0">
              <a:buNone/>
            </a:pPr>
            <a:r>
              <a:rPr lang="en-US" sz="3400" dirty="0">
                <a:latin typeface="Arial Nova Cond Light" panose="020B0306020202020204" pitchFamily="34" charset="0"/>
              </a:rPr>
              <a:t>Many English versions translate </a:t>
            </a:r>
            <a:r>
              <a:rPr lang="el-GR" sz="3400" i="1" dirty="0">
                <a:latin typeface="Arial Nova Cond Light" panose="020B0306020202020204" pitchFamily="34" charset="0"/>
              </a:rPr>
              <a:t>ευδοκιαν</a:t>
            </a:r>
            <a:r>
              <a:rPr lang="pt-BR" sz="3400" i="1" dirty="0">
                <a:latin typeface="Arial Nova Cond Light" panose="020B0306020202020204" pitchFamily="34" charset="0"/>
              </a:rPr>
              <a:t> </a:t>
            </a:r>
            <a:r>
              <a:rPr lang="el-GR" sz="3400" i="1" dirty="0">
                <a:latin typeface="Arial Nova Cond Light" panose="020B0306020202020204" pitchFamily="34" charset="0"/>
              </a:rPr>
              <a:t>του</a:t>
            </a:r>
            <a:r>
              <a:rPr lang="pt-BR" sz="3400" i="1" dirty="0">
                <a:latin typeface="Arial Nova Cond Light" panose="020B0306020202020204" pitchFamily="34" charset="0"/>
              </a:rPr>
              <a:t> </a:t>
            </a:r>
            <a:r>
              <a:rPr lang="el-GR" sz="3400" i="1" dirty="0">
                <a:latin typeface="Arial Nova Cond Light" panose="020B0306020202020204" pitchFamily="34" charset="0"/>
              </a:rPr>
              <a:t>θεληματος</a:t>
            </a:r>
            <a:r>
              <a:rPr lang="pt-BR" sz="3400" i="1" dirty="0">
                <a:latin typeface="Arial Nova Cond Light" panose="020B0306020202020204" pitchFamily="34" charset="0"/>
              </a:rPr>
              <a:t> </a:t>
            </a:r>
            <a:r>
              <a:rPr lang="el-GR" sz="3400" i="1" dirty="0">
                <a:latin typeface="Arial Nova Cond Light" panose="020B0306020202020204" pitchFamily="34" charset="0"/>
              </a:rPr>
              <a:t>αυτου</a:t>
            </a:r>
            <a:r>
              <a:rPr lang="en-US" sz="3400" i="1" dirty="0">
                <a:latin typeface="Arial Nova Cond Light" panose="020B0306020202020204" pitchFamily="34" charset="0"/>
              </a:rPr>
              <a:t> </a:t>
            </a:r>
            <a:r>
              <a:rPr lang="en-US" sz="3400" dirty="0">
                <a:latin typeface="Arial Nova Cond Light" panose="020B0306020202020204" pitchFamily="34" charset="0"/>
              </a:rPr>
              <a:t>as “good pleasure of his will” (KJV, MKJV, LEB, LSV, ASV, AFV) to convey the intensive expression used by the apostle to convey the free desire of God. He is not compelled or moved by any necessity.</a:t>
            </a:r>
          </a:p>
        </p:txBody>
      </p:sp>
      <p:sp>
        <p:nvSpPr>
          <p:cNvPr id="1061" name="Rectangle 1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321D071-8274-DE78-AFA9-E17E94A8904F}"/>
              </a:ext>
            </a:extLst>
          </p:cNvPr>
          <p:cNvGrpSpPr/>
          <p:nvPr/>
        </p:nvGrpSpPr>
        <p:grpSpPr>
          <a:xfrm>
            <a:off x="5890056" y="2203076"/>
            <a:ext cx="5493306" cy="4267991"/>
            <a:chOff x="6598508" y="2384854"/>
            <a:chExt cx="4534930" cy="3805882"/>
          </a:xfrm>
        </p:grpSpPr>
        <p:pic>
          <p:nvPicPr>
            <p:cNvPr id="4" name="Picture 3">
              <a:extLst>
                <a:ext uri="{FF2B5EF4-FFF2-40B4-BE49-F238E27FC236}">
                  <a16:creationId xmlns:a16="http://schemas.microsoft.com/office/drawing/2014/main" id="{DC05FF90-9E92-C460-512E-B858AE6E41F4}"/>
                </a:ext>
              </a:extLst>
            </p:cNvPr>
            <p:cNvPicPr>
              <a:picLocks noChangeAspect="1"/>
            </p:cNvPicPr>
            <p:nvPr/>
          </p:nvPicPr>
          <p:blipFill>
            <a:blip r:embed="rId3"/>
            <a:srcRect l="6654" t="5735" r="9874" b="11806"/>
            <a:stretch/>
          </p:blipFill>
          <p:spPr>
            <a:xfrm>
              <a:off x="6598508" y="2384854"/>
              <a:ext cx="4534930" cy="3805882"/>
            </a:xfrm>
            <a:prstGeom prst="rect">
              <a:avLst/>
            </a:prstGeom>
          </p:spPr>
        </p:pic>
        <p:sp>
          <p:nvSpPr>
            <p:cNvPr id="5" name="Oval 4">
              <a:extLst>
                <a:ext uri="{FF2B5EF4-FFF2-40B4-BE49-F238E27FC236}">
                  <a16:creationId xmlns:a16="http://schemas.microsoft.com/office/drawing/2014/main" id="{818F7A4E-FDE1-EA4A-DA7D-4EC1A055D4B7}"/>
                </a:ext>
              </a:extLst>
            </p:cNvPr>
            <p:cNvSpPr/>
            <p:nvPr/>
          </p:nvSpPr>
          <p:spPr>
            <a:xfrm>
              <a:off x="8524876" y="3765324"/>
              <a:ext cx="743438" cy="94716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3063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23536" y="549164"/>
            <a:ext cx="8339961" cy="5632311"/>
          </a:xfrm>
          <a:prstGeom prst="rect">
            <a:avLst/>
          </a:prstGeom>
        </p:spPr>
        <p:txBody>
          <a:bodyPr wrap="square">
            <a:spAutoFit/>
          </a:bodyPr>
          <a:lstStyle/>
          <a:p>
            <a:pPr marR="0" algn="l" rtl="0"/>
            <a:r>
              <a:rPr lang="en-US" sz="4000" dirty="0">
                <a:solidFill>
                  <a:schemeClr val="bg1"/>
                </a:solidFill>
                <a:latin typeface="Arial Nova Cond Light" panose="020B0306020202020204" pitchFamily="34" charset="0"/>
              </a:rPr>
              <a:t>…making known to us the mystery of </a:t>
            </a:r>
            <a:r>
              <a:rPr lang="en-US" sz="4000" b="1" dirty="0">
                <a:solidFill>
                  <a:schemeClr val="accent2">
                    <a:lumMod val="50000"/>
                  </a:schemeClr>
                </a:solidFill>
                <a:latin typeface="Arial Nova Cond Light" panose="020B0306020202020204" pitchFamily="34" charset="0"/>
              </a:rPr>
              <a:t>his will</a:t>
            </a:r>
            <a:r>
              <a:rPr lang="en-US" sz="4000" dirty="0">
                <a:solidFill>
                  <a:schemeClr val="bg1"/>
                </a:solidFill>
                <a:latin typeface="Arial Nova Cond Light" panose="020B0306020202020204" pitchFamily="34" charset="0"/>
              </a:rPr>
              <a:t>, according to </a:t>
            </a:r>
            <a:r>
              <a:rPr lang="en-US" sz="4000" b="1" dirty="0">
                <a:solidFill>
                  <a:schemeClr val="accent2">
                    <a:lumMod val="50000"/>
                  </a:schemeClr>
                </a:solidFill>
                <a:latin typeface="Arial Nova Cond Light" panose="020B0306020202020204" pitchFamily="34" charset="0"/>
              </a:rPr>
              <a:t>his purpose</a:t>
            </a:r>
            <a:r>
              <a:rPr lang="en-US" sz="4000" dirty="0">
                <a:solidFill>
                  <a:schemeClr val="bg1"/>
                </a:solidFill>
                <a:latin typeface="Arial Nova Cond Light" panose="020B0306020202020204" pitchFamily="34" charset="0"/>
              </a:rPr>
              <a:t>, which he set forth in Christ as </a:t>
            </a:r>
            <a:r>
              <a:rPr lang="en-US" sz="4000" b="1" dirty="0">
                <a:solidFill>
                  <a:schemeClr val="accent4"/>
                </a:solidFill>
                <a:latin typeface="Arial Nova Cond Light" panose="020B0306020202020204" pitchFamily="34" charset="0"/>
              </a:rPr>
              <a:t>a plan </a:t>
            </a:r>
            <a:r>
              <a:rPr lang="en-US" sz="4000" dirty="0">
                <a:solidFill>
                  <a:schemeClr val="bg1"/>
                </a:solidFill>
                <a:latin typeface="Arial Nova Cond Light" panose="020B0306020202020204" pitchFamily="34" charset="0"/>
              </a:rPr>
              <a:t>for the fullness of time, to unite all things in him, things in heaven and things on earth. </a:t>
            </a:r>
          </a:p>
          <a:p>
            <a:pPr marR="0" algn="l" rtl="0"/>
            <a:r>
              <a:rPr lang="en-US" sz="4000" dirty="0">
                <a:solidFill>
                  <a:schemeClr val="bg1"/>
                </a:solidFill>
                <a:latin typeface="Arial Nova Cond Light" panose="020B0306020202020204" pitchFamily="34" charset="0"/>
              </a:rPr>
              <a:t>In him we have obtained an inheritance, having been </a:t>
            </a:r>
            <a:r>
              <a:rPr lang="en-US" sz="4000" b="1" dirty="0">
                <a:solidFill>
                  <a:schemeClr val="accent6">
                    <a:lumMod val="75000"/>
                  </a:schemeClr>
                </a:solidFill>
                <a:effectLst>
                  <a:outerShdw blurRad="38100" dist="38100" dir="2700000" algn="tl">
                    <a:srgbClr val="000000">
                      <a:alpha val="43137"/>
                    </a:srgbClr>
                  </a:outerShdw>
                </a:effectLst>
                <a:latin typeface="Arial Nova Cond Light" panose="020B0306020202020204" pitchFamily="34" charset="0"/>
              </a:rPr>
              <a:t>predestined</a:t>
            </a:r>
            <a:r>
              <a:rPr lang="en-US" sz="4000" dirty="0">
                <a:solidFill>
                  <a:schemeClr val="bg1"/>
                </a:solidFill>
                <a:latin typeface="Arial Nova Cond Light" panose="020B0306020202020204" pitchFamily="34" charset="0"/>
              </a:rPr>
              <a:t> according to the </a:t>
            </a:r>
            <a:r>
              <a:rPr lang="en-US" sz="4000" b="1" dirty="0">
                <a:solidFill>
                  <a:schemeClr val="accent2">
                    <a:lumMod val="50000"/>
                  </a:schemeClr>
                </a:solidFill>
                <a:effectLst>
                  <a:outerShdw blurRad="38100" dist="38100" dir="2700000" algn="tl">
                    <a:srgbClr val="000000">
                      <a:alpha val="43137"/>
                    </a:srgbClr>
                  </a:outerShdw>
                </a:effectLst>
                <a:latin typeface="Arial Nova Cond Light" panose="020B0306020202020204" pitchFamily="34" charset="0"/>
              </a:rPr>
              <a:t>purpose of him </a:t>
            </a:r>
            <a:r>
              <a:rPr lang="en-US" sz="4000" dirty="0">
                <a:solidFill>
                  <a:schemeClr val="bg1"/>
                </a:solidFill>
                <a:latin typeface="Arial Nova Cond Light" panose="020B0306020202020204" pitchFamily="34" charset="0"/>
              </a:rPr>
              <a:t>who works all things according to the </a:t>
            </a:r>
            <a:r>
              <a:rPr lang="en-US" sz="4000" b="1" dirty="0">
                <a:solidFill>
                  <a:schemeClr val="accent2">
                    <a:lumMod val="50000"/>
                  </a:schemeClr>
                </a:solidFill>
                <a:effectLst>
                  <a:outerShdw blurRad="38100" dist="38100" dir="2700000" algn="tl">
                    <a:srgbClr val="000000">
                      <a:alpha val="43137"/>
                    </a:srgbClr>
                  </a:outerShdw>
                </a:effectLst>
                <a:latin typeface="Arial Nova Cond Light" panose="020B0306020202020204" pitchFamily="34" charset="0"/>
              </a:rPr>
              <a:t>counsel of his will</a:t>
            </a:r>
            <a:r>
              <a:rPr lang="en-US" sz="4000" dirty="0">
                <a:solidFill>
                  <a:schemeClr val="bg1"/>
                </a:solidFill>
                <a:latin typeface="Arial Nova Cond Light" panose="020B0306020202020204" pitchFamily="34" charset="0"/>
              </a:rPr>
              <a:t>…</a:t>
            </a:r>
          </a:p>
        </p:txBody>
      </p:sp>
      <p:sp>
        <p:nvSpPr>
          <p:cNvPr id="15" name="CaixaDeTexto 14"/>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Ephesians 1.9-11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3448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A1E2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C8A37-E638-659B-9B66-0DD943B958CB}"/>
              </a:ext>
            </a:extLst>
          </p:cNvPr>
          <p:cNvSpPr>
            <a:spLocks noGrp="1"/>
          </p:cNvSpPr>
          <p:nvPr>
            <p:ph type="title"/>
          </p:nvPr>
        </p:nvSpPr>
        <p:spPr>
          <a:xfrm>
            <a:off x="838200" y="525546"/>
            <a:ext cx="5257800" cy="1736391"/>
          </a:xfrm>
        </p:spPr>
        <p:txBody>
          <a:bodyPr>
            <a:normAutofit/>
          </a:bodyPr>
          <a:lstStyle/>
          <a:p>
            <a:pPr>
              <a:lnSpc>
                <a:spcPct val="8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Not Because He Knew</a:t>
            </a:r>
          </a:p>
        </p:txBody>
      </p:sp>
      <p:sp>
        <p:nvSpPr>
          <p:cNvPr id="3" name="Content Placeholder 2">
            <a:extLst>
              <a:ext uri="{FF2B5EF4-FFF2-40B4-BE49-F238E27FC236}">
                <a16:creationId xmlns:a16="http://schemas.microsoft.com/office/drawing/2014/main" id="{95D3C78C-711A-DF70-B4CB-3DEE684FE142}"/>
              </a:ext>
            </a:extLst>
          </p:cNvPr>
          <p:cNvSpPr>
            <a:spLocks noGrp="1"/>
          </p:cNvSpPr>
          <p:nvPr>
            <p:ph idx="1"/>
          </p:nvPr>
        </p:nvSpPr>
        <p:spPr>
          <a:xfrm>
            <a:off x="1126958" y="2507446"/>
            <a:ext cx="7263063" cy="3668766"/>
          </a:xfrm>
        </p:spPr>
        <p:txBody>
          <a:bodyPr>
            <a:normAutofit/>
          </a:bodyPr>
          <a:lstStyle/>
          <a:p>
            <a:pPr marL="0" indent="0" algn="ctr">
              <a:buNone/>
            </a:pPr>
            <a:r>
              <a:rPr lang="en-US" sz="4000" dirty="0">
                <a:solidFill>
                  <a:schemeClr val="bg1"/>
                </a:solidFill>
                <a:latin typeface="Arial Nova Cond Light" panose="020B0306020202020204" pitchFamily="34" charset="0"/>
              </a:rPr>
              <a:t>God’s purpose was not moved because of a necessity, as it was not moved by the knowledge of future events. If God had elected based on the knowledge it his will was not free but moved. Paul makes this clear in Romans 9.</a:t>
            </a:r>
          </a:p>
        </p:txBody>
      </p:sp>
      <p:pic>
        <p:nvPicPr>
          <p:cNvPr id="2050" name="Picture 2" descr="60+ Infinity Sign Light Streaks Stock Videos and Royalty-Free Footage -  iStock">
            <a:extLst>
              <a:ext uri="{FF2B5EF4-FFF2-40B4-BE49-F238E27FC236}">
                <a16:creationId xmlns:a16="http://schemas.microsoft.com/office/drawing/2014/main" id="{376C16F2-4F3C-6B11-9F9E-C6E58976D9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42" t="18519" r="10307" b="15594"/>
          <a:stretch/>
        </p:blipFill>
        <p:spPr bwMode="auto">
          <a:xfrm rot="16200000">
            <a:off x="6971605" y="1907006"/>
            <a:ext cx="6394175" cy="3043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443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23536" y="549164"/>
            <a:ext cx="8339961" cy="3170099"/>
          </a:xfrm>
          <a:prstGeom prst="rect">
            <a:avLst/>
          </a:prstGeom>
        </p:spPr>
        <p:txBody>
          <a:bodyPr wrap="square">
            <a:spAutoFit/>
          </a:bodyPr>
          <a:lstStyle/>
          <a:p>
            <a:pPr marR="0" algn="l" rtl="0"/>
            <a:r>
              <a:rPr lang="en-US" sz="4000" dirty="0">
                <a:solidFill>
                  <a:schemeClr val="bg1"/>
                </a:solidFill>
                <a:effectLst>
                  <a:outerShdw blurRad="38100" dist="38100" dir="2700000" algn="tl">
                    <a:srgbClr val="000000">
                      <a:alpha val="43137"/>
                    </a:srgbClr>
                  </a:outerShdw>
                </a:effectLst>
                <a:latin typeface="Arial Nova Cond Light" panose="020B0306020202020204" pitchFamily="34" charset="0"/>
              </a:rPr>
              <a:t>…though they were not yet born and had done nothing either good or bad—in order that God's purpose of election might continue, not because of works but because of him who calls…</a:t>
            </a:r>
          </a:p>
        </p:txBody>
      </p:sp>
      <p:sp>
        <p:nvSpPr>
          <p:cNvPr id="15" name="CaixaDeTexto 14"/>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000" b="1" dirty="0">
                <a:solidFill>
                  <a:srgbClr val="E7E6E6"/>
                </a:solidFill>
                <a:effectLst>
                  <a:outerShdw blurRad="38100" dist="38100" dir="2700000" algn="tl">
                    <a:srgbClr val="000000">
                      <a:alpha val="43137"/>
                    </a:srgbClr>
                  </a:outerShdw>
                </a:effectLst>
                <a:latin typeface="Calibri" panose="020F0502020204030204"/>
              </a:rPr>
              <a:t>Romans 9.11</a:t>
            </a:r>
            <a:endPar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3705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23537" y="932823"/>
            <a:ext cx="7580538"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Light" panose="020B0306020202020204" pitchFamily="34" charset="0"/>
              </a:rPr>
              <a:t>who saved us and called us to a holy calling, not because of our works but because of his own purpose and grace, which he gave us in Christ Jesus before the ages began, </a:t>
            </a:r>
          </a:p>
        </p:txBody>
      </p:sp>
      <p:sp>
        <p:nvSpPr>
          <p:cNvPr id="15" name="CaixaDeTexto 14"/>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2 Timothy 1.9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567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23537" y="932823"/>
            <a:ext cx="7580538" cy="5016758"/>
          </a:xfrm>
          <a:prstGeom prst="rect">
            <a:avLst/>
          </a:prstGeom>
        </p:spPr>
        <p:txBody>
          <a:bodyPr wrap="square">
            <a:spAutoFit/>
          </a:bodyPr>
          <a:lstStyle/>
          <a:p>
            <a:pPr marR="0" algn="l" rtl="0"/>
            <a:r>
              <a:rPr lang="en-US" sz="4000" dirty="0">
                <a:solidFill>
                  <a:schemeClr val="bg1"/>
                </a:solidFill>
                <a:latin typeface="Arial Nova Cond Light" panose="020B0306020202020204" pitchFamily="34" charset="0"/>
              </a:rPr>
              <a:t>For by grace, you have been saved through faith. And this is not your own doing; it is the gift of God, not a result of works, so that no one may boast. For we are his workmanship, created in Christ Jesus for good works, which God prepared beforehand, that we should walk in them. </a:t>
            </a:r>
          </a:p>
        </p:txBody>
      </p:sp>
      <p:sp>
        <p:nvSpPr>
          <p:cNvPr id="15" name="CaixaDeTexto 14"/>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Ephesians 2.8-10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23766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6</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A64ADBB4-0CD7-A746-78B2-5BC86E97045D}"/>
              </a:ext>
            </a:extLst>
          </p:cNvPr>
          <p:cNvSpPr txBox="1"/>
          <p:nvPr/>
        </p:nvSpPr>
        <p:spPr>
          <a:xfrm>
            <a:off x="2647435" y="1936981"/>
            <a:ext cx="8715658"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Arial Nova Cond Light" panose="020B0306020202020204" pitchFamily="34" charset="0"/>
              </a:rPr>
              <a:t>As God hath appointed the elect unto glory, so hath he, by the eternal and most free purpose of his will, foreordained all the means thereunto. Wherefore, they who are elected, being fallen in Adam, are redeemed by Christ, are effectually called unto faith in Christ by his Spirit working in due season, are justified, adopted, sanctified, and kept by his power, through faith, unto salvation. Neither are any other redeemed by Christ, effectually called, justified, adopted, sanctified, and saved, but the elect only.</a:t>
            </a:r>
          </a:p>
        </p:txBody>
      </p:sp>
    </p:spTree>
    <p:extLst>
      <p:ext uri="{BB962C8B-B14F-4D97-AF65-F5344CB8AC3E}">
        <p14:creationId xmlns:p14="http://schemas.microsoft.com/office/powerpoint/2010/main" val="2653454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23536" y="932823"/>
            <a:ext cx="7940015"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Light" panose="020B0306020202020204" pitchFamily="34" charset="0"/>
              </a:rPr>
              <a:t>But we ought always to give thanks to God for you, brothers beloved by the Lord, because God chose you as the </a:t>
            </a:r>
            <a:r>
              <a:rPr lang="en-US" sz="4000" dirty="0" err="1">
                <a:solidFill>
                  <a:schemeClr val="bg1"/>
                </a:solidFill>
                <a:latin typeface="Arial Nova Cond Light" panose="020B0306020202020204" pitchFamily="34" charset="0"/>
              </a:rPr>
              <a:t>firstfruits</a:t>
            </a:r>
            <a:r>
              <a:rPr lang="en-US" sz="4000" dirty="0">
                <a:solidFill>
                  <a:schemeClr val="bg1"/>
                </a:solidFill>
                <a:latin typeface="Arial Nova Cond Light" panose="020B0306020202020204" pitchFamily="34" charset="0"/>
              </a:rPr>
              <a:t> to be saved, through sanctification by the Spirit and belief in the truth. </a:t>
            </a:r>
          </a:p>
        </p:txBody>
      </p:sp>
      <p:sp>
        <p:nvSpPr>
          <p:cNvPr id="15" name="CaixaDeTexto 14"/>
          <p:cNvSpPr txBox="1"/>
          <p:nvPr/>
        </p:nvSpPr>
        <p:spPr>
          <a:xfrm>
            <a:off x="110007" y="4782154"/>
            <a:ext cx="2936383" cy="93871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2Thessalonians 2.13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82925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23462" y="549164"/>
            <a:ext cx="8042821" cy="5940088"/>
          </a:xfrm>
          <a:prstGeom prst="rect">
            <a:avLst/>
          </a:prstGeom>
        </p:spPr>
        <p:txBody>
          <a:bodyPr wrap="square">
            <a:spAutoFit/>
          </a:bodyPr>
          <a:lstStyle/>
          <a:p>
            <a:pPr marR="0" algn="l" rtl="0"/>
            <a:r>
              <a:rPr lang="en-US" sz="3800" dirty="0">
                <a:solidFill>
                  <a:schemeClr val="bg1"/>
                </a:solidFill>
                <a:latin typeface="Arial Nova Cond Light" panose="020B0306020202020204" pitchFamily="34" charset="0"/>
              </a:rPr>
              <a:t>And we know that for those who love God all things work together for good, for those who are called according to his purpose. For those whom he foreknew he also predestined to be conformed to the image of his Son, in order that he might be the firstborn among many brothers. And those whom he predestined he also called, and those whom he called he also justified, and those whom he justified he also glorified. </a:t>
            </a:r>
          </a:p>
        </p:txBody>
      </p:sp>
      <p:sp>
        <p:nvSpPr>
          <p:cNvPr id="15" name="CaixaDeTexto 14"/>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8.28-30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44416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8</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4ADBB4-0CD7-A746-78B2-5BC86E97045D}"/>
              </a:ext>
            </a:extLst>
          </p:cNvPr>
          <p:cNvSpPr txBox="1"/>
          <p:nvPr/>
        </p:nvSpPr>
        <p:spPr>
          <a:xfrm>
            <a:off x="2647435" y="1936981"/>
            <a:ext cx="8715658"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Arial Nova Cond Light" panose="020B0306020202020204" pitchFamily="34" charset="0"/>
              </a:rPr>
              <a:t>The doctrine of this high mystery of predestination is to be handled with special prudence and care, that men, attending the will of God revealed in his Word, and yielding obedience thereunto, may, from the certainty of their effectual vocation, </a:t>
            </a:r>
            <a:r>
              <a:rPr lang="en-US" sz="3200" b="1" u="sng" dirty="0">
                <a:solidFill>
                  <a:schemeClr val="bg1"/>
                </a:solidFill>
                <a:effectLst>
                  <a:outerShdw blurRad="38100" dist="38100" dir="2700000" algn="tl">
                    <a:srgbClr val="000000">
                      <a:alpha val="43137"/>
                    </a:srgbClr>
                  </a:outerShdw>
                </a:effectLst>
                <a:latin typeface="Arial Nova Cond Light" panose="020B0306020202020204" pitchFamily="34" charset="0"/>
              </a:rPr>
              <a:t>be assured of their eternal election</a:t>
            </a:r>
            <a:r>
              <a:rPr lang="en-US" sz="3200" dirty="0">
                <a:solidFill>
                  <a:schemeClr val="bg1"/>
                </a:solidFill>
                <a:latin typeface="Arial Nova Cond Light" panose="020B0306020202020204" pitchFamily="34" charset="0"/>
              </a:rPr>
              <a:t>. So shall this doctrine afford matter of praise, reverence, and admiration of God; and of humility, diligence, and abundant consolation to all that sincerely obey the gospel.</a:t>
            </a:r>
          </a:p>
        </p:txBody>
      </p:sp>
    </p:spTree>
    <p:extLst>
      <p:ext uri="{BB962C8B-B14F-4D97-AF65-F5344CB8AC3E}">
        <p14:creationId xmlns:p14="http://schemas.microsoft.com/office/powerpoint/2010/main" val="2748938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ta: para Baixo 3">
            <a:extLst>
              <a:ext uri="{FF2B5EF4-FFF2-40B4-BE49-F238E27FC236}">
                <a16:creationId xmlns:a16="http://schemas.microsoft.com/office/drawing/2014/main" id="{912C655C-321C-423E-A500-4FE6D1A3612A}"/>
              </a:ext>
            </a:extLst>
          </p:cNvPr>
          <p:cNvSpPr/>
          <p:nvPr/>
        </p:nvSpPr>
        <p:spPr>
          <a:xfrm>
            <a:off x="3159512" y="2588854"/>
            <a:ext cx="1728439" cy="275257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CaixaDeTexto 4">
            <a:extLst>
              <a:ext uri="{FF2B5EF4-FFF2-40B4-BE49-F238E27FC236}">
                <a16:creationId xmlns:a16="http://schemas.microsoft.com/office/drawing/2014/main" id="{19FD1D9B-2996-4B83-A6B8-03CA4402CBFA}"/>
              </a:ext>
            </a:extLst>
          </p:cNvPr>
          <p:cNvSpPr txBox="1"/>
          <p:nvPr/>
        </p:nvSpPr>
        <p:spPr>
          <a:xfrm>
            <a:off x="2791521"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7" name="Seta: para Baixo 6">
            <a:extLst>
              <a:ext uri="{FF2B5EF4-FFF2-40B4-BE49-F238E27FC236}">
                <a16:creationId xmlns:a16="http://schemas.microsoft.com/office/drawing/2014/main" id="{C6ACE175-6B88-475D-AA9C-396808DCA956}"/>
              </a:ext>
            </a:extLst>
          </p:cNvPr>
          <p:cNvSpPr/>
          <p:nvPr/>
        </p:nvSpPr>
        <p:spPr>
          <a:xfrm>
            <a:off x="6649166" y="2588854"/>
            <a:ext cx="1630294" cy="2752575"/>
          </a:xfrm>
          <a:prstGeom prst="downArrow">
            <a:avLst>
              <a:gd name="adj1" fmla="val 64022"/>
              <a:gd name="adj2" fmla="val 23514"/>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Seta: para Baixo 8">
            <a:extLst>
              <a:ext uri="{FF2B5EF4-FFF2-40B4-BE49-F238E27FC236}">
                <a16:creationId xmlns:a16="http://schemas.microsoft.com/office/drawing/2014/main" id="{260713C9-14AB-40A1-9AAD-B0CC98CAA60E}"/>
              </a:ext>
            </a:extLst>
          </p:cNvPr>
          <p:cNvSpPr/>
          <p:nvPr/>
        </p:nvSpPr>
        <p:spPr>
          <a:xfrm>
            <a:off x="5935999" y="2578889"/>
            <a:ext cx="713169" cy="2752577"/>
          </a:xfrm>
          <a:prstGeom prst="downArrow">
            <a:avLst>
              <a:gd name="adj1" fmla="val 6424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CaixaDeTexto 9">
            <a:extLst>
              <a:ext uri="{FF2B5EF4-FFF2-40B4-BE49-F238E27FC236}">
                <a16:creationId xmlns:a16="http://schemas.microsoft.com/office/drawing/2014/main" id="{5C2F6424-2105-4535-AF21-785B6801A09A}"/>
              </a:ext>
            </a:extLst>
          </p:cNvPr>
          <p:cNvSpPr txBox="1"/>
          <p:nvPr/>
        </p:nvSpPr>
        <p:spPr>
          <a:xfrm>
            <a:off x="3455948" y="5781872"/>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12" name="CaixaDeTexto 11">
            <a:extLst>
              <a:ext uri="{FF2B5EF4-FFF2-40B4-BE49-F238E27FC236}">
                <a16:creationId xmlns:a16="http://schemas.microsoft.com/office/drawing/2014/main" id="{2F3C8B04-B562-4C8E-A486-419690680406}"/>
              </a:ext>
            </a:extLst>
          </p:cNvPr>
          <p:cNvSpPr txBox="1"/>
          <p:nvPr/>
        </p:nvSpPr>
        <p:spPr>
          <a:xfrm rot="5400000">
            <a:off x="3264570" y="3392220"/>
            <a:ext cx="15750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13" name="CaixaDeTexto 12">
            <a:extLst>
              <a:ext uri="{FF2B5EF4-FFF2-40B4-BE49-F238E27FC236}">
                <a16:creationId xmlns:a16="http://schemas.microsoft.com/office/drawing/2014/main" id="{5000BE4A-8B94-4A1E-9E8E-DBEF01860387}"/>
              </a:ext>
            </a:extLst>
          </p:cNvPr>
          <p:cNvSpPr txBox="1"/>
          <p:nvPr/>
        </p:nvSpPr>
        <p:spPr>
          <a:xfrm rot="5400000">
            <a:off x="5709125" y="3597135"/>
            <a:ext cx="12252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rPr>
              <a:t>Faith</a:t>
            </a:r>
          </a:p>
        </p:txBody>
      </p:sp>
      <p:sp>
        <p:nvSpPr>
          <p:cNvPr id="14" name="CaixaDeTexto 13">
            <a:extLst>
              <a:ext uri="{FF2B5EF4-FFF2-40B4-BE49-F238E27FC236}">
                <a16:creationId xmlns:a16="http://schemas.microsoft.com/office/drawing/2014/main" id="{F0A37878-66E0-4D65-A55C-4342B53CDBE5}"/>
              </a:ext>
            </a:extLst>
          </p:cNvPr>
          <p:cNvSpPr txBox="1"/>
          <p:nvPr/>
        </p:nvSpPr>
        <p:spPr>
          <a:xfrm rot="5400000">
            <a:off x="6345077" y="3597135"/>
            <a:ext cx="22818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Sacraments</a:t>
            </a:r>
          </a:p>
        </p:txBody>
      </p:sp>
      <p:sp>
        <p:nvSpPr>
          <p:cNvPr id="24" name="CaixaDeTexto 23">
            <a:extLst>
              <a:ext uri="{FF2B5EF4-FFF2-40B4-BE49-F238E27FC236}">
                <a16:creationId xmlns:a16="http://schemas.microsoft.com/office/drawing/2014/main" id="{CC8EA345-F699-4771-9CF7-DAB039079619}"/>
              </a:ext>
            </a:extLst>
          </p:cNvPr>
          <p:cNvSpPr txBox="1"/>
          <p:nvPr/>
        </p:nvSpPr>
        <p:spPr>
          <a:xfrm>
            <a:off x="6427746" y="5814657"/>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NAN</a:t>
            </a:r>
          </a:p>
        </p:txBody>
      </p:sp>
      <p:sp>
        <p:nvSpPr>
          <p:cNvPr id="25" name="CaixaDeTexto 24">
            <a:extLst>
              <a:ext uri="{FF2B5EF4-FFF2-40B4-BE49-F238E27FC236}">
                <a16:creationId xmlns:a16="http://schemas.microsoft.com/office/drawing/2014/main" id="{15F59309-AA35-4A3C-8AA6-9F24AE0AA8BF}"/>
              </a:ext>
            </a:extLst>
          </p:cNvPr>
          <p:cNvSpPr txBox="1"/>
          <p:nvPr/>
        </p:nvSpPr>
        <p:spPr>
          <a:xfrm>
            <a:off x="9425568" y="5791231"/>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2" name="Retângulo 1">
            <a:extLst>
              <a:ext uri="{FF2B5EF4-FFF2-40B4-BE49-F238E27FC236}">
                <a16:creationId xmlns:a16="http://schemas.microsoft.com/office/drawing/2014/main" id="{009DD78E-C304-44EC-813E-0E1959EC9550}"/>
              </a:ext>
            </a:extLst>
          </p:cNvPr>
          <p:cNvSpPr/>
          <p:nvPr/>
        </p:nvSpPr>
        <p:spPr>
          <a:xfrm>
            <a:off x="2684656" y="936701"/>
            <a:ext cx="2666998" cy="5620215"/>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6" name="Retângulo 25">
            <a:extLst>
              <a:ext uri="{FF2B5EF4-FFF2-40B4-BE49-F238E27FC236}">
                <a16:creationId xmlns:a16="http://schemas.microsoft.com/office/drawing/2014/main" id="{52363626-B874-42F5-B91B-02A131FDB5F9}"/>
              </a:ext>
            </a:extLst>
          </p:cNvPr>
          <p:cNvSpPr/>
          <p:nvPr/>
        </p:nvSpPr>
        <p:spPr>
          <a:xfrm>
            <a:off x="5655781" y="932700"/>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7" name="Retângulo 26">
            <a:extLst>
              <a:ext uri="{FF2B5EF4-FFF2-40B4-BE49-F238E27FC236}">
                <a16:creationId xmlns:a16="http://schemas.microsoft.com/office/drawing/2014/main" id="{710B7F1E-70D3-4823-9EF8-B50E471BF4B4}"/>
              </a:ext>
            </a:extLst>
          </p:cNvPr>
          <p:cNvSpPr/>
          <p:nvPr/>
        </p:nvSpPr>
        <p:spPr>
          <a:xfrm>
            <a:off x="8659851" y="936701"/>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cxnSp>
        <p:nvCxnSpPr>
          <p:cNvPr id="29" name="Conector reto 28">
            <a:extLst>
              <a:ext uri="{FF2B5EF4-FFF2-40B4-BE49-F238E27FC236}">
                <a16:creationId xmlns:a16="http://schemas.microsoft.com/office/drawing/2014/main" id="{19FDEC67-F180-4C3C-A94F-BEAA6347244E}"/>
              </a:ext>
            </a:extLst>
          </p:cNvPr>
          <p:cNvCxnSpPr>
            <a:cxnSpLocks/>
          </p:cNvCxnSpPr>
          <p:nvPr/>
        </p:nvCxnSpPr>
        <p:spPr>
          <a:xfrm>
            <a:off x="469281" y="2375205"/>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1" name="CaixaDeTexto 30">
            <a:extLst>
              <a:ext uri="{FF2B5EF4-FFF2-40B4-BE49-F238E27FC236}">
                <a16:creationId xmlns:a16="http://schemas.microsoft.com/office/drawing/2014/main" id="{DAEC362C-8ECE-4BA0-8D7E-1C5971A5410D}"/>
              </a:ext>
            </a:extLst>
          </p:cNvPr>
          <p:cNvSpPr txBox="1"/>
          <p:nvPr/>
        </p:nvSpPr>
        <p:spPr>
          <a:xfrm>
            <a:off x="2684656" y="289932"/>
            <a:ext cx="2666998" cy="44627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Reformed</a:t>
            </a:r>
          </a:p>
        </p:txBody>
      </p:sp>
      <p:sp>
        <p:nvSpPr>
          <p:cNvPr id="32" name="CaixaDeTexto 31">
            <a:extLst>
              <a:ext uri="{FF2B5EF4-FFF2-40B4-BE49-F238E27FC236}">
                <a16:creationId xmlns:a16="http://schemas.microsoft.com/office/drawing/2014/main" id="{A9952C4C-49D0-4CA7-A809-2827AF88B6BE}"/>
              </a:ext>
            </a:extLst>
          </p:cNvPr>
          <p:cNvSpPr txBox="1"/>
          <p:nvPr/>
        </p:nvSpPr>
        <p:spPr>
          <a:xfrm>
            <a:off x="5655781" y="289932"/>
            <a:ext cx="266699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Catholics</a:t>
            </a:r>
          </a:p>
        </p:txBody>
      </p:sp>
      <p:sp>
        <p:nvSpPr>
          <p:cNvPr id="33" name="CaixaDeTexto 32">
            <a:extLst>
              <a:ext uri="{FF2B5EF4-FFF2-40B4-BE49-F238E27FC236}">
                <a16:creationId xmlns:a16="http://schemas.microsoft.com/office/drawing/2014/main" id="{3FA90607-74B8-46D9-88C7-080B1A91FADB}"/>
              </a:ext>
            </a:extLst>
          </p:cNvPr>
          <p:cNvSpPr txBox="1"/>
          <p:nvPr/>
        </p:nvSpPr>
        <p:spPr>
          <a:xfrm>
            <a:off x="8659851" y="289932"/>
            <a:ext cx="2666998" cy="430887"/>
          </a:xfrm>
          <a:prstGeom prst="rect">
            <a:avLst/>
          </a:prstGeom>
          <a:solidFill>
            <a:srgbClr val="5A065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Evangelicals</a:t>
            </a:r>
          </a:p>
        </p:txBody>
      </p:sp>
      <p:cxnSp>
        <p:nvCxnSpPr>
          <p:cNvPr id="35" name="Conector reto 34">
            <a:extLst>
              <a:ext uri="{FF2B5EF4-FFF2-40B4-BE49-F238E27FC236}">
                <a16:creationId xmlns:a16="http://schemas.microsoft.com/office/drawing/2014/main" id="{04FDA726-8B9B-4013-8322-BBD9A44990A4}"/>
              </a:ext>
            </a:extLst>
          </p:cNvPr>
          <p:cNvCxnSpPr>
            <a:cxnSpLocks/>
          </p:cNvCxnSpPr>
          <p:nvPr/>
        </p:nvCxnSpPr>
        <p:spPr>
          <a:xfrm>
            <a:off x="469281" y="5504977"/>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 name="CaixaDeTexto 4">
            <a:extLst>
              <a:ext uri="{FF2B5EF4-FFF2-40B4-BE49-F238E27FC236}">
                <a16:creationId xmlns:a16="http://schemas.microsoft.com/office/drawing/2014/main" id="{781CF165-9770-71F7-9DB1-D71C7CB5BD5B}"/>
              </a:ext>
            </a:extLst>
          </p:cNvPr>
          <p:cNvSpPr txBox="1"/>
          <p:nvPr/>
        </p:nvSpPr>
        <p:spPr>
          <a:xfrm>
            <a:off x="5836732"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6" name="CaixaDeTexto 4">
            <a:extLst>
              <a:ext uri="{FF2B5EF4-FFF2-40B4-BE49-F238E27FC236}">
                <a16:creationId xmlns:a16="http://schemas.microsoft.com/office/drawing/2014/main" id="{DFB75C6C-7640-F5E8-0844-3E275D635AD8}"/>
              </a:ext>
            </a:extLst>
          </p:cNvPr>
          <p:cNvSpPr txBox="1"/>
          <p:nvPr/>
        </p:nvSpPr>
        <p:spPr>
          <a:xfrm>
            <a:off x="8805743" y="1144882"/>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pic>
        <p:nvPicPr>
          <p:cNvPr id="2050" name="Picture 2" descr="Premium Vector | Intertwined arrow symbols, The background is white.">
            <a:extLst>
              <a:ext uri="{FF2B5EF4-FFF2-40B4-BE49-F238E27FC236}">
                <a16:creationId xmlns:a16="http://schemas.microsoft.com/office/drawing/2014/main" id="{40C6F771-F1ED-A024-FA40-1B7CE2C2013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3387" b="97284" l="3355" r="32109">
                        <a14:foregroundMark x1="18690" y1="33387" x2="18690" y2="33387"/>
                        <a14:foregroundMark x1="17891" y1="90895" x2="14217" y2="97284"/>
                      </a14:backgroundRemoval>
                    </a14:imgEffect>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t="31955" r="64323" b="2958"/>
          <a:stretch/>
        </p:blipFill>
        <p:spPr bwMode="auto">
          <a:xfrm rot="10800000">
            <a:off x="8992627" y="2612864"/>
            <a:ext cx="2144730" cy="2802678"/>
          </a:xfrm>
          <a:prstGeom prst="rect">
            <a:avLst/>
          </a:prstGeom>
          <a:noFill/>
          <a:extLst>
            <a:ext uri="{909E8E84-426E-40DD-AFC4-6F175D3DCCD1}">
              <a14:hiddenFill xmlns:a14="http://schemas.microsoft.com/office/drawing/2010/main">
                <a:solidFill>
                  <a:srgbClr val="FFFFFF"/>
                </a:solidFill>
              </a14:hiddenFill>
            </a:ext>
          </a:extLst>
        </p:spPr>
      </p:pic>
      <p:sp>
        <p:nvSpPr>
          <p:cNvPr id="34" name="CaixaDeTexto 33">
            <a:extLst>
              <a:ext uri="{FF2B5EF4-FFF2-40B4-BE49-F238E27FC236}">
                <a16:creationId xmlns:a16="http://schemas.microsoft.com/office/drawing/2014/main" id="{D4D02DED-45C4-4840-965B-54A3D670787A}"/>
              </a:ext>
            </a:extLst>
          </p:cNvPr>
          <p:cNvSpPr txBox="1"/>
          <p:nvPr/>
        </p:nvSpPr>
        <p:spPr>
          <a:xfrm rot="2572895">
            <a:off x="9724072" y="2707790"/>
            <a:ext cx="7815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37" name="CaixaDeTexto 36">
            <a:extLst>
              <a:ext uri="{FF2B5EF4-FFF2-40B4-BE49-F238E27FC236}">
                <a16:creationId xmlns:a16="http://schemas.microsoft.com/office/drawing/2014/main" id="{152279F5-AE27-4A58-BC0A-5F181F5F6392}"/>
              </a:ext>
            </a:extLst>
          </p:cNvPr>
          <p:cNvSpPr txBox="1"/>
          <p:nvPr/>
        </p:nvSpPr>
        <p:spPr>
          <a:xfrm rot="2614536">
            <a:off x="9349500" y="3181748"/>
            <a:ext cx="13547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Obedience</a:t>
            </a:r>
          </a:p>
        </p:txBody>
      </p:sp>
      <p:sp>
        <p:nvSpPr>
          <p:cNvPr id="8" name="CaixaDeTexto 10">
            <a:extLst>
              <a:ext uri="{FF2B5EF4-FFF2-40B4-BE49-F238E27FC236}">
                <a16:creationId xmlns:a16="http://schemas.microsoft.com/office/drawing/2014/main" id="{3BDA93FA-FAC4-435E-94B1-797F7AE3D782}"/>
              </a:ext>
            </a:extLst>
          </p:cNvPr>
          <p:cNvSpPr txBox="1"/>
          <p:nvPr/>
        </p:nvSpPr>
        <p:spPr>
          <a:xfrm>
            <a:off x="402014" y="3512848"/>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Means</a:t>
            </a:r>
          </a:p>
        </p:txBody>
      </p:sp>
      <p:sp>
        <p:nvSpPr>
          <p:cNvPr id="15" name="CaixaDeTexto 10">
            <a:extLst>
              <a:ext uri="{FF2B5EF4-FFF2-40B4-BE49-F238E27FC236}">
                <a16:creationId xmlns:a16="http://schemas.microsoft.com/office/drawing/2014/main" id="{E877EA01-2949-30E3-E1C5-F86CEC61A0AA}"/>
              </a:ext>
            </a:extLst>
          </p:cNvPr>
          <p:cNvSpPr txBox="1"/>
          <p:nvPr/>
        </p:nvSpPr>
        <p:spPr>
          <a:xfrm>
            <a:off x="402013" y="1301631"/>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Foundation</a:t>
            </a:r>
          </a:p>
        </p:txBody>
      </p:sp>
    </p:spTree>
    <p:extLst>
      <p:ext uri="{BB962C8B-B14F-4D97-AF65-F5344CB8AC3E}">
        <p14:creationId xmlns:p14="http://schemas.microsoft.com/office/powerpoint/2010/main" val="873843159"/>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a:t>
            </a:r>
            <a:r>
              <a:rPr lang="en-US" sz="28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17</a:t>
            </a:r>
            <a:endParaRPr kumimoji="0" lang="en-US" sz="28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2</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4ADBB4-0CD7-A746-78B2-5BC86E97045D}"/>
              </a:ext>
            </a:extLst>
          </p:cNvPr>
          <p:cNvSpPr txBox="1"/>
          <p:nvPr/>
        </p:nvSpPr>
        <p:spPr>
          <a:xfrm>
            <a:off x="2647435" y="1936981"/>
            <a:ext cx="8715658"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bg1"/>
                </a:solidFill>
                <a:latin typeface="Arial Nova Cond Light" panose="020B0306020202020204" pitchFamily="34" charset="0"/>
              </a:rPr>
              <a:t>This perseverance of the saints depends not upon their own free will, but upon the immutability of the </a:t>
            </a:r>
            <a:r>
              <a:rPr lang="en-US" sz="3400" b="1" u="sng" dirty="0">
                <a:solidFill>
                  <a:schemeClr val="bg1"/>
                </a:solidFill>
                <a:effectLst>
                  <a:outerShdw blurRad="38100" dist="38100" dir="2700000" algn="tl">
                    <a:srgbClr val="000000">
                      <a:alpha val="43137"/>
                    </a:srgbClr>
                  </a:outerShdw>
                </a:effectLst>
                <a:latin typeface="Arial Nova Cond Light" panose="020B0306020202020204" pitchFamily="34" charset="0"/>
              </a:rPr>
              <a:t>decree of election</a:t>
            </a:r>
            <a:r>
              <a:rPr lang="en-US" sz="3400" dirty="0">
                <a:solidFill>
                  <a:schemeClr val="bg1"/>
                </a:solidFill>
                <a:latin typeface="Arial Nova Cond Light" panose="020B0306020202020204" pitchFamily="34" charset="0"/>
              </a:rPr>
              <a:t>, flowing from the free and unchangeable love of God the Father; upon the efficacy of the merit and intercession of Jesus Christ, the biding of the Spirit, and of the seed of God within them, and the nature of the covenant of grace: from all which </a:t>
            </a:r>
            <a:r>
              <a:rPr lang="en-US" sz="3400" dirty="0" err="1">
                <a:solidFill>
                  <a:schemeClr val="bg1"/>
                </a:solidFill>
                <a:latin typeface="Arial Nova Cond Light" panose="020B0306020202020204" pitchFamily="34" charset="0"/>
              </a:rPr>
              <a:t>ariseth</a:t>
            </a:r>
            <a:r>
              <a:rPr lang="en-US" sz="3400" dirty="0">
                <a:solidFill>
                  <a:schemeClr val="bg1"/>
                </a:solidFill>
                <a:latin typeface="Arial Nova Cond Light" panose="020B0306020202020204" pitchFamily="34" charset="0"/>
              </a:rPr>
              <a:t> also the certainty and infallibility thereof.</a:t>
            </a:r>
          </a:p>
        </p:txBody>
      </p:sp>
    </p:spTree>
    <p:extLst>
      <p:ext uri="{BB962C8B-B14F-4D97-AF65-F5344CB8AC3E}">
        <p14:creationId xmlns:p14="http://schemas.microsoft.com/office/powerpoint/2010/main" val="3795562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4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3</a:t>
            </a:r>
            <a:endParaRPr kumimoji="0" lang="en-US" sz="24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4ADBB4-0CD7-A746-78B2-5BC86E97045D}"/>
              </a:ext>
            </a:extLst>
          </p:cNvPr>
          <p:cNvSpPr txBox="1"/>
          <p:nvPr/>
        </p:nvSpPr>
        <p:spPr>
          <a:xfrm>
            <a:off x="2647435" y="1936981"/>
            <a:ext cx="8715658"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bg1"/>
                </a:solidFill>
                <a:latin typeface="Arial Nova Cond Light" panose="020B0306020202020204" pitchFamily="34" charset="0"/>
              </a:rPr>
              <a:t>This infallible assurance doth not so belong to the essence of faith, but that a true believer may wait long, and conflict with many difficulties, before he be partaker of it: yet, being enabled by the Spirit to know the things which are freely given him of God, he may, without extraordinary revelation, in the right use of ordinary means, attain thereunto. And therefore </a:t>
            </a:r>
            <a:r>
              <a:rPr lang="en-US" sz="2600" b="1" u="sng" dirty="0">
                <a:solidFill>
                  <a:schemeClr val="bg1"/>
                </a:solidFill>
                <a:effectLst>
                  <a:outerShdw blurRad="38100" dist="38100" dir="2700000" algn="tl">
                    <a:srgbClr val="000000">
                      <a:alpha val="43137"/>
                    </a:srgbClr>
                  </a:outerShdw>
                </a:effectLst>
                <a:latin typeface="Arial Nova Cond Light" panose="020B0306020202020204" pitchFamily="34" charset="0"/>
              </a:rPr>
              <a:t>it is the duty of everyone to give all diligence to make his calling and election sure</a:t>
            </a:r>
            <a:r>
              <a:rPr lang="en-US" sz="2600" dirty="0">
                <a:solidFill>
                  <a:schemeClr val="bg1"/>
                </a:solidFill>
                <a:latin typeface="Arial Nova Cond Light" panose="020B0306020202020204" pitchFamily="34" charset="0"/>
              </a:rPr>
              <a:t>, that thereby his heart may be enlarged in peace and joy in the Holy Ghost, in love and thankfulness to God, and in strength and cheerfulness in the duties of obedience, the proper fruits of this assurance; so far is it from inclining men to looseness.</a:t>
            </a:r>
          </a:p>
        </p:txBody>
      </p:sp>
    </p:spTree>
    <p:extLst>
      <p:ext uri="{BB962C8B-B14F-4D97-AF65-F5344CB8AC3E}">
        <p14:creationId xmlns:p14="http://schemas.microsoft.com/office/powerpoint/2010/main" val="318680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Introduction to Calvinism: TULIP Defined – MATHEW GILBERT">
            <a:extLst>
              <a:ext uri="{FF2B5EF4-FFF2-40B4-BE49-F238E27FC236}">
                <a16:creationId xmlns:a16="http://schemas.microsoft.com/office/drawing/2014/main" id="{544BB44A-25DC-4F68-3EF7-A009C0A70841}"/>
              </a:ext>
            </a:extLst>
          </p:cNvPr>
          <p:cNvPicPr>
            <a:picLocks noChangeAspect="1" noChangeArrowheads="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l="44013" r="29343" b="3701"/>
          <a:stretch/>
        </p:blipFill>
        <p:spPr bwMode="auto">
          <a:xfrm>
            <a:off x="49742" y="154003"/>
            <a:ext cx="2967863" cy="6703998"/>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ADACEA-DA04-664F-3FFF-4282C4590416}"/>
              </a:ext>
            </a:extLst>
          </p:cNvPr>
          <p:cNvSpPr txBox="1"/>
          <p:nvPr/>
        </p:nvSpPr>
        <p:spPr>
          <a:xfrm>
            <a:off x="3321752" y="481673"/>
            <a:ext cx="963223" cy="5632311"/>
          </a:xfrm>
          <a:prstGeom prst="rect">
            <a:avLst/>
          </a:prstGeom>
          <a:noFill/>
        </p:spPr>
        <p:txBody>
          <a:bodyPr wrap="square" rtlCol="0">
            <a:spAutoFit/>
          </a:bodyPr>
          <a:lstStyle/>
          <a:p>
            <a:pPr algn="ctr">
              <a:lnSpc>
                <a:spcPct val="90000"/>
              </a:lnSpc>
            </a:pPr>
            <a:r>
              <a:rPr lang="en-US" sz="8000" b="1" spc="50" dirty="0">
                <a:ln w="0">
                  <a:solidFill>
                    <a:schemeClr val="accent2"/>
                  </a:solidFill>
                </a:ln>
                <a:solidFill>
                  <a:schemeClr val="bg1"/>
                </a:solidFill>
                <a:effectLst>
                  <a:outerShdw blurRad="38100" dist="38100" dir="2700000" algn="tl">
                    <a:srgbClr val="000000">
                      <a:alpha val="43137"/>
                    </a:srgbClr>
                  </a:outerShdw>
                </a:effectLst>
                <a:latin typeface="Arial Black" panose="020B0A04020102020204" pitchFamily="34" charset="0"/>
              </a:rPr>
              <a:t>T</a:t>
            </a:r>
          </a:p>
          <a:p>
            <a:pPr algn="ctr">
              <a:lnSpc>
                <a:spcPct val="90000"/>
              </a:lnSpc>
            </a:pPr>
            <a:r>
              <a:rPr lang="en-US" sz="8000" b="1" spc="50" dirty="0">
                <a:ln w="0">
                  <a:solidFill>
                    <a:schemeClr val="accent2"/>
                  </a:solidFill>
                </a:ln>
                <a:solidFill>
                  <a:schemeClr val="bg1"/>
                </a:solidFill>
                <a:effectLst>
                  <a:outerShdw blurRad="38100" dist="38100" dir="2700000" algn="tl">
                    <a:srgbClr val="000000">
                      <a:alpha val="43137"/>
                    </a:srgbClr>
                  </a:outerShdw>
                </a:effectLst>
                <a:latin typeface="Arial Black" panose="020B0A04020102020204" pitchFamily="34" charset="0"/>
              </a:rPr>
              <a:t>U</a:t>
            </a:r>
          </a:p>
          <a:p>
            <a:pPr algn="ctr">
              <a:lnSpc>
                <a:spcPct val="90000"/>
              </a:lnSpc>
            </a:pPr>
            <a:r>
              <a:rPr lang="en-US" sz="8000" b="1" spc="50" dirty="0">
                <a:ln w="0">
                  <a:solidFill>
                    <a:schemeClr val="accent2"/>
                  </a:solidFill>
                </a:ln>
                <a:solidFill>
                  <a:schemeClr val="bg1"/>
                </a:solidFill>
                <a:effectLst>
                  <a:outerShdw blurRad="38100" dist="38100" dir="2700000" algn="tl">
                    <a:srgbClr val="000000">
                      <a:alpha val="43137"/>
                    </a:srgbClr>
                  </a:outerShdw>
                </a:effectLst>
                <a:latin typeface="Arial Black" panose="020B0A04020102020204" pitchFamily="34" charset="0"/>
              </a:rPr>
              <a:t>L</a:t>
            </a:r>
          </a:p>
          <a:p>
            <a:pPr algn="ctr">
              <a:lnSpc>
                <a:spcPct val="90000"/>
              </a:lnSpc>
            </a:pPr>
            <a:r>
              <a:rPr lang="en-US" sz="8000" b="1" spc="50" dirty="0">
                <a:ln w="0">
                  <a:solidFill>
                    <a:schemeClr val="accent2"/>
                  </a:solidFill>
                </a:ln>
                <a:solidFill>
                  <a:schemeClr val="bg1"/>
                </a:solidFill>
                <a:effectLst>
                  <a:outerShdw blurRad="38100" dist="38100" dir="2700000" algn="tl">
                    <a:srgbClr val="000000">
                      <a:alpha val="43137"/>
                    </a:srgbClr>
                  </a:outerShdw>
                </a:effectLst>
                <a:latin typeface="Arial Black" panose="020B0A04020102020204" pitchFamily="34" charset="0"/>
              </a:rPr>
              <a:t>I</a:t>
            </a:r>
          </a:p>
          <a:p>
            <a:pPr algn="ctr">
              <a:lnSpc>
                <a:spcPct val="90000"/>
              </a:lnSpc>
            </a:pPr>
            <a:r>
              <a:rPr lang="en-US" sz="8000" b="1" spc="50" dirty="0">
                <a:ln w="0">
                  <a:solidFill>
                    <a:schemeClr val="accent2"/>
                  </a:solidFill>
                </a:ln>
                <a:solidFill>
                  <a:schemeClr val="bg1"/>
                </a:solidFill>
                <a:effectLst>
                  <a:outerShdw blurRad="38100" dist="38100" dir="2700000" algn="tl">
                    <a:srgbClr val="000000">
                      <a:alpha val="43137"/>
                    </a:srgbClr>
                  </a:outerShdw>
                </a:effectLst>
                <a:latin typeface="Arial Black" panose="020B0A04020102020204" pitchFamily="34" charset="0"/>
              </a:rPr>
              <a:t>P</a:t>
            </a:r>
            <a:endParaRPr lang="en-US" sz="8000" b="1" dirty="0">
              <a:ln w="0">
                <a:solidFill>
                  <a:schemeClr val="accent2"/>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a:extLst>
              <a:ext uri="{FF2B5EF4-FFF2-40B4-BE49-F238E27FC236}">
                <a16:creationId xmlns:a16="http://schemas.microsoft.com/office/drawing/2014/main" id="{8C74EC7D-2629-0CD5-C899-AAAED01ED8CF}"/>
              </a:ext>
            </a:extLst>
          </p:cNvPr>
          <p:cNvSpPr txBox="1"/>
          <p:nvPr/>
        </p:nvSpPr>
        <p:spPr>
          <a:xfrm>
            <a:off x="3898593" y="689788"/>
            <a:ext cx="8340101" cy="5478423"/>
          </a:xfrm>
          <a:prstGeom prst="rect">
            <a:avLst/>
          </a:prstGeom>
          <a:noFill/>
        </p:spPr>
        <p:txBody>
          <a:bodyPr wrap="square" rtlCol="0">
            <a:spAutoFit/>
          </a:bodyPr>
          <a:lstStyle/>
          <a:p>
            <a:pPr>
              <a:spcBef>
                <a:spcPts val="30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otal</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depravity</a:t>
            </a:r>
          </a:p>
          <a:p>
            <a:pPr marL="180975">
              <a:spcBef>
                <a:spcPts val="30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nconditional</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Election</a:t>
            </a:r>
          </a:p>
          <a:p>
            <a:pPr marL="180975">
              <a:spcBef>
                <a:spcPts val="30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imited</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Atonement</a:t>
            </a:r>
          </a:p>
          <a:p>
            <a:pPr>
              <a:spcBef>
                <a:spcPts val="28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rresistible</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Grace</a:t>
            </a:r>
          </a:p>
          <a:p>
            <a:pPr>
              <a:spcBef>
                <a:spcPts val="24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erseverance</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of the Saints</a:t>
            </a:r>
          </a:p>
        </p:txBody>
      </p:sp>
      <p:sp>
        <p:nvSpPr>
          <p:cNvPr id="6" name="Rectangle 5">
            <a:extLst>
              <a:ext uri="{FF2B5EF4-FFF2-40B4-BE49-F238E27FC236}">
                <a16:creationId xmlns:a16="http://schemas.microsoft.com/office/drawing/2014/main" id="{DC8A8801-1BDC-F3AB-A3A8-C6C1C09B2FD4}"/>
              </a:ext>
            </a:extLst>
          </p:cNvPr>
          <p:cNvSpPr/>
          <p:nvPr/>
        </p:nvSpPr>
        <p:spPr>
          <a:xfrm>
            <a:off x="401931" y="320254"/>
            <a:ext cx="11376703" cy="6217492"/>
          </a:xfrm>
          <a:prstGeom prst="rect">
            <a:avLst/>
          </a:prstGeom>
          <a:noFill/>
          <a:ln w="9525" cap="flat" cmpd="sng" algn="ctr">
            <a:solidFill>
              <a:schemeClr val="accent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45726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62AA1F1-427B-12C3-6CAF-FB34C75F42C9}"/>
              </a:ext>
            </a:extLst>
          </p:cNvPr>
          <p:cNvPicPr>
            <a:picLocks noChangeAspect="1"/>
          </p:cNvPicPr>
          <p:nvPr/>
        </p:nvPicPr>
        <p:blipFill>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07CB9-06F2-8F6C-A775-D824BC94262D}"/>
              </a:ext>
            </a:extLst>
          </p:cNvPr>
          <p:cNvSpPr>
            <a:spLocks noGrp="1"/>
          </p:cNvSpPr>
          <p:nvPr>
            <p:ph type="title"/>
          </p:nvPr>
        </p:nvSpPr>
        <p:spPr>
          <a:xfrm>
            <a:off x="838200" y="365125"/>
            <a:ext cx="10515600" cy="1325563"/>
          </a:xfrm>
        </p:spPr>
        <p:txBody>
          <a:bodyPr>
            <a:normAutofit/>
          </a:bodyPr>
          <a:lstStyle/>
          <a:p>
            <a:r>
              <a:rPr lang="en-US" sz="6000" cap="small" dirty="0">
                <a:solidFill>
                  <a:srgbClr val="FFFFFF"/>
                </a:solidFill>
                <a:latin typeface="Aharoni" panose="02010803020104030203" pitchFamily="2" charset="-79"/>
                <a:cs typeface="Aharoni" panose="02010803020104030203" pitchFamily="2" charset="-79"/>
              </a:rPr>
              <a:t>Summary Points</a:t>
            </a:r>
          </a:p>
        </p:txBody>
      </p:sp>
      <p:graphicFrame>
        <p:nvGraphicFramePr>
          <p:cNvPr id="5" name="Content Placeholder 2">
            <a:extLst>
              <a:ext uri="{FF2B5EF4-FFF2-40B4-BE49-F238E27FC236}">
                <a16:creationId xmlns:a16="http://schemas.microsoft.com/office/drawing/2014/main" id="{E7CB2A5A-A4BE-EC1C-779D-F7AA75DF064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E249D80-6A22-E11F-3E00-CB9040A656B4}"/>
              </a:ext>
            </a:extLst>
          </p:cNvPr>
          <p:cNvSpPr/>
          <p:nvPr/>
        </p:nvSpPr>
        <p:spPr>
          <a:xfrm>
            <a:off x="163773" y="191069"/>
            <a:ext cx="11873552" cy="646903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7019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4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1</a:t>
            </a:r>
            <a:endParaRPr kumimoji="0" lang="en-US" sz="24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4ADBB4-0CD7-A746-78B2-5BC86E97045D}"/>
              </a:ext>
            </a:extLst>
          </p:cNvPr>
          <p:cNvSpPr txBox="1"/>
          <p:nvPr/>
        </p:nvSpPr>
        <p:spPr>
          <a:xfrm>
            <a:off x="2647435" y="1936981"/>
            <a:ext cx="8715658" cy="41857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dirty="0">
                <a:solidFill>
                  <a:schemeClr val="bg1"/>
                </a:solidFill>
                <a:latin typeface="Arial Nova Cond Light" panose="020B0306020202020204" pitchFamily="34" charset="0"/>
              </a:rPr>
              <a:t>God, from all eternity, did, by the most wise and holy counsel of his own will, freely, and unchangeably ordain whatsoever comes to pass: yet so, as thereby neither is God the author of sin, nor is violence offered to the will of the creatures; nor is the liberty or contingency of second causes taken away, but rather established.</a:t>
            </a:r>
          </a:p>
        </p:txBody>
      </p:sp>
    </p:spTree>
    <p:extLst>
      <p:ext uri="{BB962C8B-B14F-4D97-AF65-F5344CB8AC3E}">
        <p14:creationId xmlns:p14="http://schemas.microsoft.com/office/powerpoint/2010/main" val="32359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Big Bang | HubbleSite">
            <a:extLst>
              <a:ext uri="{FF2B5EF4-FFF2-40B4-BE49-F238E27FC236}">
                <a16:creationId xmlns:a16="http://schemas.microsoft.com/office/drawing/2014/main" id="{2FFF2E43-FC11-E0AC-C139-BE35E4C05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13" t="6904" r="29417" b="274"/>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B19AD0-DB44-1B75-0656-AA955BD3AACA}"/>
              </a:ext>
            </a:extLst>
          </p:cNvPr>
          <p:cNvSpPr>
            <a:spLocks noGrp="1"/>
          </p:cNvSpPr>
          <p:nvPr>
            <p:ph type="title"/>
          </p:nvPr>
        </p:nvSpPr>
        <p:spPr>
          <a:xfrm>
            <a:off x="371094" y="1161288"/>
            <a:ext cx="5442852" cy="1124712"/>
          </a:xfrm>
        </p:spPr>
        <p:txBody>
          <a:bodyPr anchor="b">
            <a:noAutofit/>
          </a:bodyPr>
          <a:lstStyle/>
          <a:p>
            <a:r>
              <a:rPr lang="en-US" sz="6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SOVEREIGNTY</a:t>
            </a:r>
          </a:p>
        </p:txBody>
      </p:sp>
      <p:sp>
        <p:nvSpPr>
          <p:cNvPr id="3083" name="Rectangle 30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0C95541-29A9-C706-F295-497D41B1B076}"/>
              </a:ext>
            </a:extLst>
          </p:cNvPr>
          <p:cNvSpPr>
            <a:spLocks noGrp="1"/>
          </p:cNvSpPr>
          <p:nvPr>
            <p:ph idx="1"/>
          </p:nvPr>
        </p:nvSpPr>
        <p:spPr>
          <a:xfrm>
            <a:off x="371094" y="2610104"/>
            <a:ext cx="6698446" cy="3973852"/>
          </a:xfrm>
        </p:spPr>
        <p:txBody>
          <a:bodyPr anchor="t">
            <a:noAutofit/>
          </a:bodyPr>
          <a:lstStyle/>
          <a:p>
            <a:pPr marL="0" indent="0">
              <a:lnSpc>
                <a:spcPct val="100000"/>
              </a:lnSpc>
              <a:buNone/>
            </a:pPr>
            <a:r>
              <a:rPr lang="en-US" sz="3200" kern="100" dirty="0">
                <a:solidFill>
                  <a:schemeClr val="bg1"/>
                </a:solidFill>
                <a:effectLst/>
                <a:latin typeface="Arial Nova Cond Light" panose="020B0306020202020204" pitchFamily="34" charset="0"/>
                <a:ea typeface="Aptos" panose="020B0004020202020204" pitchFamily="34" charset="0"/>
                <a:cs typeface="Arial" panose="020B0604020202020204" pitchFamily="34" charset="0"/>
              </a:rPr>
              <a:t>There is no other way of interpreting “predestination” than as </a:t>
            </a:r>
            <a:r>
              <a:rPr lang="en-US" sz="3200" b="1" u="sng" kern="100" dirty="0">
                <a:solidFill>
                  <a:schemeClr val="bg1"/>
                </a:solidFill>
                <a:effectLst/>
                <a:latin typeface="Arial Nova Cond Light" panose="020B0306020202020204" pitchFamily="34" charset="0"/>
                <a:ea typeface="Aptos" panose="020B0004020202020204" pitchFamily="34" charset="0"/>
                <a:cs typeface="Arial" panose="020B0604020202020204" pitchFamily="34" charset="0"/>
              </a:rPr>
              <a:t>God’s sovereign plan of history before it came to be (creation, fall, redemption)</a:t>
            </a:r>
            <a:r>
              <a:rPr lang="en-US" sz="3200" kern="100" dirty="0">
                <a:solidFill>
                  <a:schemeClr val="bg1"/>
                </a:solidFill>
                <a:effectLst/>
                <a:latin typeface="Arial Nova Cond Light" panose="020B0306020202020204" pitchFamily="34" charset="0"/>
                <a:ea typeface="Aptos" panose="020B0004020202020204" pitchFamily="34" charset="0"/>
                <a:cs typeface="Arial" panose="020B0604020202020204" pitchFamily="34" charset="0"/>
              </a:rPr>
              <a:t>. God pre-ordered all things before they existed. They were written in his book (Psalm 139.16; Isa 46.10-11;48.3-5). Otherwise, the book of Revelation is just a fantasy (Rev 1.19; 4.1; 22.6).</a:t>
            </a:r>
          </a:p>
        </p:txBody>
      </p:sp>
    </p:spTree>
    <p:extLst>
      <p:ext uri="{BB962C8B-B14F-4D97-AF65-F5344CB8AC3E}">
        <p14:creationId xmlns:p14="http://schemas.microsoft.com/office/powerpoint/2010/main" val="161354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4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2</a:t>
            </a:r>
            <a:endParaRPr kumimoji="0" lang="en-US" sz="24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4ADBB4-0CD7-A746-78B2-5BC86E97045D}"/>
              </a:ext>
            </a:extLst>
          </p:cNvPr>
          <p:cNvSpPr txBox="1"/>
          <p:nvPr/>
        </p:nvSpPr>
        <p:spPr>
          <a:xfrm>
            <a:off x="2647435" y="1936981"/>
            <a:ext cx="8715658" cy="3170099"/>
          </a:xfrm>
          <a:prstGeom prst="rect">
            <a:avLst/>
          </a:prstGeom>
          <a:noFill/>
        </p:spPr>
        <p:txBody>
          <a:bodyPr wrap="square">
            <a:spAutoFit/>
          </a:bodyPr>
          <a:lstStyle/>
          <a:p>
            <a:r>
              <a:rPr lang="en-US" sz="4000" dirty="0">
                <a:solidFill>
                  <a:schemeClr val="bg1"/>
                </a:solidFill>
                <a:effectLst>
                  <a:outerShdw blurRad="38100" dist="38100" dir="2700000" algn="tl">
                    <a:srgbClr val="000000">
                      <a:alpha val="43137"/>
                    </a:srgbClr>
                  </a:outerShdw>
                </a:effectLst>
                <a:latin typeface="Arial Nova Cond Light" panose="020B0306020202020204" pitchFamily="34" charset="0"/>
              </a:rPr>
              <a:t>Although God knows whatsoever may or can come to pass upon all supposed conditions, yet hath he not decreed anything because he foresaw it as future, or as that which would come to pass upon such conditions. </a:t>
            </a:r>
          </a:p>
        </p:txBody>
      </p:sp>
    </p:spTree>
    <p:extLst>
      <p:ext uri="{BB962C8B-B14F-4D97-AF65-F5344CB8AC3E}">
        <p14:creationId xmlns:p14="http://schemas.microsoft.com/office/powerpoint/2010/main" val="1165278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ch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1436</TotalTime>
  <Words>2650</Words>
  <Application>Microsoft Office PowerPoint</Application>
  <PresentationFormat>Widescreen</PresentationFormat>
  <Paragraphs>181</Paragraphs>
  <Slides>41</Slides>
  <Notes>2</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41</vt:i4>
      </vt:variant>
    </vt:vector>
  </HeadingPairs>
  <TitlesOfParts>
    <vt:vector size="64" baseType="lpstr">
      <vt:lpstr>Agency FB</vt:lpstr>
      <vt:lpstr>Aharoni</vt:lpstr>
      <vt:lpstr>Aptos</vt:lpstr>
      <vt:lpstr>Aptos Display</vt:lpstr>
      <vt:lpstr>Arial</vt:lpstr>
      <vt:lpstr>Arial Black</vt:lpstr>
      <vt:lpstr>Arial Nova Cond</vt:lpstr>
      <vt:lpstr>Arial Nova Cond Light</vt:lpstr>
      <vt:lpstr>Arial Nova Light</vt:lpstr>
      <vt:lpstr>Bookman Old Style</vt:lpstr>
      <vt:lpstr>Calibri</vt:lpstr>
      <vt:lpstr>Calibri Light</vt:lpstr>
      <vt:lpstr>Californian FB</vt:lpstr>
      <vt:lpstr>Century Gothic</vt:lpstr>
      <vt:lpstr>Coneria Script Demo</vt:lpstr>
      <vt:lpstr>Copperplate Gothic Bold</vt:lpstr>
      <vt:lpstr>Daytona Condensed</vt:lpstr>
      <vt:lpstr>Dreaming Outloud Pro</vt:lpstr>
      <vt:lpstr>Grandview Display</vt:lpstr>
      <vt:lpstr>Wingdings 3</vt:lpstr>
      <vt:lpstr>Office Theme</vt:lpstr>
      <vt:lpstr>Tema do Office</vt:lpstr>
      <vt:lpstr>Cacho</vt:lpstr>
      <vt:lpstr>Doctrine of Salvation  (Soteriology)</vt:lpstr>
      <vt:lpstr>Ordo Salutis</vt:lpstr>
      <vt:lpstr>Five Articles of the Remonstrants (1610) Arminianism</vt:lpstr>
      <vt:lpstr>PowerPoint Presentation</vt:lpstr>
      <vt:lpstr>PowerPoint Presentation</vt:lpstr>
      <vt:lpstr>Summary Points</vt:lpstr>
      <vt:lpstr>PowerPoint Presentation</vt:lpstr>
      <vt:lpstr>SOVEREIGNTY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Points</vt:lpstr>
      <vt:lpstr>PowerPoint Presentation</vt:lpstr>
      <vt:lpstr>Free Will of God</vt:lpstr>
      <vt:lpstr>PowerPoint Presentation</vt:lpstr>
      <vt:lpstr>Not Because He Knew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J. dos Santos</cp:lastModifiedBy>
  <cp:revision>5</cp:revision>
  <cp:lastPrinted>2024-09-11T22:22:55Z</cp:lastPrinted>
  <dcterms:created xsi:type="dcterms:W3CDTF">2024-08-21T16:46:17Z</dcterms:created>
  <dcterms:modified xsi:type="dcterms:W3CDTF">2024-10-02T22:40:52Z</dcterms:modified>
</cp:coreProperties>
</file>