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86" r:id="rId2"/>
    <p:sldId id="287" r:id="rId3"/>
    <p:sldId id="294" r:id="rId4"/>
    <p:sldId id="675" r:id="rId5"/>
    <p:sldId id="674" r:id="rId6"/>
    <p:sldId id="288" r:id="rId7"/>
    <p:sldId id="296" r:id="rId8"/>
    <p:sldId id="300" r:id="rId9"/>
    <p:sldId id="301" r:id="rId10"/>
    <p:sldId id="297" r:id="rId11"/>
    <p:sldId id="313" r:id="rId12"/>
    <p:sldId id="311" r:id="rId13"/>
    <p:sldId id="677" r:id="rId14"/>
    <p:sldId id="295" r:id="rId15"/>
    <p:sldId id="289" r:id="rId16"/>
    <p:sldId id="302" r:id="rId17"/>
    <p:sldId id="292" r:id="rId18"/>
    <p:sldId id="291" r:id="rId19"/>
    <p:sldId id="303" r:id="rId20"/>
    <p:sldId id="304" r:id="rId21"/>
    <p:sldId id="306" r:id="rId22"/>
    <p:sldId id="305" r:id="rId23"/>
    <p:sldId id="290" r:id="rId24"/>
    <p:sldId id="312" r:id="rId25"/>
    <p:sldId id="315" r:id="rId26"/>
    <p:sldId id="298" r:id="rId27"/>
    <p:sldId id="314" r:id="rId28"/>
    <p:sldId id="299" r:id="rId29"/>
    <p:sldId id="307" r:id="rId30"/>
    <p:sldId id="308" r:id="rId31"/>
    <p:sldId id="309" r:id="rId32"/>
    <p:sldId id="316" r:id="rId33"/>
    <p:sldId id="672" r:id="rId34"/>
    <p:sldId id="673" r:id="rId35"/>
    <p:sldId id="310" r:id="rId36"/>
    <p:sldId id="678"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DB"/>
    <a:srgbClr val="79A6C7"/>
    <a:srgbClr val="FFFFFF"/>
    <a:srgbClr val="EAD6B4"/>
    <a:srgbClr val="FCFCFC"/>
    <a:srgbClr val="E6E6E6"/>
    <a:srgbClr val="6ED0F5"/>
    <a:srgbClr val="E8E8E8"/>
    <a:srgbClr val="BBBBBB"/>
    <a:srgbClr val="BCBC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8AA3A5-1198-4B35-9DE8-998AC5C75370}" v="473" dt="2024-04-10T21:24:12.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7" autoAdjust="0"/>
    <p:restoredTop sz="94118" autoAdjust="0"/>
  </p:normalViewPr>
  <p:slideViewPr>
    <p:cSldViewPr snapToGrid="0">
      <p:cViewPr varScale="1">
        <p:scale>
          <a:sx n="78" d="100"/>
          <a:sy n="78" d="100"/>
        </p:scale>
        <p:origin x="31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pt-B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43FD16-7BD2-419B-84E6-630BC2D14857}" type="datetimeFigureOut">
              <a:rPr lang="pt-BR" smtClean="0"/>
              <a:t>10/04/2024</a:t>
            </a:fld>
            <a:endParaRPr lang="pt-B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pt-B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pt-B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37DB0D-D27C-448D-B6C9-BFF834A0F92A}" type="slidenum">
              <a:rPr lang="pt-BR" smtClean="0"/>
              <a:t>‹#›</a:t>
            </a:fld>
            <a:endParaRPr lang="pt-BR"/>
          </a:p>
        </p:txBody>
      </p:sp>
    </p:spTree>
    <p:extLst>
      <p:ext uri="{BB962C8B-B14F-4D97-AF65-F5344CB8AC3E}">
        <p14:creationId xmlns:p14="http://schemas.microsoft.com/office/powerpoint/2010/main" val="385794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5CDB-04DB-4632-AE32-B89D6B327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884EE31B-B662-4342-B275-4BE1552CBF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CCA2CAA8-06ED-40A8-9F85-00B6E6A4C969}"/>
              </a:ext>
            </a:extLst>
          </p:cNvPr>
          <p:cNvSpPr>
            <a:spLocks noGrp="1"/>
          </p:cNvSpPr>
          <p:nvPr>
            <p:ph type="dt" sz="half" idx="10"/>
          </p:nvPr>
        </p:nvSpPr>
        <p:spPr/>
        <p:txBody>
          <a:bodyPr/>
          <a:lstStyle/>
          <a:p>
            <a:fld id="{CBEAED4F-9026-46B2-8D88-2666F495B7A4}" type="datetimeFigureOut">
              <a:rPr lang="pt-BR" smtClean="0"/>
              <a:t>10/04/2024</a:t>
            </a:fld>
            <a:endParaRPr lang="pt-BR"/>
          </a:p>
        </p:txBody>
      </p:sp>
      <p:sp>
        <p:nvSpPr>
          <p:cNvPr id="5" name="Footer Placeholder 4">
            <a:extLst>
              <a:ext uri="{FF2B5EF4-FFF2-40B4-BE49-F238E27FC236}">
                <a16:creationId xmlns:a16="http://schemas.microsoft.com/office/drawing/2014/main" id="{B2032165-1CE5-40AF-9BF2-61B4B49BD862}"/>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D17E310-2995-43D8-BC7A-DF55A8DF794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11478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EF7E-DBD6-4ACE-B61B-B6F0EC4DF429}"/>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FE79BE9-1493-4860-A4E6-83782F94AA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E2CC3153-B397-4CA8-9F8C-C1D7221F15F2}"/>
              </a:ext>
            </a:extLst>
          </p:cNvPr>
          <p:cNvSpPr>
            <a:spLocks noGrp="1"/>
          </p:cNvSpPr>
          <p:nvPr>
            <p:ph type="dt" sz="half" idx="10"/>
          </p:nvPr>
        </p:nvSpPr>
        <p:spPr/>
        <p:txBody>
          <a:bodyPr/>
          <a:lstStyle/>
          <a:p>
            <a:fld id="{CBEAED4F-9026-46B2-8D88-2666F495B7A4}" type="datetimeFigureOut">
              <a:rPr lang="pt-BR" smtClean="0"/>
              <a:t>10/04/2024</a:t>
            </a:fld>
            <a:endParaRPr lang="pt-BR"/>
          </a:p>
        </p:txBody>
      </p:sp>
      <p:sp>
        <p:nvSpPr>
          <p:cNvPr id="5" name="Footer Placeholder 4">
            <a:extLst>
              <a:ext uri="{FF2B5EF4-FFF2-40B4-BE49-F238E27FC236}">
                <a16:creationId xmlns:a16="http://schemas.microsoft.com/office/drawing/2014/main" id="{EB2F2E7B-9D75-47C8-92A9-6831CDA0BD0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871F1341-36B7-4577-8153-2884D24E8B7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6475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CB80E-F78E-4B36-9CD9-171CE4B495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154D08C0-0EE9-4B19-8827-3D9867D3B7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EC55BB8-63DD-449A-9B99-7E21C8A36C20}"/>
              </a:ext>
            </a:extLst>
          </p:cNvPr>
          <p:cNvSpPr>
            <a:spLocks noGrp="1"/>
          </p:cNvSpPr>
          <p:nvPr>
            <p:ph type="dt" sz="half" idx="10"/>
          </p:nvPr>
        </p:nvSpPr>
        <p:spPr/>
        <p:txBody>
          <a:bodyPr/>
          <a:lstStyle/>
          <a:p>
            <a:fld id="{CBEAED4F-9026-46B2-8D88-2666F495B7A4}" type="datetimeFigureOut">
              <a:rPr lang="pt-BR" smtClean="0"/>
              <a:t>10/04/2024</a:t>
            </a:fld>
            <a:endParaRPr lang="pt-BR"/>
          </a:p>
        </p:txBody>
      </p:sp>
      <p:sp>
        <p:nvSpPr>
          <p:cNvPr id="5" name="Footer Placeholder 4">
            <a:extLst>
              <a:ext uri="{FF2B5EF4-FFF2-40B4-BE49-F238E27FC236}">
                <a16:creationId xmlns:a16="http://schemas.microsoft.com/office/drawing/2014/main" id="{ECA46C3F-8D04-4500-A5F4-E23171FC60A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8EFB016-BF20-4540-A4FE-A9524E130C7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83540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5A40-C967-4B33-85CC-E49AF9E1559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A43D9D56-9F93-4C15-99A4-54DE461C1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A3AB47C2-24DA-4B8C-B6D0-C14BCB55DA7A}"/>
              </a:ext>
            </a:extLst>
          </p:cNvPr>
          <p:cNvSpPr>
            <a:spLocks noGrp="1"/>
          </p:cNvSpPr>
          <p:nvPr>
            <p:ph type="dt" sz="half" idx="10"/>
          </p:nvPr>
        </p:nvSpPr>
        <p:spPr/>
        <p:txBody>
          <a:bodyPr/>
          <a:lstStyle/>
          <a:p>
            <a:fld id="{CBEAED4F-9026-46B2-8D88-2666F495B7A4}" type="datetimeFigureOut">
              <a:rPr lang="pt-BR" smtClean="0"/>
              <a:t>10/04/2024</a:t>
            </a:fld>
            <a:endParaRPr lang="pt-BR"/>
          </a:p>
        </p:txBody>
      </p:sp>
      <p:sp>
        <p:nvSpPr>
          <p:cNvPr id="5" name="Footer Placeholder 4">
            <a:extLst>
              <a:ext uri="{FF2B5EF4-FFF2-40B4-BE49-F238E27FC236}">
                <a16:creationId xmlns:a16="http://schemas.microsoft.com/office/drawing/2014/main" id="{FED8903F-C437-4AF9-A2A6-AD39E900EA4B}"/>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1D0E7DA1-0895-4590-96C4-D558F63F769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37414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AF6EF-2AE4-448A-B07C-198F083906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C84CD51D-098B-4C07-B96C-7F11BE0770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106DE-2CAD-4BD8-8ECD-DDFDE65A4978}"/>
              </a:ext>
            </a:extLst>
          </p:cNvPr>
          <p:cNvSpPr>
            <a:spLocks noGrp="1"/>
          </p:cNvSpPr>
          <p:nvPr>
            <p:ph type="dt" sz="half" idx="10"/>
          </p:nvPr>
        </p:nvSpPr>
        <p:spPr/>
        <p:txBody>
          <a:bodyPr/>
          <a:lstStyle/>
          <a:p>
            <a:fld id="{CBEAED4F-9026-46B2-8D88-2666F495B7A4}" type="datetimeFigureOut">
              <a:rPr lang="pt-BR" smtClean="0"/>
              <a:t>10/04/2024</a:t>
            </a:fld>
            <a:endParaRPr lang="pt-BR"/>
          </a:p>
        </p:txBody>
      </p:sp>
      <p:sp>
        <p:nvSpPr>
          <p:cNvPr id="5" name="Footer Placeholder 4">
            <a:extLst>
              <a:ext uri="{FF2B5EF4-FFF2-40B4-BE49-F238E27FC236}">
                <a16:creationId xmlns:a16="http://schemas.microsoft.com/office/drawing/2014/main" id="{C7A4B776-B3C4-4134-BE38-615A47C0DA10}"/>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AAB5847-5853-4323-8835-F1E737E1FC1B}"/>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71695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7CD9-37EB-4180-8C3D-035B050B091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93B1A95E-20C9-49F6-8AB1-B694875938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855E46B0-3E94-4982-8754-8B29C85B68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062764E1-1D87-4456-9DCC-0D8CADCF424A}"/>
              </a:ext>
            </a:extLst>
          </p:cNvPr>
          <p:cNvSpPr>
            <a:spLocks noGrp="1"/>
          </p:cNvSpPr>
          <p:nvPr>
            <p:ph type="dt" sz="half" idx="10"/>
          </p:nvPr>
        </p:nvSpPr>
        <p:spPr/>
        <p:txBody>
          <a:bodyPr/>
          <a:lstStyle/>
          <a:p>
            <a:fld id="{CBEAED4F-9026-46B2-8D88-2666F495B7A4}" type="datetimeFigureOut">
              <a:rPr lang="pt-BR" smtClean="0"/>
              <a:t>10/04/2024</a:t>
            </a:fld>
            <a:endParaRPr lang="pt-BR"/>
          </a:p>
        </p:txBody>
      </p:sp>
      <p:sp>
        <p:nvSpPr>
          <p:cNvPr id="6" name="Footer Placeholder 5">
            <a:extLst>
              <a:ext uri="{FF2B5EF4-FFF2-40B4-BE49-F238E27FC236}">
                <a16:creationId xmlns:a16="http://schemas.microsoft.com/office/drawing/2014/main" id="{A0450D18-5B3B-4DDD-ACD8-796A43C73AE2}"/>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01CDFD7-9753-42B9-94DD-FC1D41863E10}"/>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32301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C509-618D-403B-BC4C-159C660C9AAE}"/>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B533130A-59FB-40C9-ACE5-41DE7E2F9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4703E1-5077-4C33-B7A3-EAC17A23E4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28940E90-657E-4F4C-89DA-07185CC97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4C66F-8CFD-4895-946F-DD2CF60773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B5DBFFC0-6AC3-4EA9-82D1-A33901EFC160}"/>
              </a:ext>
            </a:extLst>
          </p:cNvPr>
          <p:cNvSpPr>
            <a:spLocks noGrp="1"/>
          </p:cNvSpPr>
          <p:nvPr>
            <p:ph type="dt" sz="half" idx="10"/>
          </p:nvPr>
        </p:nvSpPr>
        <p:spPr/>
        <p:txBody>
          <a:bodyPr/>
          <a:lstStyle/>
          <a:p>
            <a:fld id="{CBEAED4F-9026-46B2-8D88-2666F495B7A4}" type="datetimeFigureOut">
              <a:rPr lang="pt-BR" smtClean="0"/>
              <a:t>10/04/2024</a:t>
            </a:fld>
            <a:endParaRPr lang="pt-BR"/>
          </a:p>
        </p:txBody>
      </p:sp>
      <p:sp>
        <p:nvSpPr>
          <p:cNvPr id="8" name="Footer Placeholder 7">
            <a:extLst>
              <a:ext uri="{FF2B5EF4-FFF2-40B4-BE49-F238E27FC236}">
                <a16:creationId xmlns:a16="http://schemas.microsoft.com/office/drawing/2014/main" id="{5077B359-4BA8-4A17-89CC-35D834428429}"/>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4236A883-75CD-44AE-952A-F12016A79E9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9303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817F-7509-4A09-BFBD-D15417D34A4A}"/>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13488048-8BCA-49B8-8A6D-CFBA3AAC6C8B}"/>
              </a:ext>
            </a:extLst>
          </p:cNvPr>
          <p:cNvSpPr>
            <a:spLocks noGrp="1"/>
          </p:cNvSpPr>
          <p:nvPr>
            <p:ph type="dt" sz="half" idx="10"/>
          </p:nvPr>
        </p:nvSpPr>
        <p:spPr/>
        <p:txBody>
          <a:bodyPr/>
          <a:lstStyle/>
          <a:p>
            <a:fld id="{CBEAED4F-9026-46B2-8D88-2666F495B7A4}" type="datetimeFigureOut">
              <a:rPr lang="pt-BR" smtClean="0"/>
              <a:t>10/04/2024</a:t>
            </a:fld>
            <a:endParaRPr lang="pt-BR"/>
          </a:p>
        </p:txBody>
      </p:sp>
      <p:sp>
        <p:nvSpPr>
          <p:cNvPr id="4" name="Footer Placeholder 3">
            <a:extLst>
              <a:ext uri="{FF2B5EF4-FFF2-40B4-BE49-F238E27FC236}">
                <a16:creationId xmlns:a16="http://schemas.microsoft.com/office/drawing/2014/main" id="{A03AE3B8-D316-41DE-98BC-BFB2FB00198F}"/>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9F508C74-F6C3-4B65-8BFF-3D1DCE67063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314590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C874D9-7603-49B0-9C64-D4378467F603}"/>
              </a:ext>
            </a:extLst>
          </p:cNvPr>
          <p:cNvSpPr>
            <a:spLocks noGrp="1"/>
          </p:cNvSpPr>
          <p:nvPr>
            <p:ph type="dt" sz="half" idx="10"/>
          </p:nvPr>
        </p:nvSpPr>
        <p:spPr/>
        <p:txBody>
          <a:bodyPr/>
          <a:lstStyle/>
          <a:p>
            <a:fld id="{CBEAED4F-9026-46B2-8D88-2666F495B7A4}" type="datetimeFigureOut">
              <a:rPr lang="pt-BR" smtClean="0"/>
              <a:t>10/04/2024</a:t>
            </a:fld>
            <a:endParaRPr lang="pt-BR"/>
          </a:p>
        </p:txBody>
      </p:sp>
      <p:sp>
        <p:nvSpPr>
          <p:cNvPr id="3" name="Footer Placeholder 2">
            <a:extLst>
              <a:ext uri="{FF2B5EF4-FFF2-40B4-BE49-F238E27FC236}">
                <a16:creationId xmlns:a16="http://schemas.microsoft.com/office/drawing/2014/main" id="{C71B4F16-0E7C-42C3-A1B6-FFFB1D1EB945}"/>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7E3B9CFB-0683-4190-894F-4FDEF1388FE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6183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0D60-2C68-468D-B46C-EBEB7166BE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7EA392F0-C8B7-4744-8DCD-FC79FD702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831B3D66-0692-4549-8F70-8D2043D85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34D8C-EBEC-4922-8353-16B073A6DCDF}"/>
              </a:ext>
            </a:extLst>
          </p:cNvPr>
          <p:cNvSpPr>
            <a:spLocks noGrp="1"/>
          </p:cNvSpPr>
          <p:nvPr>
            <p:ph type="dt" sz="half" idx="10"/>
          </p:nvPr>
        </p:nvSpPr>
        <p:spPr/>
        <p:txBody>
          <a:bodyPr/>
          <a:lstStyle/>
          <a:p>
            <a:fld id="{CBEAED4F-9026-46B2-8D88-2666F495B7A4}" type="datetimeFigureOut">
              <a:rPr lang="pt-BR" smtClean="0"/>
              <a:t>10/04/2024</a:t>
            </a:fld>
            <a:endParaRPr lang="pt-BR"/>
          </a:p>
        </p:txBody>
      </p:sp>
      <p:sp>
        <p:nvSpPr>
          <p:cNvPr id="6" name="Footer Placeholder 5">
            <a:extLst>
              <a:ext uri="{FF2B5EF4-FFF2-40B4-BE49-F238E27FC236}">
                <a16:creationId xmlns:a16="http://schemas.microsoft.com/office/drawing/2014/main" id="{DA6062EB-13FE-42C8-B50B-79BEEB9DD61A}"/>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F9C10A73-729E-4C6F-A709-A6F2DE40CFD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98842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FBAA-9BE0-47AB-B694-032E8943B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44B7111F-6B03-4004-95ED-CCC8937B0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15925ED4-57EF-461F-8144-EDAB0381E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C520C-7D36-4CEE-A893-F821E16A8286}"/>
              </a:ext>
            </a:extLst>
          </p:cNvPr>
          <p:cNvSpPr>
            <a:spLocks noGrp="1"/>
          </p:cNvSpPr>
          <p:nvPr>
            <p:ph type="dt" sz="half" idx="10"/>
          </p:nvPr>
        </p:nvSpPr>
        <p:spPr/>
        <p:txBody>
          <a:bodyPr/>
          <a:lstStyle/>
          <a:p>
            <a:fld id="{CBEAED4F-9026-46B2-8D88-2666F495B7A4}" type="datetimeFigureOut">
              <a:rPr lang="pt-BR" smtClean="0"/>
              <a:t>10/04/2024</a:t>
            </a:fld>
            <a:endParaRPr lang="pt-BR"/>
          </a:p>
        </p:txBody>
      </p:sp>
      <p:sp>
        <p:nvSpPr>
          <p:cNvPr id="6" name="Footer Placeholder 5">
            <a:extLst>
              <a:ext uri="{FF2B5EF4-FFF2-40B4-BE49-F238E27FC236}">
                <a16:creationId xmlns:a16="http://schemas.microsoft.com/office/drawing/2014/main" id="{D6B41DB3-6A34-4906-8614-E38C6214ABE7}"/>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839D956-5094-47C1-88E8-F91B4736F704}"/>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4225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626E1-15EE-473A-94B0-820B5D43A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FBE1B4F9-0214-4ACA-B74D-06660FEE5E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D6070B04-0916-49D5-A7F2-9D3DF789E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AED4F-9026-46B2-8D88-2666F495B7A4}" type="datetimeFigureOut">
              <a:rPr lang="pt-BR" smtClean="0"/>
              <a:t>10/04/2024</a:t>
            </a:fld>
            <a:endParaRPr lang="pt-BR"/>
          </a:p>
        </p:txBody>
      </p:sp>
      <p:sp>
        <p:nvSpPr>
          <p:cNvPr id="5" name="Footer Placeholder 4">
            <a:extLst>
              <a:ext uri="{FF2B5EF4-FFF2-40B4-BE49-F238E27FC236}">
                <a16:creationId xmlns:a16="http://schemas.microsoft.com/office/drawing/2014/main" id="{D13A8D07-BCF5-41FD-8165-3DEA04F369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636421EE-FECA-4329-81BD-413CAC19E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FEEFC-DB8C-4655-8BE0-06BF4B871F7A}" type="slidenum">
              <a:rPr lang="pt-BR" smtClean="0"/>
              <a:t>‹#›</a:t>
            </a:fld>
            <a:endParaRPr lang="pt-BR"/>
          </a:p>
        </p:txBody>
      </p:sp>
    </p:spTree>
    <p:extLst>
      <p:ext uri="{BB962C8B-B14F-4D97-AF65-F5344CB8AC3E}">
        <p14:creationId xmlns:p14="http://schemas.microsoft.com/office/powerpoint/2010/main" val="3214818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Francesco_Hayez"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en.wikipedia.org/wiki/Date_(fruit)" TargetMode="External"/><Relationship Id="rId3" Type="http://schemas.microsoft.com/office/2007/relationships/hdphoto" Target="../media/hdphoto11.wdp"/><Relationship Id="rId7" Type="http://schemas.openxmlformats.org/officeDocument/2006/relationships/hyperlink" Target="https://en.wikipedia.org/wiki/Date_palm" TargetMode="Externa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hyperlink" Target="https://en.wikipedia.org/wiki/Obverse_and_reverse" TargetMode="External"/><Relationship Id="rId5" Type="http://schemas.microsoft.com/office/2007/relationships/hdphoto" Target="../media/hdphoto12.wdp"/><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hyperlink" Target="https://en.wikipedia.org/wiki/Josephus" TargetMode="External"/><Relationship Id="rId4" Type="http://schemas.openxmlformats.org/officeDocument/2006/relationships/hyperlink" Target="https://en.wikipedia.org/wiki/Jewish_Wa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gypt and Archeology">
            <a:extLst>
              <a:ext uri="{FF2B5EF4-FFF2-40B4-BE49-F238E27FC236}">
                <a16:creationId xmlns:a16="http://schemas.microsoft.com/office/drawing/2014/main" id="{9BC2A4E1-8E2C-DF66-2B3B-056820FA0B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6B2049-63DC-B6DB-4715-6DE88D3A4085}"/>
              </a:ext>
            </a:extLst>
          </p:cNvPr>
          <p:cNvSpPr>
            <a:spLocks noGrp="1"/>
          </p:cNvSpPr>
          <p:nvPr>
            <p:ph type="ctrTitle"/>
          </p:nvPr>
        </p:nvSpPr>
        <p:spPr>
          <a:xfrm>
            <a:off x="1524000" y="1304544"/>
            <a:ext cx="9144000" cy="2560319"/>
          </a:xfr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10900" dirty="0">
                <a:latin typeface="Copperplate Gothic Bold" panose="020E0705020206020404" pitchFamily="34" charset="0"/>
              </a:rPr>
              <a:t>Archeology</a:t>
            </a:r>
            <a:r>
              <a:rPr lang="en-US" sz="8800" dirty="0">
                <a:latin typeface="Copperplate Gothic Bold" panose="020E0705020206020404" pitchFamily="34" charset="0"/>
              </a:rPr>
              <a:t> of Bible Times</a:t>
            </a:r>
            <a:endParaRPr lang="pt-BR" sz="8800" dirty="0">
              <a:latin typeface="Copperplate Gothic Bold" panose="020E0705020206020404" pitchFamily="34" charset="0"/>
            </a:endParaRPr>
          </a:p>
        </p:txBody>
      </p:sp>
      <p:sp>
        <p:nvSpPr>
          <p:cNvPr id="3" name="Subtitle 2">
            <a:extLst>
              <a:ext uri="{FF2B5EF4-FFF2-40B4-BE49-F238E27FC236}">
                <a16:creationId xmlns:a16="http://schemas.microsoft.com/office/drawing/2014/main" id="{44EF5E4D-BB58-6752-7A15-A0DF6874554A}"/>
              </a:ext>
            </a:extLst>
          </p:cNvPr>
          <p:cNvSpPr>
            <a:spLocks noGrp="1"/>
          </p:cNvSpPr>
          <p:nvPr>
            <p:ph type="subTitle" idx="1"/>
          </p:nvPr>
        </p:nvSpPr>
        <p:spPr>
          <a:xfrm>
            <a:off x="2895600" y="5105052"/>
            <a:ext cx="6400800" cy="44840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en-US" b="1" dirty="0">
                <a:effectLst>
                  <a:outerShdw blurRad="38100" dist="38100" dir="2700000" algn="tl">
                    <a:srgbClr val="000000">
                      <a:alpha val="43137"/>
                    </a:srgbClr>
                  </a:outerShdw>
                </a:effectLst>
                <a:latin typeface="Perpetua" panose="02020502060401020303" pitchFamily="18" charset="0"/>
              </a:rPr>
              <a:t>Pastor John dos Santos - Faith Presbyterian Church</a:t>
            </a:r>
            <a:endParaRPr lang="pt-BR" b="1" dirty="0">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64604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338" name="Picture 2" descr="undefined">
            <a:extLst>
              <a:ext uri="{FF2B5EF4-FFF2-40B4-BE49-F238E27FC236}">
                <a16:creationId xmlns:a16="http://schemas.microsoft.com/office/drawing/2014/main" id="{0BA9A81B-A237-9158-7D76-8DEC1376CA9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05" b="99436" l="10000" r="90313">
                        <a14:foregroundMark x1="46875" y1="11707" x2="49684" y2="4332"/>
                        <a14:foregroundMark x1="63631" y1="525" x2="66875" y2="0"/>
                        <a14:foregroundMark x1="66875" y1="0" x2="86563" y2="2116"/>
                        <a14:foregroundMark x1="86563" y1="2116" x2="86250" y2="13399"/>
                        <a14:foregroundMark x1="86250" y1="13399" x2="86563" y2="13399"/>
                        <a14:foregroundMark x1="87500" y1="10578" x2="90938" y2="93512"/>
                        <a14:foregroundMark x1="90938" y1="93512" x2="69063" y2="99436"/>
                        <a14:foregroundMark x1="69063" y1="99436" x2="60000" y2="93512"/>
                        <a14:foregroundMark x1="46563" y1="6065" x2="48750" y2="3808"/>
                        <a14:foregroundMark x1="59730" y1="1486" x2="63750" y2="846"/>
                        <a14:foregroundMark x1="61250" y1="846" x2="60307" y2="1019"/>
                        <a14:foregroundMark x1="88125" y1="7193" x2="90313" y2="12553"/>
                        <a14:foregroundMark x1="89063" y1="12130" x2="89543" y2="16189"/>
                        <a14:foregroundMark x1="90000" y1="12835" x2="90313" y2="22990"/>
                        <a14:backgroundMark x1="95143" y1="22960" x2="96563" y2="35684"/>
                        <a14:backgroundMark x1="47500" y1="1128" x2="52500" y2="282"/>
                        <a14:backgroundMark x1="51250" y1="1269" x2="58125" y2="0"/>
                        <a14:backgroundMark x1="57500" y1="423" x2="61563" y2="0"/>
                      </a14:backgroundRemoval>
                    </a14:imgEffect>
                  </a14:imgLayer>
                </a14:imgProps>
              </a:ext>
              <a:ext uri="{28A0092B-C50C-407E-A947-70E740481C1C}">
                <a14:useLocalDpi xmlns:a14="http://schemas.microsoft.com/office/drawing/2010/main" val="0"/>
              </a:ext>
            </a:extLst>
          </a:blip>
          <a:srcRect/>
          <a:stretch>
            <a:fillRect/>
          </a:stretch>
        </p:blipFill>
        <p:spPr bwMode="auto">
          <a:xfrm>
            <a:off x="3898899" y="46357"/>
            <a:ext cx="3053443" cy="67652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249216-E815-9D5D-032E-1926BB30D18B}"/>
              </a:ext>
            </a:extLst>
          </p:cNvPr>
          <p:cNvSpPr txBox="1"/>
          <p:nvPr/>
        </p:nvSpPr>
        <p:spPr>
          <a:xfrm>
            <a:off x="368301" y="460027"/>
            <a:ext cx="4523013" cy="3970318"/>
          </a:xfrm>
          <a:prstGeom prst="rect">
            <a:avLst/>
          </a:prstGeom>
          <a:noFill/>
        </p:spPr>
        <p:txBody>
          <a:bodyPr wrap="square" rtlCol="0">
            <a:spAutoFit/>
          </a:bodyPr>
          <a:lstStyle/>
          <a:p>
            <a:pPr algn="ctr"/>
            <a:r>
              <a:rPr lang="en-US" sz="3600" b="1" dirty="0">
                <a:ln w="12700">
                  <a:solidFill>
                    <a:schemeClr val="accent3">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Arial Nova Cond Light" panose="020B0306020202020204" pitchFamily="34" charset="0"/>
              </a:rPr>
              <a:t>This milestone found in the outskirts of Cyrene, contains inscriptions celebrating Emperor Hadrian reconstruction of the road destroyed during the Jewish Revolt.</a:t>
            </a:r>
            <a:endParaRPr lang="pt-BR" sz="3600" b="1" dirty="0">
              <a:ln w="12700">
                <a:solidFill>
                  <a:schemeClr val="accent3">
                    <a:lumMod val="50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Arial Nova Cond Light" panose="020B0306020202020204" pitchFamily="34" charset="0"/>
            </a:endParaRPr>
          </a:p>
        </p:txBody>
      </p:sp>
      <p:sp>
        <p:nvSpPr>
          <p:cNvPr id="4" name="TextBox 3">
            <a:extLst>
              <a:ext uri="{FF2B5EF4-FFF2-40B4-BE49-F238E27FC236}">
                <a16:creationId xmlns:a16="http://schemas.microsoft.com/office/drawing/2014/main" id="{A238D03C-ED0A-6615-F41A-73C0B6F33040}"/>
              </a:ext>
            </a:extLst>
          </p:cNvPr>
          <p:cNvSpPr txBox="1"/>
          <p:nvPr/>
        </p:nvSpPr>
        <p:spPr>
          <a:xfrm>
            <a:off x="0" y="6396335"/>
            <a:ext cx="6096000" cy="461665"/>
          </a:xfrm>
          <a:prstGeom prst="rect">
            <a:avLst/>
          </a:prstGeom>
          <a:noFill/>
        </p:spPr>
        <p:txBody>
          <a:bodyPr wrap="square">
            <a:spAutoFit/>
          </a:bodyPr>
          <a:lstStyle/>
          <a:p>
            <a:r>
              <a:rPr lang="en-US" sz="1200" dirty="0"/>
              <a:t>By </a:t>
            </a:r>
            <a:r>
              <a:rPr lang="en-US" sz="1200" dirty="0" err="1"/>
              <a:t>Sodabottle</a:t>
            </a:r>
            <a:r>
              <a:rPr lang="en-US" sz="1200" dirty="0"/>
              <a:t> - Own work, CC BY-SA 3.0, https://commons.wikimedia.org/w/index.php?curid=16336327</a:t>
            </a:r>
            <a:endParaRPr lang="pt-BR" sz="1200" dirty="0"/>
          </a:p>
        </p:txBody>
      </p:sp>
      <p:sp>
        <p:nvSpPr>
          <p:cNvPr id="6" name="TextBox 5">
            <a:extLst>
              <a:ext uri="{FF2B5EF4-FFF2-40B4-BE49-F238E27FC236}">
                <a16:creationId xmlns:a16="http://schemas.microsoft.com/office/drawing/2014/main" id="{4363CFC8-15BE-6CAE-C467-B2A563377E8E}"/>
              </a:ext>
            </a:extLst>
          </p:cNvPr>
          <p:cNvSpPr txBox="1"/>
          <p:nvPr/>
        </p:nvSpPr>
        <p:spPr>
          <a:xfrm>
            <a:off x="6952342" y="4318843"/>
            <a:ext cx="4871357" cy="2308324"/>
          </a:xfrm>
          <a:prstGeom prst="rect">
            <a:avLst/>
          </a:prstGeom>
          <a:noFill/>
        </p:spPr>
        <p:txBody>
          <a:bodyPr wrap="square">
            <a:spAutoFit/>
          </a:bodyPr>
          <a:lstStyle/>
          <a:p>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The Hand Extrablack" panose="03070A02030502020204" pitchFamily="66" charset="0"/>
              </a:rPr>
              <a:t>“THE EMPEROR CAESAR, SON OF THE LATE TRAJAN, WHO VANQUISHED THE PARTHIANS, GRANDSON OF THE LATE NERVA TRAJAN HADRIAN AUGUSTUS, THE HIGH PRIEST, SERVING AS TRIBUNE FOR THE SECOND TERM &amp; AS CONSUL FOR THE THIRD, HAS REPAVED THE ROAD WHICH WAS OVERTURNED &amp; SHATTERED IN THE JEWISH REVOLT."</a:t>
            </a:r>
            <a:endParaRPr lang="pt-B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The Hand Extrablack" panose="03070A02030502020204" pitchFamily="66" charset="0"/>
            </a:endParaRPr>
          </a:p>
        </p:txBody>
      </p:sp>
    </p:spTree>
    <p:extLst>
      <p:ext uri="{BB962C8B-B14F-4D97-AF65-F5344CB8AC3E}">
        <p14:creationId xmlns:p14="http://schemas.microsoft.com/office/powerpoint/2010/main" val="2229983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75D9-2555-6980-AE8F-6B450CA48669}"/>
              </a:ext>
            </a:extLst>
          </p:cNvPr>
          <p:cNvSpPr>
            <a:spLocks noGrp="1"/>
          </p:cNvSpPr>
          <p:nvPr>
            <p:ph type="title"/>
          </p:nvPr>
        </p:nvSpPr>
        <p:spPr/>
        <p:txBody>
          <a:bodyPr/>
          <a:lstStyle/>
          <a:p>
            <a:r>
              <a:rPr lang="en-US" dirty="0"/>
              <a:t>Video</a:t>
            </a:r>
            <a:endParaRPr lang="pt-BR" dirty="0"/>
          </a:p>
        </p:txBody>
      </p:sp>
    </p:spTree>
    <p:extLst>
      <p:ext uri="{BB962C8B-B14F-4D97-AF65-F5344CB8AC3E}">
        <p14:creationId xmlns:p14="http://schemas.microsoft.com/office/powerpoint/2010/main" val="2893184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58F33DAC-EB58-F55E-1876-73E1A49BE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37" y="673768"/>
            <a:ext cx="3810000" cy="571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DEA21A-8777-9FEC-DED7-EAAB8DA7F398}"/>
              </a:ext>
            </a:extLst>
          </p:cNvPr>
          <p:cNvSpPr txBox="1"/>
          <p:nvPr/>
        </p:nvSpPr>
        <p:spPr>
          <a:xfrm>
            <a:off x="4509837" y="673768"/>
            <a:ext cx="7132721" cy="5432256"/>
          </a:xfrm>
          <a:prstGeom prst="rect">
            <a:avLst/>
          </a:prstGeom>
          <a:noFill/>
        </p:spPr>
        <p:txBody>
          <a:bodyPr wrap="square" rtlCol="0">
            <a:spAutoFit/>
          </a:bodyPr>
          <a:lstStyle/>
          <a:p>
            <a:r>
              <a:rPr lang="en-US" sz="4700" b="1" spc="-1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Titus Caesar Vespasianus</a:t>
            </a:r>
          </a:p>
          <a:p>
            <a:pPr marL="352425"/>
            <a:endParaRPr lang="en-US" sz="3000" dirty="0">
              <a:latin typeface="Arial Nova Cond" panose="020B0506020202020204" pitchFamily="34" charset="0"/>
            </a:endParaRPr>
          </a:p>
          <a:p>
            <a:pPr marL="352425"/>
            <a:r>
              <a:rPr lang="en-US" sz="3000" b="1" dirty="0">
                <a:latin typeface="Arial Nova Cond" panose="020B0506020202020204" pitchFamily="34" charset="0"/>
              </a:rPr>
              <a:t>Titus was the son of Vespasian. He was responsible for the final Roman victory in the First Jewish Revolt taking the city of Jerusalem in 70 AD. After his father died in 79 AD, he became emperor. His reign was short. He died of a sickness in 81 AD. He finished the building of the Colosseum started by his father. He was replaced by his younger brother Domitian</a:t>
            </a:r>
          </a:p>
        </p:txBody>
      </p:sp>
      <p:sp>
        <p:nvSpPr>
          <p:cNvPr id="3" name="Rectangle 2">
            <a:extLst>
              <a:ext uri="{FF2B5EF4-FFF2-40B4-BE49-F238E27FC236}">
                <a16:creationId xmlns:a16="http://schemas.microsoft.com/office/drawing/2014/main" id="{03779D9F-A2EA-518F-4723-AD0BBD724F0E}"/>
              </a:ext>
            </a:extLst>
          </p:cNvPr>
          <p:cNvSpPr/>
          <p:nvPr/>
        </p:nvSpPr>
        <p:spPr>
          <a:xfrm>
            <a:off x="549442" y="368968"/>
            <a:ext cx="11093116" cy="6112043"/>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Tree>
    <p:extLst>
      <p:ext uri="{BB962C8B-B14F-4D97-AF65-F5344CB8AC3E}">
        <p14:creationId xmlns:p14="http://schemas.microsoft.com/office/powerpoint/2010/main" val="383648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AB10-8CA4-B616-CFFD-D3331D67A4E3}"/>
              </a:ext>
            </a:extLst>
          </p:cNvPr>
          <p:cNvSpPr>
            <a:spLocks noGrp="1"/>
          </p:cNvSpPr>
          <p:nvPr>
            <p:ph type="title"/>
          </p:nvPr>
        </p:nvSpPr>
        <p:spPr>
          <a:xfrm>
            <a:off x="687857" y="365125"/>
            <a:ext cx="10906899" cy="907621"/>
          </a:xfrm>
        </p:spPr>
        <p:txBody>
          <a:bodyPr>
            <a:normAutofit/>
          </a:bodyPr>
          <a:lstStyle/>
          <a:p>
            <a:pPr algn="ctr"/>
            <a:r>
              <a:rPr lang="en-US" sz="5500" b="1" dirty="0" err="1">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Legio</a:t>
            </a:r>
            <a:r>
              <a:rPr lang="en-US" sz="55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X </a:t>
            </a:r>
            <a:r>
              <a:rPr lang="en-US" sz="5500" b="1" dirty="0" err="1">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Fretensis</a:t>
            </a:r>
            <a:r>
              <a:rPr lang="en-US" sz="55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Stone</a:t>
            </a:r>
            <a:endParaRPr lang="pt-BR" sz="55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2050" name="Picture 2" descr="Legio X Fretensis Abu Gosh">
            <a:extLst>
              <a:ext uri="{FF2B5EF4-FFF2-40B4-BE49-F238E27FC236}">
                <a16:creationId xmlns:a16="http://schemas.microsoft.com/office/drawing/2014/main" id="{2020983A-48E5-6A6E-0E7E-18856B377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857" y="3342502"/>
            <a:ext cx="3393990" cy="25454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56FFC07-FC7B-424E-4D81-3A6A1FC92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005" y="3342503"/>
            <a:ext cx="3393990" cy="25454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oman Army | Ferrell's Travel Blog">
            <a:extLst>
              <a:ext uri="{FF2B5EF4-FFF2-40B4-BE49-F238E27FC236}">
                <a16:creationId xmlns:a16="http://schemas.microsoft.com/office/drawing/2014/main" id="{53397BE7-7C34-23E2-2FB8-DEEB8975B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0153" y="3308521"/>
            <a:ext cx="3484604" cy="26134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A165AE-BA63-833B-FE3B-C206F99E5715}"/>
              </a:ext>
            </a:extLst>
          </p:cNvPr>
          <p:cNvSpPr txBox="1"/>
          <p:nvPr/>
        </p:nvSpPr>
        <p:spPr>
          <a:xfrm>
            <a:off x="615775" y="1445741"/>
            <a:ext cx="11051062" cy="1477328"/>
          </a:xfrm>
          <a:prstGeom prst="rect">
            <a:avLst/>
          </a:prstGeom>
          <a:noFill/>
        </p:spPr>
        <p:txBody>
          <a:bodyPr wrap="square" rtlCol="0">
            <a:spAutoFit/>
          </a:bodyPr>
          <a:lstStyle/>
          <a:p>
            <a:pPr algn="just"/>
            <a:r>
              <a:rPr lang="en-US" sz="3000" dirty="0">
                <a:latin typeface="Arial Nova Cond" panose="020B0506020202020204" pitchFamily="34" charset="0"/>
              </a:rPr>
              <a:t>General Titus led the Tenth Roman Legion, </a:t>
            </a:r>
            <a:r>
              <a:rPr lang="en-US" sz="3000" i="1" dirty="0" err="1">
                <a:latin typeface="Arial Nova Cond" panose="020B0506020202020204" pitchFamily="34" charset="0"/>
              </a:rPr>
              <a:t>Legio</a:t>
            </a:r>
            <a:r>
              <a:rPr lang="en-US" sz="3000" i="1" dirty="0">
                <a:latin typeface="Arial Nova Cond" panose="020B0506020202020204" pitchFamily="34" charset="0"/>
              </a:rPr>
              <a:t> </a:t>
            </a:r>
            <a:r>
              <a:rPr lang="en-US" sz="3000" i="1" dirty="0" err="1">
                <a:latin typeface="Arial Nova Cond" panose="020B0506020202020204" pitchFamily="34" charset="0"/>
              </a:rPr>
              <a:t>Fretensis</a:t>
            </a:r>
            <a:r>
              <a:rPr lang="en-US" sz="3000" dirty="0">
                <a:latin typeface="Arial Nova Cond" panose="020B0506020202020204" pitchFamily="34" charset="0"/>
              </a:rPr>
              <a:t>, in the Jewish revolt. At the end of the war, this legion remained in Jerusalem. Several inscriptions show their presence in the region.</a:t>
            </a:r>
            <a:endParaRPr lang="pt-BR" sz="3000" dirty="0">
              <a:latin typeface="Arial Nova Cond" panose="020B0506020202020204" pitchFamily="34" charset="0"/>
            </a:endParaRPr>
          </a:p>
        </p:txBody>
      </p:sp>
      <p:sp>
        <p:nvSpPr>
          <p:cNvPr id="5" name="TextBox 4">
            <a:extLst>
              <a:ext uri="{FF2B5EF4-FFF2-40B4-BE49-F238E27FC236}">
                <a16:creationId xmlns:a16="http://schemas.microsoft.com/office/drawing/2014/main" id="{1CED381A-F3A5-9B20-2BB5-8C9DF857A2CC}"/>
              </a:ext>
            </a:extLst>
          </p:cNvPr>
          <p:cNvSpPr txBox="1"/>
          <p:nvPr/>
        </p:nvSpPr>
        <p:spPr>
          <a:xfrm>
            <a:off x="687857" y="5937922"/>
            <a:ext cx="3393990" cy="646331"/>
          </a:xfrm>
          <a:prstGeom prst="rect">
            <a:avLst/>
          </a:prstGeom>
          <a:noFill/>
        </p:spPr>
        <p:txBody>
          <a:bodyPr wrap="square" rtlCol="0">
            <a:spAutoFit/>
          </a:bodyPr>
          <a:lstStyle/>
          <a:p>
            <a:pPr algn="ctr"/>
            <a:r>
              <a:rPr lang="en-US" dirty="0">
                <a:latin typeface="Arial Nova Cond Light" panose="020B0306020202020204" pitchFamily="34" charset="0"/>
              </a:rPr>
              <a:t>A stone inscription in the Church of Abu Gosh.</a:t>
            </a:r>
            <a:endParaRPr lang="pt-BR" dirty="0">
              <a:latin typeface="Arial Nova Cond Light" panose="020B0306020202020204" pitchFamily="34" charset="0"/>
            </a:endParaRPr>
          </a:p>
        </p:txBody>
      </p:sp>
      <p:sp>
        <p:nvSpPr>
          <p:cNvPr id="6" name="TextBox 5">
            <a:extLst>
              <a:ext uri="{FF2B5EF4-FFF2-40B4-BE49-F238E27FC236}">
                <a16:creationId xmlns:a16="http://schemas.microsoft.com/office/drawing/2014/main" id="{C3FCB546-A4C2-B5A3-AC51-E36D1B48B2A3}"/>
              </a:ext>
            </a:extLst>
          </p:cNvPr>
          <p:cNvSpPr txBox="1"/>
          <p:nvPr/>
        </p:nvSpPr>
        <p:spPr>
          <a:xfrm>
            <a:off x="4399005" y="5921974"/>
            <a:ext cx="3393990" cy="646331"/>
          </a:xfrm>
          <a:prstGeom prst="rect">
            <a:avLst/>
          </a:prstGeom>
          <a:noFill/>
        </p:spPr>
        <p:txBody>
          <a:bodyPr wrap="square" rtlCol="0">
            <a:spAutoFit/>
          </a:bodyPr>
          <a:lstStyle/>
          <a:p>
            <a:pPr algn="ctr"/>
            <a:r>
              <a:rPr lang="en-US" dirty="0">
                <a:latin typeface="Arial Nova Cond Light" panose="020B0306020202020204" pitchFamily="34" charset="0"/>
              </a:rPr>
              <a:t>A stone inscription in the Port of Caesarea.</a:t>
            </a:r>
            <a:endParaRPr lang="pt-BR" dirty="0">
              <a:latin typeface="Arial Nova Cond Light" panose="020B0306020202020204" pitchFamily="34" charset="0"/>
            </a:endParaRPr>
          </a:p>
        </p:txBody>
      </p:sp>
      <p:sp>
        <p:nvSpPr>
          <p:cNvPr id="7" name="TextBox 6">
            <a:extLst>
              <a:ext uri="{FF2B5EF4-FFF2-40B4-BE49-F238E27FC236}">
                <a16:creationId xmlns:a16="http://schemas.microsoft.com/office/drawing/2014/main" id="{6CEFA7A3-FCE4-249D-2EAD-E533AD73936A}"/>
              </a:ext>
            </a:extLst>
          </p:cNvPr>
          <p:cNvSpPr txBox="1"/>
          <p:nvPr/>
        </p:nvSpPr>
        <p:spPr>
          <a:xfrm>
            <a:off x="8110152" y="5937922"/>
            <a:ext cx="3484603" cy="830997"/>
          </a:xfrm>
          <a:prstGeom prst="rect">
            <a:avLst/>
          </a:prstGeom>
          <a:noFill/>
        </p:spPr>
        <p:txBody>
          <a:bodyPr wrap="square" rtlCol="0">
            <a:spAutoFit/>
          </a:bodyPr>
          <a:lstStyle/>
          <a:p>
            <a:pPr algn="ctr"/>
            <a:r>
              <a:rPr lang="en-US" sz="1600" dirty="0">
                <a:latin typeface="Arial Nova Cond Light" panose="020B0306020202020204" pitchFamily="34" charset="0"/>
              </a:rPr>
              <a:t>A stone inscription “L.X.F.” in the tower of David in Jerusalem. It was repurposed by the ottoman to repair the wall.</a:t>
            </a:r>
            <a:endParaRPr lang="pt-BR" sz="1600" dirty="0">
              <a:latin typeface="Arial Nova Cond Light" panose="020B0306020202020204" pitchFamily="34" charset="0"/>
            </a:endParaRPr>
          </a:p>
        </p:txBody>
      </p:sp>
    </p:spTree>
    <p:extLst>
      <p:ext uri="{BB962C8B-B14F-4D97-AF65-F5344CB8AC3E}">
        <p14:creationId xmlns:p14="http://schemas.microsoft.com/office/powerpoint/2010/main" val="3063143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1" name="Rectangle 1332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3" name="Rectangle 1332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undefined">
            <a:extLst>
              <a:ext uri="{FF2B5EF4-FFF2-40B4-BE49-F238E27FC236}">
                <a16:creationId xmlns:a16="http://schemas.microsoft.com/office/drawing/2014/main" id="{4AB16D8E-7702-6611-68C3-4A4A9DDD260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019903"/>
            <a:ext cx="5294716" cy="4818191"/>
          </a:xfrm>
          <a:prstGeom prst="rect">
            <a:avLst/>
          </a:prstGeom>
          <a:noFill/>
          <a:extLst>
            <a:ext uri="{909E8E84-426E-40DD-AFC4-6F175D3DCCD1}">
              <a14:hiddenFill xmlns:a14="http://schemas.microsoft.com/office/drawing/2010/main">
                <a:solidFill>
                  <a:srgbClr val="FFFFFF"/>
                </a:solidFill>
              </a14:hiddenFill>
            </a:ext>
          </a:extLst>
        </p:spPr>
      </p:pic>
      <p:cxnSp>
        <p:nvCxnSpPr>
          <p:cNvPr id="13325" name="Straight Connector 1332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3316" name="Picture 4" descr="undefined">
            <a:extLst>
              <a:ext uri="{FF2B5EF4-FFF2-40B4-BE49-F238E27FC236}">
                <a16:creationId xmlns:a16="http://schemas.microsoft.com/office/drawing/2014/main" id="{60BA046E-E954-C585-DF62-C5214FC31CD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46844" y="643467"/>
            <a:ext cx="4108661"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381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E62CAC14-D01A-BE83-8EAE-7090978DE2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36"/>
          <a:stretch/>
        </p:blipFill>
        <p:spPr bwMode="auto">
          <a:xfrm>
            <a:off x="0" y="0"/>
            <a:ext cx="122166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8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FA46DE-50B7-AA6C-CE36-86DA72B86BEF}"/>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830993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98" name="Rectangle 1949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Jerusalem - The House of Ahiel, the Burnt Room, &amp; the House of the Bullae">
            <a:extLst>
              <a:ext uri="{FF2B5EF4-FFF2-40B4-BE49-F238E27FC236}">
                <a16:creationId xmlns:a16="http://schemas.microsoft.com/office/drawing/2014/main" id="{FC107C8A-2B11-906B-61C7-55F629A695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6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521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FE8B36C1-CECC-C820-A497-A75729094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756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Arch of Titus - Colosseum Rome Tickets">
            <a:extLst>
              <a:ext uri="{FF2B5EF4-FFF2-40B4-BE49-F238E27FC236}">
                <a16:creationId xmlns:a16="http://schemas.microsoft.com/office/drawing/2014/main" id="{52C6D6A7-64C6-8B72-E3AD-A98D8E4A68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16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FD738B-F4AE-7E06-5975-67AAEE70DE02}"/>
              </a:ext>
            </a:extLst>
          </p:cNvPr>
          <p:cNvSpPr txBox="1"/>
          <p:nvPr/>
        </p:nvSpPr>
        <p:spPr>
          <a:xfrm>
            <a:off x="7924800" y="238363"/>
            <a:ext cx="3886200" cy="3323987"/>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000" dirty="0"/>
              <a:t>A Triumphal Arch was built in Rome by Emperor Domitian (brother of Titus) shortly after he died in 81 AD honoring his victory in Jerusalem.</a:t>
            </a:r>
            <a:endParaRPr lang="pt-BR" sz="3000" dirty="0"/>
          </a:p>
        </p:txBody>
      </p:sp>
    </p:spTree>
    <p:extLst>
      <p:ext uri="{BB962C8B-B14F-4D97-AF65-F5344CB8AC3E}">
        <p14:creationId xmlns:p14="http://schemas.microsoft.com/office/powerpoint/2010/main" val="386949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1" name="Rectangle 266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626" name="Picture 2" descr="undefined">
            <a:extLst>
              <a:ext uri="{FF2B5EF4-FFF2-40B4-BE49-F238E27FC236}">
                <a16:creationId xmlns:a16="http://schemas.microsoft.com/office/drawing/2014/main" id="{0A7A4AB4-41C8-85B8-1302-BCDCAA4351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8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A44E39-8D5D-983B-411F-3EB8A9717D05}"/>
              </a:ext>
            </a:extLst>
          </p:cNvPr>
          <p:cNvSpPr txBox="1"/>
          <p:nvPr/>
        </p:nvSpPr>
        <p:spPr>
          <a:xfrm>
            <a:off x="0" y="5934670"/>
            <a:ext cx="4283242"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500" b="1" dirty="0"/>
              <a:t>Destruction of the Temple in Jerusalem</a:t>
            </a:r>
          </a:p>
          <a:p>
            <a:r>
              <a:rPr lang="en-US" sz="1500" dirty="0">
                <a:hlinkClick r:id="rId3" tooltip="Francesco Hayez">
                  <a:extLst>
                    <a:ext uri="{A12FA001-AC4F-418D-AE19-62706E023703}">
                      <ahyp:hlinkClr xmlns:ahyp="http://schemas.microsoft.com/office/drawing/2018/hyperlinkcolor" val="tx"/>
                    </a:ext>
                  </a:extLst>
                </a:hlinkClick>
              </a:rPr>
              <a:t>Francesco </a:t>
            </a:r>
            <a:r>
              <a:rPr lang="en-US" sz="1500" dirty="0" err="1">
                <a:hlinkClick r:id="rId3" tooltip="Francesco Hayez">
                  <a:extLst>
                    <a:ext uri="{A12FA001-AC4F-418D-AE19-62706E023703}">
                      <ahyp:hlinkClr xmlns:ahyp="http://schemas.microsoft.com/office/drawing/2018/hyperlinkcolor" val="tx"/>
                    </a:ext>
                  </a:extLst>
                </a:hlinkClick>
              </a:rPr>
              <a:t>Hayez</a:t>
            </a:r>
            <a:r>
              <a:rPr lang="en-US" sz="1500" dirty="0"/>
              <a:t>. Oil on canvas, 1867.</a:t>
            </a:r>
          </a:p>
          <a:p>
            <a:r>
              <a:rPr lang="en-US" sz="1200" dirty="0"/>
              <a:t>By Didier </a:t>
            </a:r>
            <a:r>
              <a:rPr lang="en-US" sz="1200" dirty="0" err="1"/>
              <a:t>Descouens</a:t>
            </a:r>
            <a:r>
              <a:rPr lang="en-US" sz="1200" dirty="0"/>
              <a:t> - Own work, Public Domain, https://commons.wikimedia.org/w/index.php?curid=132796743</a:t>
            </a:r>
            <a:endParaRPr lang="pt-BR" sz="1200" dirty="0"/>
          </a:p>
        </p:txBody>
      </p:sp>
      <p:sp>
        <p:nvSpPr>
          <p:cNvPr id="5" name="TextBox 4">
            <a:extLst>
              <a:ext uri="{FF2B5EF4-FFF2-40B4-BE49-F238E27FC236}">
                <a16:creationId xmlns:a16="http://schemas.microsoft.com/office/drawing/2014/main" id="{41D7E633-AC6D-2289-0852-13582155DEA3}"/>
              </a:ext>
            </a:extLst>
          </p:cNvPr>
          <p:cNvSpPr txBox="1"/>
          <p:nvPr/>
        </p:nvSpPr>
        <p:spPr>
          <a:xfrm>
            <a:off x="187084" y="147876"/>
            <a:ext cx="4421985" cy="203132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lnSpc>
                <a:spcPct val="90000"/>
              </a:lnSpc>
            </a:pPr>
            <a:r>
              <a:rPr lang="en-US" sz="2800" b="1" dirty="0">
                <a:effectLst>
                  <a:outerShdw blurRad="38100" dist="38100" dir="2700000" algn="tl">
                    <a:srgbClr val="000000">
                      <a:alpha val="43137"/>
                    </a:srgbClr>
                  </a:outerShdw>
                </a:effectLst>
              </a:rPr>
              <a:t>Jesus prophesized the Temple's destruction and Jerusalem's punishment (Mat 23.37-24.2; Luk 23.29-31). This happened in 70 AD.</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2927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9A6C7"/>
        </a:solidFill>
        <a:effectLst/>
      </p:bgPr>
    </p:bg>
    <p:spTree>
      <p:nvGrpSpPr>
        <p:cNvPr id="1" name=""/>
        <p:cNvGrpSpPr/>
        <p:nvPr/>
      </p:nvGrpSpPr>
      <p:grpSpPr>
        <a:xfrm>
          <a:off x="0" y="0"/>
          <a:ext cx="0" cy="0"/>
          <a:chOff x="0" y="0"/>
          <a:chExt cx="0" cy="0"/>
        </a:xfrm>
      </p:grpSpPr>
      <p:pic>
        <p:nvPicPr>
          <p:cNvPr id="21506" name="Picture 2" descr="undefined">
            <a:extLst>
              <a:ext uri="{FF2B5EF4-FFF2-40B4-BE49-F238E27FC236}">
                <a16:creationId xmlns:a16="http://schemas.microsoft.com/office/drawing/2014/main" id="{08847ACE-21F7-30AB-5513-39D6110339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53"/>
          <a:stretch/>
        </p:blipFill>
        <p:spPr bwMode="auto">
          <a:xfrm>
            <a:off x="2066131" y="0"/>
            <a:ext cx="80597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48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undefined">
            <a:extLst>
              <a:ext uri="{FF2B5EF4-FFF2-40B4-BE49-F238E27FC236}">
                <a16:creationId xmlns:a16="http://schemas.microsoft.com/office/drawing/2014/main" id="{18EAB954-9959-D657-D926-4226C788AB1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t="7917" b="170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364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5" name="Rectangle 225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530" name="Picture 2" descr="undefined">
            <a:extLst>
              <a:ext uri="{FF2B5EF4-FFF2-40B4-BE49-F238E27FC236}">
                <a16:creationId xmlns:a16="http://schemas.microsoft.com/office/drawing/2014/main" id="{3F0629A6-7508-3EE8-DE47-25433275617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t="2374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843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ndefined">
            <a:extLst>
              <a:ext uri="{FF2B5EF4-FFF2-40B4-BE49-F238E27FC236}">
                <a16:creationId xmlns:a16="http://schemas.microsoft.com/office/drawing/2014/main" id="{F9664966-3311-9A92-EF8D-02B8F999D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25035A-036F-D6E2-C186-72603BE0BCB2}"/>
              </a:ext>
            </a:extLst>
          </p:cNvPr>
          <p:cNvSpPr txBox="1"/>
          <p:nvPr/>
        </p:nvSpPr>
        <p:spPr>
          <a:xfrm>
            <a:off x="0" y="5352097"/>
            <a:ext cx="10115550" cy="1477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3000" dirty="0"/>
              <a:t>The Arch tells the story of the campaign in pictures and praises Titus. The most surprising part is the temple utensils, visibly the menorah, being carried into Rome by soldiers as spoils of war</a:t>
            </a:r>
            <a:endParaRPr lang="pt-BR" sz="3000" dirty="0"/>
          </a:p>
        </p:txBody>
      </p:sp>
    </p:spTree>
    <p:extLst>
      <p:ext uri="{BB962C8B-B14F-4D97-AF65-F5344CB8AC3E}">
        <p14:creationId xmlns:p14="http://schemas.microsoft.com/office/powerpoint/2010/main" val="2593416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28698" name="Rectangle 28697">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descr="An ancient ruins of a city&#10;&#10;Description automatically generated">
            <a:extLst>
              <a:ext uri="{FF2B5EF4-FFF2-40B4-BE49-F238E27FC236}">
                <a16:creationId xmlns:a16="http://schemas.microsoft.com/office/drawing/2014/main" id="{F4A68985-ECA2-3E58-7CF9-0AEDD51A16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 r="1065"/>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8700" name="Freeform: Shape 28699">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702" name="Freeform: Shape 28701">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C5D3A97-C23F-B2A5-43A5-F9E0FFE72BF6}"/>
              </a:ext>
            </a:extLst>
          </p:cNvPr>
          <p:cNvSpPr txBox="1"/>
          <p:nvPr/>
        </p:nvSpPr>
        <p:spPr>
          <a:xfrm>
            <a:off x="371094" y="916687"/>
            <a:ext cx="4075434" cy="1545081"/>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ea typeface="+mj-ea"/>
                <a:cs typeface="Aharoni" panose="02010803020104030203" pitchFamily="2" charset="-79"/>
              </a:rPr>
              <a:t>Temple of Pax </a:t>
            </a:r>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ea typeface="+mj-ea"/>
                <a:cs typeface="Aharoni" panose="02010803020104030203" pitchFamily="2" charset="-79"/>
              </a:rPr>
              <a:t>(Rome)</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ea typeface="+mj-ea"/>
              <a:cs typeface="Aharoni" panose="02010803020104030203" pitchFamily="2" charset="-79"/>
            </a:endParaRPr>
          </a:p>
        </p:txBody>
      </p:sp>
      <p:sp>
        <p:nvSpPr>
          <p:cNvPr id="28704" name="Rectangle 2870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706" name="Rectangle 2870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D2F981B2-D45F-00C8-6120-A91BBFEEFB38}"/>
              </a:ext>
            </a:extLst>
          </p:cNvPr>
          <p:cNvSpPr txBox="1"/>
          <p:nvPr/>
        </p:nvSpPr>
        <p:spPr>
          <a:xfrm>
            <a:off x="371094" y="2718054"/>
            <a:ext cx="4075434" cy="3207258"/>
          </a:xfrm>
          <a:prstGeom prst="rect">
            <a:avLst/>
          </a:prstGeom>
        </p:spPr>
        <p:txBody>
          <a:bodyPr vert="horz" lIns="91440" tIns="45720" rIns="91440" bIns="45720" rtlCol="0" anchor="t">
            <a:noAutofit/>
          </a:bodyPr>
          <a:lstStyle/>
          <a:p>
            <a:pPr>
              <a:lnSpc>
                <a:spcPct val="90000"/>
              </a:lnSpc>
              <a:spcAft>
                <a:spcPts val="600"/>
              </a:spcAft>
            </a:pPr>
            <a:r>
              <a:rPr lang="en-US" sz="3200" dirty="0">
                <a:ln w="0"/>
                <a:effectLst>
                  <a:outerShdw blurRad="38100" dist="19050" dir="2700000" algn="tl" rotWithShape="0">
                    <a:schemeClr val="dk1">
                      <a:alpha val="40000"/>
                    </a:schemeClr>
                  </a:outerShdw>
                </a:effectLst>
                <a:latin typeface="Arial Nova Cond" panose="020B0506020202020204" pitchFamily="34" charset="0"/>
              </a:rPr>
              <a:t>Emperor Vespasian built this temple in 71 AD. According to Josephus, he decorated it with pillaged items from the temple in Jerusalem.</a:t>
            </a:r>
          </a:p>
        </p:txBody>
      </p:sp>
    </p:spTree>
    <p:extLst>
      <p:ext uri="{BB962C8B-B14F-4D97-AF65-F5344CB8AC3E}">
        <p14:creationId xmlns:p14="http://schemas.microsoft.com/office/powerpoint/2010/main" val="3186478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27" name="Rectangle 30726">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9" name="Rectangle 3072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B9FB6F-74BF-022D-FB7A-797C485CE9E1}"/>
              </a:ext>
            </a:extLst>
          </p:cNvPr>
          <p:cNvSpPr txBox="1"/>
          <p:nvPr/>
        </p:nvSpPr>
        <p:spPr>
          <a:xfrm>
            <a:off x="616533" y="1999778"/>
            <a:ext cx="4814250" cy="3623173"/>
          </a:xfrm>
          <a:prstGeom prst="rect">
            <a:avLst/>
          </a:prstGeom>
        </p:spPr>
        <p:txBody>
          <a:bodyPr vert="horz" lIns="91440" tIns="45720" rIns="91440" bIns="45720" rtlCol="0" anchor="ctr">
            <a:normAutofit/>
          </a:bodyPr>
          <a:lstStyle/>
          <a:p>
            <a:pPr algn="just">
              <a:lnSpc>
                <a:spcPct val="90000"/>
              </a:lnSpc>
              <a:spcAft>
                <a:spcPts val="600"/>
              </a:spcAft>
            </a:pPr>
            <a:r>
              <a:rPr lang="en-US" sz="3600" dirty="0">
                <a:latin typeface="Arial Nova Cond Light" panose="020B0306020202020204" pitchFamily="34" charset="0"/>
              </a:rPr>
              <a:t>'Judea </a:t>
            </a:r>
            <a:r>
              <a:rPr lang="en-US" sz="3600" dirty="0" err="1">
                <a:latin typeface="Arial Nova Cond Light" panose="020B0306020202020204" pitchFamily="34" charset="0"/>
              </a:rPr>
              <a:t>Capta</a:t>
            </a:r>
            <a:r>
              <a:rPr lang="en-US" sz="3600" dirty="0">
                <a:latin typeface="Arial Nova Cond Light" panose="020B0306020202020204" pitchFamily="34" charset="0"/>
              </a:rPr>
              <a:t>' sestertius of Vespasian, struck in 71 AD to celebrate the victory in the Jewish Revolt. The inscription on the reverse says: </a:t>
            </a:r>
            <a:r>
              <a:rPr lang="en-US" sz="3600" i="1" dirty="0">
                <a:latin typeface="Arial Nova Cond Light" panose="020B0306020202020204" pitchFamily="34" charset="0"/>
              </a:rPr>
              <a:t>IVDAEA CAPTA</a:t>
            </a:r>
            <a:r>
              <a:rPr lang="en-US" sz="3600" dirty="0">
                <a:latin typeface="Arial Nova Cond Light" panose="020B0306020202020204" pitchFamily="34" charset="0"/>
              </a:rPr>
              <a:t>, "Judaea conquered".</a:t>
            </a:r>
          </a:p>
        </p:txBody>
      </p:sp>
      <p:sp>
        <p:nvSpPr>
          <p:cNvPr id="30731" name="Rectangle 30730">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3" name="Rectangle 3073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5" name="Rectangle 3073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undefined">
            <a:extLst>
              <a:ext uri="{FF2B5EF4-FFF2-40B4-BE49-F238E27FC236}">
                <a16:creationId xmlns:a16="http://schemas.microsoft.com/office/drawing/2014/main" id="{0EC76721-0588-CDB3-F6FC-59D707F8A7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73376" y="1810042"/>
            <a:ext cx="6042873" cy="306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20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092115B6-AB22-97E5-4A22-E3F4932C6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9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DC986A-BED1-8E1D-E24A-D924C05B8F21}"/>
              </a:ext>
            </a:extLst>
          </p:cNvPr>
          <p:cNvSpPr txBox="1"/>
          <p:nvPr/>
        </p:nvSpPr>
        <p:spPr>
          <a:xfrm>
            <a:off x="5672364" y="612844"/>
            <a:ext cx="6024336" cy="5632311"/>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latin typeface="Arial Nova Cond" panose="020B0506020202020204" pitchFamily="34" charset="0"/>
              </a:rPr>
              <a:t>The final event of the Jewish Revolt happens in the Fortress of Masada in 73 AD. It is known through Josephus. Of the 967 Jews living in the compound, 960 Jews committed suicide when they perceived the approach of Romans through a side road they carved off the side of the mountain.</a:t>
            </a:r>
            <a:endParaRPr lang="pt-BR" sz="3600" dirty="0">
              <a:effectLst>
                <a:outerShdw blurRad="38100" dist="38100" dir="2700000" algn="tl">
                  <a:srgbClr val="000000">
                    <a:alpha val="43137"/>
                  </a:srgbClr>
                </a:outerShdw>
              </a:effectLst>
              <a:latin typeface="Arial Nova Cond" panose="020B0506020202020204" pitchFamily="34" charset="0"/>
            </a:endParaRPr>
          </a:p>
        </p:txBody>
      </p:sp>
    </p:spTree>
    <p:extLst>
      <p:ext uri="{BB962C8B-B14F-4D97-AF65-F5344CB8AC3E}">
        <p14:creationId xmlns:p14="http://schemas.microsoft.com/office/powerpoint/2010/main" val="3464722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14" name="Rectangle 29713">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6" name="Rectangle 297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20582F-ACD2-CC97-8D60-ACB592D32277}"/>
              </a:ext>
            </a:extLst>
          </p:cNvPr>
          <p:cNvSpPr txBox="1"/>
          <p:nvPr/>
        </p:nvSpPr>
        <p:spPr>
          <a:xfrm>
            <a:off x="645066" y="2031101"/>
            <a:ext cx="4841334" cy="3594999"/>
          </a:xfrm>
          <a:prstGeom prst="rect">
            <a:avLst/>
          </a:prstGeom>
        </p:spPr>
        <p:txBody>
          <a:bodyPr vert="horz" lIns="91440" tIns="45720" rIns="91440" bIns="45720" rtlCol="0" anchor="ctr">
            <a:normAutofit fontScale="92500"/>
          </a:bodyPr>
          <a:lstStyle/>
          <a:p>
            <a:pPr algn="just">
              <a:lnSpc>
                <a:spcPct val="90000"/>
              </a:lnSpc>
              <a:spcAft>
                <a:spcPts val="600"/>
              </a:spcAft>
            </a:pPr>
            <a:r>
              <a:rPr lang="en-US" sz="3200" dirty="0">
                <a:latin typeface="Arial Nova Cond Light" panose="020B0306020202020204" pitchFamily="34" charset="0"/>
              </a:rPr>
              <a:t>A Roman denarius depicting Titus, c. 79. The reverse commemorates his triumph in the Judaean Wars, representing a Jewish captive kneeling in front of a trophy of arms. Caption: IMP. T. CAESAR VESPASIANVS AVG. / </a:t>
            </a:r>
            <a:r>
              <a:rPr lang="en-US" sz="3200" dirty="0" err="1">
                <a:latin typeface="Arial Nova Cond Light" panose="020B0306020202020204" pitchFamily="34" charset="0"/>
              </a:rPr>
              <a:t>TRibunus</a:t>
            </a:r>
            <a:r>
              <a:rPr lang="en-US" sz="3200" dirty="0">
                <a:latin typeface="Arial Nova Cond Light" panose="020B0306020202020204" pitchFamily="34" charset="0"/>
              </a:rPr>
              <a:t> </a:t>
            </a:r>
            <a:r>
              <a:rPr lang="en-US" sz="3200" dirty="0" err="1">
                <a:latin typeface="Arial Nova Cond Light" panose="020B0306020202020204" pitchFamily="34" charset="0"/>
              </a:rPr>
              <a:t>POTestas</a:t>
            </a:r>
            <a:r>
              <a:rPr lang="en-US" sz="3200" dirty="0">
                <a:latin typeface="Arial Nova Cond Light" panose="020B0306020202020204" pitchFamily="34" charset="0"/>
              </a:rPr>
              <a:t> VIII, </a:t>
            </a:r>
            <a:r>
              <a:rPr lang="en-US" sz="3200" dirty="0" err="1">
                <a:latin typeface="Arial Nova Cond Light" panose="020B0306020202020204" pitchFamily="34" charset="0"/>
              </a:rPr>
              <a:t>COnSul</a:t>
            </a:r>
            <a:r>
              <a:rPr lang="en-US" sz="3200" dirty="0">
                <a:latin typeface="Arial Nova Cond Light" panose="020B0306020202020204" pitchFamily="34" charset="0"/>
              </a:rPr>
              <a:t> VII</a:t>
            </a:r>
          </a:p>
        </p:txBody>
      </p:sp>
      <p:sp>
        <p:nvSpPr>
          <p:cNvPr id="29718" name="Rectangle 297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20" name="Rectangle 2971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22" name="Rectangle 297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undefined">
            <a:extLst>
              <a:ext uri="{FF2B5EF4-FFF2-40B4-BE49-F238E27FC236}">
                <a16:creationId xmlns:a16="http://schemas.microsoft.com/office/drawing/2014/main" id="{6D524022-C030-E36B-215A-CBD5541156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222" b="92593" l="1038" r="95675">
                        <a14:foregroundMark x1="3979" y1="42593" x2="7785" y2="75556"/>
                        <a14:foregroundMark x1="7785" y1="75556" x2="20761" y2="92222"/>
                        <a14:foregroundMark x1="20761" y1="92222" x2="30277" y2="93333"/>
                        <a14:foregroundMark x1="30277" y1="93333" x2="40311" y2="88519"/>
                        <a14:foregroundMark x1="40311" y1="88519" x2="48616" y2="61111"/>
                        <a14:foregroundMark x1="48616" y1="61111" x2="48616" y2="40741"/>
                        <a14:foregroundMark x1="48616" y1="40741" x2="41696" y2="15185"/>
                        <a14:foregroundMark x1="41696" y1="15185" x2="29758" y2="8148"/>
                        <a14:foregroundMark x1="29758" y1="8148" x2="14879" y2="9630"/>
                        <a14:foregroundMark x1="14879" y1="9630" x2="5363" y2="28519"/>
                        <a14:foregroundMark x1="5363" y1="28519" x2="2249" y2="63704"/>
                        <a14:foregroundMark x1="53806" y1="44444" x2="58304" y2="79630"/>
                        <a14:foregroundMark x1="58304" y1="79630" x2="69896" y2="92222"/>
                        <a14:foregroundMark x1="69896" y1="92222" x2="85986" y2="88889"/>
                        <a14:foregroundMark x1="85986" y1="88889" x2="94291" y2="78889"/>
                        <a14:foregroundMark x1="94291" y1="78889" x2="96194" y2="47778"/>
                        <a14:foregroundMark x1="96194" y1="47778" x2="93599" y2="22222"/>
                        <a14:foregroundMark x1="93599" y1="22222" x2="86332" y2="11852"/>
                        <a14:foregroundMark x1="86332" y1="11852" x2="71453" y2="9259"/>
                        <a14:foregroundMark x1="71453" y1="9259" x2="58651" y2="19630"/>
                        <a14:foregroundMark x1="58651" y1="19630" x2="52768" y2="37037"/>
                        <a14:foregroundMark x1="52768" y1="37037" x2="52076" y2="45185"/>
                        <a14:foregroundMark x1="86678" y1="14444" x2="91869" y2="66667"/>
                        <a14:foregroundMark x1="91869" y1="66667" x2="83737" y2="83333"/>
                        <a14:foregroundMark x1="92215" y1="20741" x2="97578" y2="45926"/>
                        <a14:foregroundMark x1="97578" y1="45926" x2="95675" y2="64444"/>
                        <a14:foregroundMark x1="95675" y1="64444" x2="93080" y2="73333"/>
                        <a14:foregroundMark x1="70069" y1="8889" x2="58304" y2="19630"/>
                        <a14:foregroundMark x1="58304" y1="19630" x2="67128" y2="5185"/>
                        <a14:foregroundMark x1="15052" y1="9630" x2="25779" y2="3704"/>
                        <a14:foregroundMark x1="25779" y1="3704" x2="27855" y2="4074"/>
                        <a14:foregroundMark x1="14706" y1="88148" x2="30277" y2="92593"/>
                        <a14:foregroundMark x1="30277" y1="92593" x2="32526" y2="90000"/>
                        <a14:foregroundMark x1="69105" y1="4876" x2="60208" y2="11852"/>
                        <a14:foregroundMark x1="75845" y1="2262" x2="76298" y2="2222"/>
                        <a14:backgroundMark x1="80104" y1="1481" x2="76581" y2="1245"/>
                        <a14:backgroundMark x1="70588" y1="0" x2="75606" y2="370"/>
                        <a14:backgroundMark x1="75433" y1="741" x2="76298" y2="741"/>
                      </a14:backgroundRemoval>
                    </a14:imgEffect>
                  </a14:imgLayer>
                </a14:imgProps>
              </a:ext>
              <a:ext uri="{28A0092B-C50C-407E-A947-70E740481C1C}">
                <a14:useLocalDpi xmlns:a14="http://schemas.microsoft.com/office/drawing/2010/main" val="0"/>
              </a:ext>
            </a:extLst>
          </a:blip>
          <a:stretch>
            <a:fillRect/>
          </a:stretch>
        </p:blipFill>
        <p:spPr bwMode="auto">
          <a:xfrm>
            <a:off x="5789399" y="1817913"/>
            <a:ext cx="5999759" cy="28048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740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0D27D-277F-B8F1-C2C3-498B87DCCA7A}"/>
              </a:ext>
            </a:extLst>
          </p:cNvPr>
          <p:cNvSpPr>
            <a:spLocks noGrp="1"/>
          </p:cNvSpPr>
          <p:nvPr>
            <p:ph type="title"/>
          </p:nvPr>
        </p:nvSpPr>
        <p:spPr/>
        <p:txBody>
          <a:bodyPr>
            <a:normAutofit/>
          </a:bodyPr>
          <a:lstStyle/>
          <a:p>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Consequences:</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3710B34-AA1B-814F-5F25-85203E314604}"/>
              </a:ext>
            </a:extLst>
          </p:cNvPr>
          <p:cNvSpPr>
            <a:spLocks noGrp="1"/>
          </p:cNvSpPr>
          <p:nvPr>
            <p:ph idx="1"/>
          </p:nvPr>
        </p:nvSpPr>
        <p:spPr/>
        <p:txBody>
          <a:bodyPr>
            <a:normAutofit lnSpcReduction="10000"/>
          </a:bodyPr>
          <a:lstStyle/>
          <a:p>
            <a:r>
              <a:rPr lang="en-US" sz="3200" dirty="0">
                <a:latin typeface="Arial Nova Cond" panose="020B0506020202020204" pitchFamily="34" charset="0"/>
              </a:rPr>
              <a:t>The Jews lost any control of the Holy Land, which without them faced economic decline.</a:t>
            </a:r>
          </a:p>
          <a:p>
            <a:r>
              <a:rPr lang="en-US" sz="3200" dirty="0">
                <a:latin typeface="Arial Nova Cond" panose="020B0506020202020204" pitchFamily="34" charset="0"/>
              </a:rPr>
              <a:t>Collapse of the Jewish oligarchy and of a centralized leadership.</a:t>
            </a:r>
          </a:p>
          <a:p>
            <a:r>
              <a:rPr lang="en-US" sz="3200" dirty="0">
                <a:latin typeface="Arial Nova Cond" panose="020B0506020202020204" pitchFamily="34" charset="0"/>
              </a:rPr>
              <a:t>Disappearance of the temple utensils, taken to Rome. </a:t>
            </a:r>
          </a:p>
          <a:p>
            <a:r>
              <a:rPr lang="en-US" sz="3200" dirty="0">
                <a:latin typeface="Arial Nova Cond" panose="020B0506020202020204" pitchFamily="34" charset="0"/>
              </a:rPr>
              <a:t>Loss of the most rabbinic literature.</a:t>
            </a:r>
          </a:p>
          <a:p>
            <a:r>
              <a:rPr lang="en-US" sz="3200" dirty="0">
                <a:latin typeface="Arial Nova Cond" panose="020B0506020202020204" pitchFamily="34" charset="0"/>
              </a:rPr>
              <a:t>The gain in importance of the Synagogues and the Rabbis. Beginning of the “Rabbinic culture”.</a:t>
            </a:r>
          </a:p>
          <a:p>
            <a:r>
              <a:rPr lang="en-US" sz="3200" dirty="0">
                <a:latin typeface="Arial Nova Cond" panose="020B0506020202020204" pitchFamily="34" charset="0"/>
              </a:rPr>
              <a:t>Jews were banned from Jerusalem, except one time a year.</a:t>
            </a:r>
            <a:endParaRPr lang="pt-BR" sz="3200" dirty="0">
              <a:latin typeface="Arial Nova Cond" panose="020B0506020202020204" pitchFamily="34" charset="0"/>
            </a:endParaRPr>
          </a:p>
        </p:txBody>
      </p:sp>
      <p:sp>
        <p:nvSpPr>
          <p:cNvPr id="6" name="Rectangle 5">
            <a:extLst>
              <a:ext uri="{FF2B5EF4-FFF2-40B4-BE49-F238E27FC236}">
                <a16:creationId xmlns:a16="http://schemas.microsoft.com/office/drawing/2014/main" id="{609FE542-3D90-74F0-6514-3C3CAF6B97BE}"/>
              </a:ext>
            </a:extLst>
          </p:cNvPr>
          <p:cNvSpPr/>
          <p:nvPr/>
        </p:nvSpPr>
        <p:spPr>
          <a:xfrm>
            <a:off x="533400" y="365125"/>
            <a:ext cx="11182350" cy="612775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pt-BR"/>
          </a:p>
        </p:txBody>
      </p:sp>
    </p:spTree>
    <p:extLst>
      <p:ext uri="{BB962C8B-B14F-4D97-AF65-F5344CB8AC3E}">
        <p14:creationId xmlns:p14="http://schemas.microsoft.com/office/powerpoint/2010/main" val="3295393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0D27D-277F-B8F1-C2C3-498B87DCCA7A}"/>
              </a:ext>
            </a:extLst>
          </p:cNvPr>
          <p:cNvSpPr>
            <a:spLocks noGrp="1"/>
          </p:cNvSpPr>
          <p:nvPr>
            <p:ph type="title"/>
          </p:nvPr>
        </p:nvSpPr>
        <p:spPr/>
        <p:txBody>
          <a:bodyPr>
            <a:normAutofit/>
          </a:bodyPr>
          <a:lstStyle/>
          <a:p>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Further Wars</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3710B34-AA1B-814F-5F25-85203E314604}"/>
              </a:ext>
            </a:extLst>
          </p:cNvPr>
          <p:cNvSpPr>
            <a:spLocks noGrp="1"/>
          </p:cNvSpPr>
          <p:nvPr>
            <p:ph idx="1"/>
          </p:nvPr>
        </p:nvSpPr>
        <p:spPr>
          <a:xfrm>
            <a:off x="838200" y="1690688"/>
            <a:ext cx="10515600" cy="4802187"/>
          </a:xfrm>
        </p:spPr>
        <p:txBody>
          <a:bodyPr>
            <a:normAutofit/>
          </a:bodyPr>
          <a:lstStyle/>
          <a:p>
            <a:r>
              <a:rPr lang="en-US" sz="3200" dirty="0">
                <a:latin typeface="Arial Nova Cond" panose="020B0506020202020204" pitchFamily="34" charset="0"/>
              </a:rPr>
              <a:t>Jews continued to be dissatisfied. In 115-117 AD a new revolt ensued. It was called the </a:t>
            </a:r>
            <a:r>
              <a:rPr lang="en-US" sz="3200" dirty="0" err="1">
                <a:latin typeface="Arial Nova Cond" panose="020B0506020202020204" pitchFamily="34" charset="0"/>
              </a:rPr>
              <a:t>Kitos</a:t>
            </a:r>
            <a:r>
              <a:rPr lang="en-US" sz="3200" dirty="0">
                <a:latin typeface="Arial Nova Cond" panose="020B0506020202020204" pitchFamily="34" charset="0"/>
              </a:rPr>
              <a:t> War (sometimes called the Second Jewish War). A small number of Jews engaged in battle and soon they were defeated.</a:t>
            </a:r>
          </a:p>
          <a:p>
            <a:r>
              <a:rPr lang="en-US" sz="3200" dirty="0">
                <a:latin typeface="Arial Nova Cond" panose="020B0506020202020204" pitchFamily="34" charset="0"/>
              </a:rPr>
              <a:t>A Third and final war, called Bar </a:t>
            </a:r>
            <a:r>
              <a:rPr lang="en-US" sz="3200" dirty="0" err="1">
                <a:latin typeface="Arial Nova Cond" panose="020B0506020202020204" pitchFamily="34" charset="0"/>
              </a:rPr>
              <a:t>Kokhba</a:t>
            </a:r>
            <a:r>
              <a:rPr lang="en-US" sz="3200" dirty="0">
                <a:latin typeface="Arial Nova Cond" panose="020B0506020202020204" pitchFamily="34" charset="0"/>
              </a:rPr>
              <a:t> Revolt happened during 132-136 AD. It is named after its messianic leader Simon bar </a:t>
            </a:r>
            <a:r>
              <a:rPr lang="en-US" sz="3200" dirty="0" err="1">
                <a:latin typeface="Arial Nova Cond" panose="020B0506020202020204" pitchFamily="34" charset="0"/>
              </a:rPr>
              <a:t>Kokhba</a:t>
            </a:r>
            <a:r>
              <a:rPr lang="en-US" sz="3200" dirty="0">
                <a:latin typeface="Arial Nova Cond" panose="020B0506020202020204" pitchFamily="34" charset="0"/>
              </a:rPr>
              <a:t>. It involved the majority of the Jewish community in Judea. After initial success which led the Jews to declare another independent state, the Jews were defeated by the armies of </a:t>
            </a:r>
            <a:r>
              <a:rPr lang="en-US" sz="3200" dirty="0" err="1">
                <a:latin typeface="Arial Nova Cond" panose="020B0506020202020204" pitchFamily="34" charset="0"/>
              </a:rPr>
              <a:t>Sextus</a:t>
            </a:r>
            <a:r>
              <a:rPr lang="en-US" sz="3200" dirty="0">
                <a:latin typeface="Arial Nova Cond" panose="020B0506020202020204" pitchFamily="34" charset="0"/>
              </a:rPr>
              <a:t> Julius Severus.</a:t>
            </a:r>
          </a:p>
        </p:txBody>
      </p:sp>
      <p:sp>
        <p:nvSpPr>
          <p:cNvPr id="4" name="Rectangle 3">
            <a:extLst>
              <a:ext uri="{FF2B5EF4-FFF2-40B4-BE49-F238E27FC236}">
                <a16:creationId xmlns:a16="http://schemas.microsoft.com/office/drawing/2014/main" id="{4CDA5A33-F47F-D876-ABFE-29492FEEAF1D}"/>
              </a:ext>
            </a:extLst>
          </p:cNvPr>
          <p:cNvSpPr/>
          <p:nvPr/>
        </p:nvSpPr>
        <p:spPr>
          <a:xfrm>
            <a:off x="533400" y="365125"/>
            <a:ext cx="11182350" cy="612775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pt-BR"/>
          </a:p>
        </p:txBody>
      </p:sp>
    </p:spTree>
    <p:extLst>
      <p:ext uri="{BB962C8B-B14F-4D97-AF65-F5344CB8AC3E}">
        <p14:creationId xmlns:p14="http://schemas.microsoft.com/office/powerpoint/2010/main" val="138644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BA82-87CF-B938-5366-00DFEECAE76D}"/>
              </a:ext>
            </a:extLst>
          </p:cNvPr>
          <p:cNvSpPr>
            <a:spLocks noGrp="1"/>
          </p:cNvSpPr>
          <p:nvPr>
            <p:ph type="title"/>
          </p:nvPr>
        </p:nvSpPr>
        <p:spPr>
          <a:xfrm>
            <a:off x="368300" y="165101"/>
            <a:ext cx="11518900" cy="1295400"/>
          </a:xfrm>
        </p:spPr>
        <p:txBody>
          <a:bodyPr>
            <a:normAutofit/>
          </a:bodyPr>
          <a:lstStyle/>
          <a:p>
            <a:pPr algn="ctr"/>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lgerian" panose="04020705040A02060702" pitchFamily="82" charset="0"/>
                <a:cs typeface="Aharoni" panose="02010803020104030203" pitchFamily="2" charset="-79"/>
              </a:rPr>
              <a:t>First Jewish Revolt (66-70 AD)</a:t>
            </a:r>
            <a:endParaRPr lang="pt-BR"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lgerian" panose="04020705040A02060702" pitchFamily="82" charset="0"/>
              <a:cs typeface="Aharoni" panose="02010803020104030203" pitchFamily="2" charset="-79"/>
            </a:endParaRPr>
          </a:p>
        </p:txBody>
      </p:sp>
      <p:sp>
        <p:nvSpPr>
          <p:cNvPr id="3" name="Content Placeholder 2">
            <a:extLst>
              <a:ext uri="{FF2B5EF4-FFF2-40B4-BE49-F238E27FC236}">
                <a16:creationId xmlns:a16="http://schemas.microsoft.com/office/drawing/2014/main" id="{0BE29E54-1EF5-F725-196A-313E6970285F}"/>
              </a:ext>
            </a:extLst>
          </p:cNvPr>
          <p:cNvSpPr>
            <a:spLocks noGrp="1"/>
          </p:cNvSpPr>
          <p:nvPr>
            <p:ph idx="1"/>
          </p:nvPr>
        </p:nvSpPr>
        <p:spPr>
          <a:xfrm>
            <a:off x="368299" y="1624084"/>
            <a:ext cx="11027581" cy="5233916"/>
          </a:xfrm>
        </p:spPr>
        <p:txBody>
          <a:bodyPr>
            <a:normAutofit/>
          </a:bodyPr>
          <a:lstStyle/>
          <a:p>
            <a:r>
              <a:rPr lang="en-US" sz="3200" dirty="0">
                <a:solidFill>
                  <a:schemeClr val="bg1"/>
                </a:solidFill>
                <a:latin typeface="Arial Nova Cond Light" panose="020B0306020202020204" pitchFamily="34" charset="0"/>
              </a:rPr>
              <a:t>The Jewish revolt started in 66 AD, during the reign of Nero (54-68 AD).</a:t>
            </a:r>
          </a:p>
          <a:p>
            <a:r>
              <a:rPr lang="en-US" sz="3200" dirty="0">
                <a:solidFill>
                  <a:schemeClr val="bg1"/>
                </a:solidFill>
                <a:latin typeface="Arial Nova Cond Light" panose="020B0306020202020204" pitchFamily="34" charset="0"/>
              </a:rPr>
              <a:t>The tension started because of the desecration of Jewish sacred places and abusive Roman taxation. That year the Roman governor retained money from the temple and arrested Jewish leaders.</a:t>
            </a:r>
          </a:p>
          <a:p>
            <a:r>
              <a:rPr lang="en-US" sz="3200" dirty="0">
                <a:solidFill>
                  <a:schemeClr val="bg1"/>
                </a:solidFill>
                <a:latin typeface="Arial Nova Cond Light" panose="020B0306020202020204" pitchFamily="34" charset="0"/>
              </a:rPr>
              <a:t>Riots in Jerusalem led to the expulsion of the Roman garrison from the city.  Legion XII </a:t>
            </a:r>
            <a:r>
              <a:rPr lang="en-US" sz="3200" i="1" dirty="0" err="1">
                <a:solidFill>
                  <a:schemeClr val="bg1"/>
                </a:solidFill>
                <a:latin typeface="Arial Nova Cond Light" panose="020B0306020202020204" pitchFamily="34" charset="0"/>
              </a:rPr>
              <a:t>Fulminata</a:t>
            </a:r>
            <a:r>
              <a:rPr lang="en-US" sz="3200" dirty="0">
                <a:solidFill>
                  <a:schemeClr val="bg1"/>
                </a:solidFill>
                <a:latin typeface="Arial Nova Cond Light" panose="020B0306020202020204" pitchFamily="34" charset="0"/>
              </a:rPr>
              <a:t> was brought from Syria to quell the revolt, but lost the battle of Ben Horon, with six thousand Roman soldiers dead.</a:t>
            </a:r>
          </a:p>
          <a:p>
            <a:r>
              <a:rPr lang="en-US" sz="3200" dirty="0">
                <a:solidFill>
                  <a:schemeClr val="bg1"/>
                </a:solidFill>
                <a:latin typeface="Arial Nova Cond Light" panose="020B0306020202020204" pitchFamily="34" charset="0"/>
              </a:rPr>
              <a:t>The Jews declared their independence and established a provisional government in Judea and Galilee.</a:t>
            </a:r>
          </a:p>
        </p:txBody>
      </p:sp>
      <p:pic>
        <p:nvPicPr>
          <p:cNvPr id="1026" name="Picture 2" descr="Roman Legion - Legio XII Fulminata - Legio X Fretensis">
            <a:extLst>
              <a:ext uri="{FF2B5EF4-FFF2-40B4-BE49-F238E27FC236}">
                <a16:creationId xmlns:a16="http://schemas.microsoft.com/office/drawing/2014/main" id="{E27E10C7-3B23-AF71-4450-01F46E907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5027" y="5144530"/>
            <a:ext cx="1429265" cy="142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240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4578" name="Picture 2" descr="undefined">
            <a:extLst>
              <a:ext uri="{FF2B5EF4-FFF2-40B4-BE49-F238E27FC236}">
                <a16:creationId xmlns:a16="http://schemas.microsoft.com/office/drawing/2014/main" id="{6034295E-C7A7-5726-7A81-E8D2A1C71B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4" b="95755" l="3750" r="97875">
                        <a14:foregroundMark x1="6500" y1="36085" x2="4250" y2="65566"/>
                        <a14:foregroundMark x1="4250" y1="65566" x2="9625" y2="81368"/>
                        <a14:foregroundMark x1="9625" y1="81368" x2="17875" y2="91274"/>
                        <a14:foregroundMark x1="17875" y1="91274" x2="26625" y2="95283"/>
                        <a14:foregroundMark x1="26625" y1="95283" x2="37250" y2="84906"/>
                        <a14:foregroundMark x1="37250" y1="84906" x2="42375" y2="73349"/>
                        <a14:foregroundMark x1="42375" y1="73349" x2="43625" y2="65330"/>
                        <a14:foregroundMark x1="37625" y1="13679" x2="22625" y2="8726"/>
                        <a14:foregroundMark x1="22625" y1="8726" x2="10250" y2="25472"/>
                        <a14:foregroundMark x1="10250" y1="25472" x2="8875" y2="56132"/>
                        <a14:foregroundMark x1="8875" y1="56132" x2="11125" y2="62028"/>
                        <a14:foregroundMark x1="8375" y1="23585" x2="5125" y2="36557"/>
                        <a14:foregroundMark x1="5125" y1="36557" x2="6250" y2="63915"/>
                        <a14:foregroundMark x1="6250" y1="63915" x2="12750" y2="83491"/>
                        <a14:foregroundMark x1="12750" y1="83491" x2="14375" y2="84434"/>
                        <a14:foregroundMark x1="4375" y1="57783" x2="2250" y2="37736"/>
                        <a14:foregroundMark x1="2250" y1="37736" x2="10875" y2="13443"/>
                        <a14:foregroundMark x1="10875" y1="13443" x2="18750" y2="4009"/>
                        <a14:foregroundMark x1="18750" y1="4009" x2="30250" y2="4481"/>
                        <a14:foregroundMark x1="30250" y1="4481" x2="39375" y2="14151"/>
                        <a14:foregroundMark x1="34375" y1="5660" x2="39625" y2="11792"/>
                        <a14:foregroundMark x1="2875" y1="39151" x2="3750" y2="58962"/>
                        <a14:foregroundMark x1="3750" y1="58962" x2="4750" y2="60377"/>
                        <a14:foregroundMark x1="58875" y1="25472" x2="55125" y2="57311"/>
                        <a14:foregroundMark x1="55125" y1="57311" x2="72750" y2="89623"/>
                        <a14:foregroundMark x1="72750" y1="89623" x2="81875" y2="86557"/>
                        <a14:foregroundMark x1="81875" y1="86557" x2="90500" y2="74057"/>
                        <a14:foregroundMark x1="90500" y1="74057" x2="95625" y2="54717"/>
                        <a14:foregroundMark x1="95625" y1="54717" x2="89875" y2="29953"/>
                        <a14:foregroundMark x1="89875" y1="29953" x2="78500" y2="8726"/>
                        <a14:foregroundMark x1="78500" y1="8726" x2="65375" y2="12028"/>
                        <a14:foregroundMark x1="65375" y1="12028" x2="58250" y2="25472"/>
                        <a14:foregroundMark x1="58250" y1="25472" x2="58125" y2="26651"/>
                        <a14:foregroundMark x1="94000" y1="71226" x2="97875" y2="51651"/>
                        <a14:foregroundMark x1="97875" y1="51651" x2="97750" y2="45755"/>
                        <a14:foregroundMark x1="66000" y1="88208" x2="77875" y2="95755"/>
                        <a14:foregroundMark x1="77875" y1="95755" x2="80250" y2="93632"/>
                        <a14:foregroundMark x1="67625" y1="11557" x2="76375" y2="3774"/>
                        <a14:foregroundMark x1="76375" y1="3774" x2="76375" y2="3774"/>
                      </a14:backgroundRemoval>
                    </a14:imgEffect>
                  </a14:imgLayer>
                </a14:imgProps>
              </a:ext>
              <a:ext uri="{28A0092B-C50C-407E-A947-70E740481C1C}">
                <a14:useLocalDpi xmlns:a14="http://schemas.microsoft.com/office/drawing/2010/main" val="0"/>
              </a:ext>
            </a:extLst>
          </a:blip>
          <a:srcRect/>
          <a:stretch>
            <a:fillRect/>
          </a:stretch>
        </p:blipFill>
        <p:spPr bwMode="auto">
          <a:xfrm>
            <a:off x="822783" y="552825"/>
            <a:ext cx="5578015" cy="29563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4580" name="Picture 4" descr="undefined">
            <a:extLst>
              <a:ext uri="{FF2B5EF4-FFF2-40B4-BE49-F238E27FC236}">
                <a16:creationId xmlns:a16="http://schemas.microsoft.com/office/drawing/2014/main" id="{88C87F2A-07A9-9E75-C580-0009C33D80C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01" b="92978" l="1125" r="96500">
                        <a14:foregroundMark x1="4000" y1="40194" x2="9250" y2="77966"/>
                        <a14:foregroundMark x1="9250" y1="77966" x2="19125" y2="87893"/>
                        <a14:foregroundMark x1="19125" y1="87893" x2="28375" y2="87893"/>
                        <a14:foregroundMark x1="28375" y1="87893" x2="36625" y2="73366"/>
                        <a14:foregroundMark x1="36625" y1="73366" x2="41625" y2="50605"/>
                        <a14:foregroundMark x1="41625" y1="50605" x2="40000" y2="31719"/>
                        <a14:foregroundMark x1="40000" y1="31719" x2="32250" y2="16223"/>
                        <a14:foregroundMark x1="32250" y1="16223" x2="24000" y2="12833"/>
                        <a14:foregroundMark x1="24000" y1="12833" x2="13750" y2="16949"/>
                        <a14:foregroundMark x1="13750" y1="16949" x2="4000" y2="34625"/>
                        <a14:foregroundMark x1="4000" y1="34625" x2="3000" y2="52542"/>
                        <a14:foregroundMark x1="3000" y1="52542" x2="15125" y2="82567"/>
                        <a14:foregroundMark x1="15125" y1="82567" x2="21375" y2="92010"/>
                        <a14:foregroundMark x1="21375" y1="92010" x2="34625" y2="91283"/>
                        <a14:foregroundMark x1="34625" y1="91283" x2="44875" y2="67797"/>
                        <a14:foregroundMark x1="44875" y1="67797" x2="46000" y2="38015"/>
                        <a14:foregroundMark x1="46000" y1="38015" x2="40750" y2="15254"/>
                        <a14:foregroundMark x1="40750" y1="15254" x2="27500" y2="5327"/>
                        <a14:foregroundMark x1="27500" y1="5327" x2="11375" y2="12591"/>
                        <a14:foregroundMark x1="11375" y1="12591" x2="0" y2="45763"/>
                        <a14:foregroundMark x1="0" y1="45763" x2="3250" y2="72397"/>
                        <a14:foregroundMark x1="3250" y1="72397" x2="11875" y2="88378"/>
                        <a14:foregroundMark x1="11875" y1="88378" x2="29750" y2="92252"/>
                        <a14:foregroundMark x1="26875" y1="63680" x2="27625" y2="47215"/>
                        <a14:foregroundMark x1="27625" y1="47215" x2="21750" y2="32688"/>
                        <a14:foregroundMark x1="21750" y1="32688" x2="7000" y2="37530"/>
                        <a14:foregroundMark x1="7000" y1="37530" x2="1000" y2="53269"/>
                        <a14:foregroundMark x1="1000" y1="53269" x2="6250" y2="69976"/>
                        <a14:foregroundMark x1="6250" y1="69976" x2="11875" y2="73366"/>
                        <a14:foregroundMark x1="4375" y1="38257" x2="1500" y2="57385"/>
                        <a14:foregroundMark x1="1500" y1="57385" x2="5375" y2="71671"/>
                        <a14:foregroundMark x1="5375" y1="71671" x2="7125" y2="75303"/>
                        <a14:foregroundMark x1="3125" y1="39467" x2="1125" y2="56416"/>
                        <a14:foregroundMark x1="1125" y1="56416" x2="2500" y2="61259"/>
                        <a14:foregroundMark x1="58750" y1="35351" x2="58625" y2="71671"/>
                        <a14:foregroundMark x1="58625" y1="71671" x2="64375" y2="85230"/>
                        <a14:foregroundMark x1="64375" y1="85230" x2="82125" y2="86199"/>
                        <a14:foregroundMark x1="82125" y1="86199" x2="89625" y2="76998"/>
                        <a14:foregroundMark x1="89625" y1="76998" x2="97250" y2="53753"/>
                        <a14:foregroundMark x1="97250" y1="53753" x2="97500" y2="37046"/>
                        <a14:foregroundMark x1="97500" y1="37046" x2="93000" y2="15254"/>
                        <a14:foregroundMark x1="93000" y1="15254" x2="81000" y2="7022"/>
                        <a14:foregroundMark x1="81000" y1="7022" x2="67250" y2="11622"/>
                        <a14:foregroundMark x1="67250" y1="11622" x2="56750" y2="27603"/>
                        <a14:foregroundMark x1="56750" y1="27603" x2="53750" y2="45763"/>
                        <a14:foregroundMark x1="53750" y1="45763" x2="55500" y2="70944"/>
                        <a14:foregroundMark x1="55500" y1="70944" x2="62750" y2="89104"/>
                        <a14:foregroundMark x1="62750" y1="89104" x2="74500" y2="93220"/>
                        <a14:foregroundMark x1="74500" y1="93220" x2="79375" y2="92978"/>
                        <a14:foregroundMark x1="78125" y1="21308" x2="95250" y2="29540"/>
                        <a14:foregroundMark x1="95250" y1="29540" x2="96500" y2="53027"/>
                        <a14:foregroundMark x1="96500" y1="53027" x2="88125" y2="71186"/>
                        <a14:foregroundMark x1="88125" y1="71186" x2="77875" y2="46005"/>
                        <a14:foregroundMark x1="77875" y1="46005" x2="78250" y2="14286"/>
                        <a14:foregroundMark x1="78250" y1="14286" x2="78375" y2="14286"/>
                      </a14:backgroundRemoval>
                    </a14:imgEffect>
                  </a14:imgLayer>
                </a14:imgProps>
              </a:ext>
              <a:ext uri="{28A0092B-C50C-407E-A947-70E740481C1C}">
                <a14:useLocalDpi xmlns:a14="http://schemas.microsoft.com/office/drawing/2010/main" val="0"/>
              </a:ext>
            </a:extLst>
          </a:blip>
          <a:srcRect/>
          <a:stretch>
            <a:fillRect/>
          </a:stretch>
        </p:blipFill>
        <p:spPr bwMode="auto">
          <a:xfrm>
            <a:off x="5999622" y="3429000"/>
            <a:ext cx="5578015" cy="287965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5D64D2-9AA2-0A61-CCBC-5B298E9196E3}"/>
              </a:ext>
            </a:extLst>
          </p:cNvPr>
          <p:cNvSpPr txBox="1"/>
          <p:nvPr/>
        </p:nvSpPr>
        <p:spPr>
          <a:xfrm>
            <a:off x="684670" y="3901085"/>
            <a:ext cx="5176839" cy="2492990"/>
          </a:xfrm>
          <a:prstGeom prst="rect">
            <a:avLst/>
          </a:prstGeom>
          <a:noFill/>
        </p:spPr>
        <p:txBody>
          <a:bodyPr wrap="square">
            <a:spAutoFit/>
          </a:bodyPr>
          <a:lstStyle/>
          <a:p>
            <a:pPr algn="just"/>
            <a:r>
              <a:rPr lang="en-US" sz="2600" dirty="0">
                <a:latin typeface="Arial Nova Cond" panose="020B0506020202020204" pitchFamily="34" charset="0"/>
              </a:rPr>
              <a:t>Bar </a:t>
            </a:r>
            <a:r>
              <a:rPr lang="en-US" sz="2600" dirty="0" err="1">
                <a:latin typeface="Arial Nova Cond" panose="020B0506020202020204" pitchFamily="34" charset="0"/>
              </a:rPr>
              <a:t>Kokhba's</a:t>
            </a:r>
            <a:r>
              <a:rPr lang="en-US" sz="2600" dirty="0">
                <a:latin typeface="Arial Nova Cond" panose="020B0506020202020204" pitchFamily="34" charset="0"/>
              </a:rPr>
              <a:t> coin with Grapes. The text reads: "year 1 to the redemption of Israel". In the r</a:t>
            </a:r>
            <a:r>
              <a:rPr lang="en-US" sz="2600" dirty="0">
                <a:latin typeface="Arial Nova Cond" panose="020B0506020202020204" pitchFamily="34" charset="0"/>
                <a:hlinkClick r:id="rId6" tooltip="Obverse and reverse">
                  <a:extLst>
                    <a:ext uri="{A12FA001-AC4F-418D-AE19-62706E023703}">
                      <ahyp:hlinkClr xmlns:ahyp="http://schemas.microsoft.com/office/drawing/2018/hyperlinkcolor" val="tx"/>
                    </a:ext>
                  </a:extLst>
                </a:hlinkClick>
              </a:rPr>
              <a:t>everse</a:t>
            </a:r>
            <a:r>
              <a:rPr lang="en-US" sz="2600" dirty="0">
                <a:latin typeface="Arial Nova Cond" panose="020B0506020202020204" pitchFamily="34" charset="0"/>
              </a:rPr>
              <a:t> is has a </a:t>
            </a:r>
            <a:r>
              <a:rPr lang="en-US" sz="2600" dirty="0">
                <a:latin typeface="Arial Nova Cond" panose="020B0506020202020204" pitchFamily="34" charset="0"/>
                <a:hlinkClick r:id="rId7" tooltip="Date palm">
                  <a:extLst>
                    <a:ext uri="{A12FA001-AC4F-418D-AE19-62706E023703}">
                      <ahyp:hlinkClr xmlns:ahyp="http://schemas.microsoft.com/office/drawing/2018/hyperlinkcolor" val="tx"/>
                    </a:ext>
                  </a:extLst>
                </a:hlinkClick>
              </a:rPr>
              <a:t>date palm</a:t>
            </a:r>
            <a:r>
              <a:rPr lang="en-US" sz="2600" dirty="0">
                <a:latin typeface="Arial Nova Cond" panose="020B0506020202020204" pitchFamily="34" charset="0"/>
              </a:rPr>
              <a:t> with two branches of </a:t>
            </a:r>
            <a:r>
              <a:rPr lang="en-US" sz="2600" dirty="0">
                <a:latin typeface="Arial Nova Cond" panose="020B0506020202020204" pitchFamily="34" charset="0"/>
                <a:hlinkClick r:id="rId8" tooltip="Date (fruit)">
                  <a:extLst>
                    <a:ext uri="{A12FA001-AC4F-418D-AE19-62706E023703}">
                      <ahyp:hlinkClr xmlns:ahyp="http://schemas.microsoft.com/office/drawing/2018/hyperlinkcolor" val="tx"/>
                    </a:ext>
                  </a:extLst>
                </a:hlinkClick>
              </a:rPr>
              <a:t>dates</a:t>
            </a:r>
            <a:r>
              <a:rPr lang="en-US" sz="2600" dirty="0">
                <a:latin typeface="Arial Nova Cond" panose="020B0506020202020204" pitchFamily="34" charset="0"/>
              </a:rPr>
              <a:t> written “Eleazar the Priest” (in Hebrew) around</a:t>
            </a:r>
            <a:r>
              <a:rPr lang="pt-BR" sz="2600" dirty="0">
                <a:latin typeface="Arial Nova Cond" panose="020B0506020202020204" pitchFamily="34" charset="0"/>
              </a:rPr>
              <a:t> it.</a:t>
            </a:r>
            <a:endParaRPr lang="en-US" sz="2600" dirty="0">
              <a:latin typeface="Arial Nova Cond" panose="020B0506020202020204" pitchFamily="34" charset="0"/>
            </a:endParaRPr>
          </a:p>
        </p:txBody>
      </p:sp>
      <p:sp>
        <p:nvSpPr>
          <p:cNvPr id="5" name="TextBox 4">
            <a:extLst>
              <a:ext uri="{FF2B5EF4-FFF2-40B4-BE49-F238E27FC236}">
                <a16:creationId xmlns:a16="http://schemas.microsoft.com/office/drawing/2014/main" id="{49C29C9B-8006-4015-91B6-C026C7049259}"/>
              </a:ext>
            </a:extLst>
          </p:cNvPr>
          <p:cNvSpPr txBox="1"/>
          <p:nvPr/>
        </p:nvSpPr>
        <p:spPr>
          <a:xfrm>
            <a:off x="6457949" y="549350"/>
            <a:ext cx="5119688" cy="2092881"/>
          </a:xfrm>
          <a:prstGeom prst="rect">
            <a:avLst/>
          </a:prstGeom>
          <a:noFill/>
        </p:spPr>
        <p:txBody>
          <a:bodyPr wrap="square">
            <a:spAutoFit/>
          </a:bodyPr>
          <a:lstStyle/>
          <a:p>
            <a:pPr algn="just"/>
            <a:r>
              <a:rPr lang="en-US" sz="2600" dirty="0">
                <a:latin typeface="Arial Nova Cond" panose="020B0506020202020204" pitchFamily="34" charset="0"/>
              </a:rPr>
              <a:t>Bar </a:t>
            </a:r>
            <a:r>
              <a:rPr lang="en-US" sz="2600" dirty="0" err="1">
                <a:latin typeface="Arial Nova Cond" panose="020B0506020202020204" pitchFamily="34" charset="0"/>
              </a:rPr>
              <a:t>Kokhba's</a:t>
            </a:r>
            <a:r>
              <a:rPr lang="en-US" sz="2600" dirty="0">
                <a:latin typeface="Arial Nova Cond" panose="020B0506020202020204" pitchFamily="34" charset="0"/>
              </a:rPr>
              <a:t> tetradrachm overstruck on a denarius. It has the Jewish Temple facade on one side and a lulav, with the text "to the freedom of Jerusalem“ on the other.</a:t>
            </a:r>
          </a:p>
        </p:txBody>
      </p:sp>
      <p:sp>
        <p:nvSpPr>
          <p:cNvPr id="6" name="Rectangle 5">
            <a:extLst>
              <a:ext uri="{FF2B5EF4-FFF2-40B4-BE49-F238E27FC236}">
                <a16:creationId xmlns:a16="http://schemas.microsoft.com/office/drawing/2014/main" id="{F83EF7EB-E1D9-055F-0F5A-173B4097ED86}"/>
              </a:ext>
            </a:extLst>
          </p:cNvPr>
          <p:cNvSpPr/>
          <p:nvPr/>
        </p:nvSpPr>
        <p:spPr>
          <a:xfrm>
            <a:off x="533400" y="365125"/>
            <a:ext cx="11182350" cy="612775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pt-BR"/>
          </a:p>
        </p:txBody>
      </p:sp>
    </p:spTree>
    <p:extLst>
      <p:ext uri="{BB962C8B-B14F-4D97-AF65-F5344CB8AC3E}">
        <p14:creationId xmlns:p14="http://schemas.microsoft.com/office/powerpoint/2010/main" val="3306831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DB0EB-F805-DB14-316F-7DB3CBD4E664}"/>
              </a:ext>
            </a:extLst>
          </p:cNvPr>
          <p:cNvSpPr>
            <a:spLocks noGrp="1"/>
          </p:cNvSpPr>
          <p:nvPr>
            <p:ph type="title"/>
          </p:nvPr>
        </p:nvSpPr>
        <p:spPr/>
        <p:txBody>
          <a:bodyPr>
            <a:normAutofit/>
          </a:bodyPr>
          <a:lstStyle/>
          <a:p>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Final Consequences</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2C9843DF-4D75-4D92-26A4-382C9819CE0A}"/>
              </a:ext>
            </a:extLst>
          </p:cNvPr>
          <p:cNvSpPr>
            <a:spLocks noGrp="1"/>
          </p:cNvSpPr>
          <p:nvPr>
            <p:ph idx="1"/>
          </p:nvPr>
        </p:nvSpPr>
        <p:spPr>
          <a:xfrm>
            <a:off x="838200" y="1690688"/>
            <a:ext cx="10515600" cy="4486275"/>
          </a:xfrm>
        </p:spPr>
        <p:txBody>
          <a:bodyPr/>
          <a:lstStyle/>
          <a:p>
            <a:r>
              <a:rPr lang="en-US" sz="3000" dirty="0">
                <a:latin typeface="Arial Nova Cond" panose="020B0506020202020204" pitchFamily="34" charset="0"/>
              </a:rPr>
              <a:t>Judaism was prohibited. Jews were expelled from Judea. The city of Jerusalem was renamed </a:t>
            </a:r>
            <a:r>
              <a:rPr lang="en-US" sz="3000" i="1" dirty="0" err="1">
                <a:latin typeface="Arial Nova Cond" panose="020B0506020202020204" pitchFamily="34" charset="0"/>
              </a:rPr>
              <a:t>Aelia</a:t>
            </a:r>
            <a:r>
              <a:rPr lang="en-US" sz="3000" i="1" dirty="0">
                <a:latin typeface="Arial Nova Cond" panose="020B0506020202020204" pitchFamily="34" charset="0"/>
              </a:rPr>
              <a:t> </a:t>
            </a:r>
            <a:r>
              <a:rPr lang="en-US" sz="3000" i="1" dirty="0" err="1">
                <a:latin typeface="Arial Nova Cond" panose="020B0506020202020204" pitchFamily="34" charset="0"/>
              </a:rPr>
              <a:t>Captolina</a:t>
            </a:r>
            <a:r>
              <a:rPr lang="en-US" sz="3000" i="1" dirty="0">
                <a:latin typeface="Arial Nova Cond" panose="020B0506020202020204" pitchFamily="34" charset="0"/>
              </a:rPr>
              <a:t> </a:t>
            </a:r>
            <a:r>
              <a:rPr lang="en-US" sz="3000" dirty="0">
                <a:latin typeface="Arial Nova Cond" panose="020B0506020202020204" pitchFamily="34" charset="0"/>
              </a:rPr>
              <a:t>and the province </a:t>
            </a:r>
            <a:r>
              <a:rPr lang="en-US" sz="3000" i="1" dirty="0">
                <a:latin typeface="Arial Nova Cond" panose="020B0506020202020204" pitchFamily="34" charset="0"/>
              </a:rPr>
              <a:t>Syria </a:t>
            </a:r>
            <a:r>
              <a:rPr lang="en-US" sz="3000" i="1" dirty="0" err="1">
                <a:latin typeface="Arial Nova Cond" panose="020B0506020202020204" pitchFamily="34" charset="0"/>
              </a:rPr>
              <a:t>Palestina</a:t>
            </a:r>
            <a:r>
              <a:rPr lang="en-US" sz="3000" i="1" dirty="0">
                <a:latin typeface="Arial Nova Cond" panose="020B0506020202020204" pitchFamily="34" charset="0"/>
              </a:rPr>
              <a:t>.</a:t>
            </a:r>
          </a:p>
          <a:p>
            <a:r>
              <a:rPr lang="en-US" sz="3000" dirty="0">
                <a:latin typeface="Arial Nova Cond" panose="020B0506020202020204" pitchFamily="34" charset="0"/>
              </a:rPr>
              <a:t>On the Temple Mount a Jupiter Temple was built.</a:t>
            </a:r>
            <a:endParaRPr lang="pt-BR" sz="3000" dirty="0">
              <a:latin typeface="Arial Nova Cond" panose="020B0506020202020204" pitchFamily="34" charset="0"/>
            </a:endParaRPr>
          </a:p>
          <a:p>
            <a:endParaRPr lang="pt-BR" dirty="0"/>
          </a:p>
        </p:txBody>
      </p:sp>
      <p:pic>
        <p:nvPicPr>
          <p:cNvPr id="25602" name="Picture 2">
            <a:extLst>
              <a:ext uri="{FF2B5EF4-FFF2-40B4-BE49-F238E27FC236}">
                <a16:creationId xmlns:a16="http://schemas.microsoft.com/office/drawing/2014/main" id="{4C4A13B7-D86F-45B0-6795-BECFCBEE1C9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81" b="93416" l="3400" r="96000">
                        <a14:foregroundMark x1="5800" y1="26749" x2="4600" y2="58025"/>
                        <a14:foregroundMark x1="4600" y1="58025" x2="8400" y2="77366"/>
                        <a14:foregroundMark x1="8400" y1="77366" x2="22200" y2="90535"/>
                        <a14:foregroundMark x1="22200" y1="90535" x2="35600" y2="72016"/>
                        <a14:foregroundMark x1="35600" y1="72016" x2="39200" y2="45679"/>
                        <a14:foregroundMark x1="39200" y1="45679" x2="38200" y2="22634"/>
                        <a14:foregroundMark x1="38200" y1="22634" x2="27400" y2="10288"/>
                        <a14:foregroundMark x1="27400" y1="10288" x2="13000" y2="20165"/>
                        <a14:foregroundMark x1="13000" y1="20165" x2="6600" y2="38272"/>
                        <a14:foregroundMark x1="66000" y1="19342" x2="60000" y2="36214"/>
                        <a14:foregroundMark x1="60000" y1="36214" x2="59000" y2="70370"/>
                        <a14:foregroundMark x1="59000" y1="70370" x2="66600" y2="87243"/>
                        <a14:foregroundMark x1="66600" y1="87243" x2="77600" y2="84362"/>
                        <a14:foregroundMark x1="77600" y1="84362" x2="89600" y2="66667"/>
                        <a14:foregroundMark x1="89600" y1="66667" x2="90400" y2="32922"/>
                        <a14:foregroundMark x1="90400" y1="32922" x2="73400" y2="9877"/>
                        <a14:foregroundMark x1="73400" y1="9877" x2="65200" y2="11523"/>
                        <a14:foregroundMark x1="89200" y1="20165" x2="96000" y2="35391"/>
                        <a14:foregroundMark x1="96000" y1="35391" x2="96000" y2="61728"/>
                        <a14:foregroundMark x1="96000" y1="61728" x2="94800" y2="65844"/>
                        <a14:foregroundMark x1="2200" y1="33333" x2="6400" y2="65021"/>
                        <a14:foregroundMark x1="6400" y1="65021" x2="7000" y2="65844"/>
                        <a14:foregroundMark x1="23800" y1="2881" x2="17383" y2="5736"/>
                        <a14:foregroundMark x1="4400" y1="32099" x2="3400" y2="60905"/>
                        <a14:foregroundMark x1="3400" y1="60905" x2="6400" y2="73251"/>
                        <a14:foregroundMark x1="67400" y1="83951" x2="81200" y2="84774"/>
                        <a14:foregroundMark x1="81200" y1="84774" x2="84400" y2="81481"/>
                        <a14:foregroundMark x1="69600" y1="93416" x2="77000" y2="93004"/>
                        <a14:backgroundMark x1="16400" y1="823" x2="19000" y2="0"/>
                      </a14:backgroundRemoval>
                    </a14:imgEffect>
                  </a14:imgLayer>
                </a14:imgProps>
              </a:ext>
              <a:ext uri="{28A0092B-C50C-407E-A947-70E740481C1C}">
                <a14:useLocalDpi xmlns:a14="http://schemas.microsoft.com/office/drawing/2010/main" val="0"/>
              </a:ext>
            </a:extLst>
          </a:blip>
          <a:srcRect/>
          <a:stretch>
            <a:fillRect/>
          </a:stretch>
        </p:blipFill>
        <p:spPr bwMode="auto">
          <a:xfrm>
            <a:off x="745159" y="3677198"/>
            <a:ext cx="5767565" cy="28030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F625FD-9F3B-07EF-0D0E-B4527AB590CD}"/>
              </a:ext>
            </a:extLst>
          </p:cNvPr>
          <p:cNvSpPr txBox="1"/>
          <p:nvPr/>
        </p:nvSpPr>
        <p:spPr>
          <a:xfrm>
            <a:off x="6665291" y="3793252"/>
            <a:ext cx="5143500" cy="2585323"/>
          </a:xfrm>
          <a:prstGeom prst="rect">
            <a:avLst/>
          </a:prstGeom>
          <a:noFill/>
        </p:spPr>
        <p:txBody>
          <a:bodyPr wrap="square">
            <a:spAutoFit/>
          </a:bodyPr>
          <a:lstStyle/>
          <a:p>
            <a:r>
              <a:rPr lang="en-US" sz="2400" dirty="0">
                <a:latin typeface="Arial Nova Cond Light" panose="020B0306020202020204" pitchFamily="34" charset="0"/>
              </a:rPr>
              <a:t>Coin minted in Jerusalem after its name was changed. It contains the image the bust of Emperor Hadrian on one side and him plowing on the other. It reads “COLONIA AELIA CAPITOLINA CONDITA” (Foundation of the Colony of </a:t>
            </a:r>
            <a:r>
              <a:rPr lang="en-US" sz="2400" dirty="0" err="1">
                <a:latin typeface="Arial Nova Cond Light" panose="020B0306020202020204" pitchFamily="34" charset="0"/>
              </a:rPr>
              <a:t>Aelia</a:t>
            </a:r>
            <a:r>
              <a:rPr lang="en-US" sz="2400" dirty="0">
                <a:latin typeface="Arial Nova Cond Light" panose="020B0306020202020204" pitchFamily="34" charset="0"/>
              </a:rPr>
              <a:t> </a:t>
            </a:r>
            <a:r>
              <a:rPr lang="en-US" sz="2400" dirty="0" err="1">
                <a:latin typeface="Arial Nova Cond Light" panose="020B0306020202020204" pitchFamily="34" charset="0"/>
              </a:rPr>
              <a:t>Capitolina</a:t>
            </a:r>
            <a:r>
              <a:rPr lang="en-US" sz="2400" dirty="0">
                <a:latin typeface="Arial Nova Cond Light" panose="020B0306020202020204" pitchFamily="34" charset="0"/>
              </a:rPr>
              <a:t>).</a:t>
            </a:r>
          </a:p>
          <a:p>
            <a:pPr algn="l"/>
            <a:endParaRPr lang="pt-BR" b="0" i="0" dirty="0">
              <a:solidFill>
                <a:srgbClr val="202122"/>
              </a:solidFill>
              <a:effectLst/>
              <a:highlight>
                <a:srgbClr val="FFFFFF"/>
              </a:highlight>
              <a:latin typeface="Arial" panose="020B0604020202020204" pitchFamily="34" charset="0"/>
            </a:endParaRPr>
          </a:p>
        </p:txBody>
      </p:sp>
      <p:sp>
        <p:nvSpPr>
          <p:cNvPr id="6" name="Rectangle 5">
            <a:extLst>
              <a:ext uri="{FF2B5EF4-FFF2-40B4-BE49-F238E27FC236}">
                <a16:creationId xmlns:a16="http://schemas.microsoft.com/office/drawing/2014/main" id="{3301EF55-91CA-7157-AC49-889A1FBC8782}"/>
              </a:ext>
            </a:extLst>
          </p:cNvPr>
          <p:cNvSpPr/>
          <p:nvPr/>
        </p:nvSpPr>
        <p:spPr>
          <a:xfrm>
            <a:off x="533400" y="365125"/>
            <a:ext cx="11182350" cy="612775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pt-BR"/>
          </a:p>
        </p:txBody>
      </p:sp>
    </p:spTree>
    <p:extLst>
      <p:ext uri="{BB962C8B-B14F-4D97-AF65-F5344CB8AC3E}">
        <p14:creationId xmlns:p14="http://schemas.microsoft.com/office/powerpoint/2010/main" val="1673414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in on Jerusalem">
            <a:extLst>
              <a:ext uri="{FF2B5EF4-FFF2-40B4-BE49-F238E27FC236}">
                <a16:creationId xmlns:a16="http://schemas.microsoft.com/office/drawing/2014/main" id="{BA353BB4-DE89-69CC-3EC7-566514051A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70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1A9CA6-E3E4-464F-60D0-7B331A0194F1}"/>
              </a:ext>
            </a:extLst>
          </p:cNvPr>
          <p:cNvSpPr txBox="1"/>
          <p:nvPr/>
        </p:nvSpPr>
        <p:spPr>
          <a:xfrm>
            <a:off x="7150100" y="5753100"/>
            <a:ext cx="5041900" cy="861774"/>
          </a:xfrm>
          <a:prstGeom prst="rect">
            <a:avLst/>
          </a:prstGeom>
          <a:noFill/>
        </p:spPr>
        <p:txBody>
          <a:bodyPr wrap="square" rtlCol="0">
            <a:spAutoFit/>
          </a:bodyPr>
          <a:lstStyle/>
          <a:p>
            <a:r>
              <a:rPr lang="en-US" sz="5000" dirty="0" err="1">
                <a:latin typeface="Aharoni" panose="02010803020104030203" pitchFamily="2" charset="-79"/>
                <a:cs typeface="Aharoni" panose="02010803020104030203" pitchFamily="2" charset="-79"/>
              </a:rPr>
              <a:t>Aelia</a:t>
            </a:r>
            <a:r>
              <a:rPr lang="en-US" sz="5000" dirty="0">
                <a:latin typeface="Aharoni" panose="02010803020104030203" pitchFamily="2" charset="-79"/>
                <a:cs typeface="Aharoni" panose="02010803020104030203" pitchFamily="2" charset="-79"/>
              </a:rPr>
              <a:t> </a:t>
            </a:r>
            <a:r>
              <a:rPr lang="en-US" sz="5000" dirty="0" err="1">
                <a:latin typeface="Aharoni" panose="02010803020104030203" pitchFamily="2" charset="-79"/>
                <a:cs typeface="Aharoni" panose="02010803020104030203" pitchFamily="2" charset="-79"/>
              </a:rPr>
              <a:t>Capitolina</a:t>
            </a:r>
            <a:endParaRPr lang="pt-BR" sz="5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48942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undefined">
            <a:extLst>
              <a:ext uri="{FF2B5EF4-FFF2-40B4-BE49-F238E27FC236}">
                <a16:creationId xmlns:a16="http://schemas.microsoft.com/office/drawing/2014/main" id="{8CF43524-0F0B-5A5B-830A-CBB1D823FC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33" b="24938"/>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21A9A4-277C-7D79-29E6-27E3D8EBCBC6}"/>
              </a:ext>
            </a:extLst>
          </p:cNvPr>
          <p:cNvSpPr txBox="1"/>
          <p:nvPr/>
        </p:nvSpPr>
        <p:spPr>
          <a:xfrm>
            <a:off x="6795732" y="111456"/>
            <a:ext cx="5295900" cy="2062103"/>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4472C4">
                    <a:lumMod val="40000"/>
                    <a:lumOff val="60000"/>
                  </a:srgbClr>
                </a:solidFill>
                <a:effectLst>
                  <a:outerShdw blurRad="38100" dist="25400" dir="5400000" algn="ctr" rotWithShape="0">
                    <a:srgbClr val="6E747A">
                      <a:alpha val="43000"/>
                    </a:srgbClr>
                  </a:outerShdw>
                </a:effectLst>
                <a:uLnTx/>
                <a:uFillTx/>
                <a:latin typeface="Arial Nova Cond Light" panose="020B0306020202020204" pitchFamily="34" charset="0"/>
              </a:rPr>
              <a:t>The map mosaic of Jerusalem from the Church of St. George in Madaba, Jordan (560–565 C.E.) shows the Byzantine Jerusalem.</a:t>
            </a:r>
            <a:endParaRPr kumimoji="0" lang="pt-BR" sz="3200" b="1" i="0" u="none" strike="noStrike" kern="1200" cap="none" spc="0" normalizeH="0" baseline="0" noProof="0" dirty="0">
              <a:ln w="0"/>
              <a:solidFill>
                <a:srgbClr val="4472C4">
                  <a:lumMod val="40000"/>
                  <a:lumOff val="60000"/>
                </a:srgbClr>
              </a:solidFill>
              <a:effectLst>
                <a:outerShdw blurRad="38100" dist="25400" dir="5400000" algn="ctr" rotWithShape="0">
                  <a:srgbClr val="6E747A">
                    <a:alpha val="43000"/>
                  </a:srgbClr>
                </a:outerShdw>
              </a:effectLst>
              <a:uLnTx/>
              <a:uFillTx/>
              <a:latin typeface="Arial Nova Cond Light" panose="020B0306020202020204" pitchFamily="34" charset="0"/>
            </a:endParaRPr>
          </a:p>
        </p:txBody>
      </p:sp>
    </p:spTree>
    <p:extLst>
      <p:ext uri="{BB962C8B-B14F-4D97-AF65-F5344CB8AC3E}">
        <p14:creationId xmlns:p14="http://schemas.microsoft.com/office/powerpoint/2010/main" val="2260627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9" name="Rectangle 184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34" name="Picture 2" descr="Mosaics in Santa Maria Maggiore, Rome (432-40)">
            <a:extLst>
              <a:ext uri="{FF2B5EF4-FFF2-40B4-BE49-F238E27FC236}">
                <a16:creationId xmlns:a16="http://schemas.microsoft.com/office/drawing/2014/main" id="{A152ACF7-34BA-857F-BA7B-4E894728BA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 t="7798" r="-13" b="2505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648F77-5440-1620-6D9E-667E32E3A5EC}"/>
              </a:ext>
            </a:extLst>
          </p:cNvPr>
          <p:cNvSpPr txBox="1"/>
          <p:nvPr/>
        </p:nvSpPr>
        <p:spPr>
          <a:xfrm>
            <a:off x="8382000" y="4456061"/>
            <a:ext cx="3810000" cy="2400657"/>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Arial Nova Cond Light" panose="020B0306020202020204" pitchFamily="34" charset="0"/>
              </a:rPr>
              <a:t>The mosaic of Jerusalem in the Basilica of Santa Maria Maggiore in Rome (circa 6</a:t>
            </a:r>
            <a:r>
              <a:rPr kumimoji="0" lang="en-US" sz="3000" b="0" i="0" u="none" strike="noStrike" kern="1200" cap="none" spc="0" normalizeH="0" baseline="30000" noProof="0" dirty="0">
                <a:ln>
                  <a:noFill/>
                </a:ln>
                <a:solidFill>
                  <a:prstClr val="white"/>
                </a:solidFill>
                <a:effectLst/>
                <a:uLnTx/>
                <a:uFillTx/>
                <a:latin typeface="Arial Nova Cond Light" panose="020B0306020202020204" pitchFamily="34" charset="0"/>
              </a:rPr>
              <a:t>th</a:t>
            </a:r>
            <a:r>
              <a:rPr kumimoji="0" lang="en-US" sz="3000" b="0" i="0" u="none" strike="noStrike" kern="1200" cap="none" spc="0" normalizeH="0" baseline="0" noProof="0" dirty="0">
                <a:ln>
                  <a:noFill/>
                </a:ln>
                <a:solidFill>
                  <a:prstClr val="white"/>
                </a:solidFill>
                <a:effectLst/>
                <a:uLnTx/>
                <a:uFillTx/>
                <a:latin typeface="Arial Nova Cond Light" panose="020B0306020202020204" pitchFamily="34" charset="0"/>
              </a:rPr>
              <a:t> century) shows the city from the north.</a:t>
            </a:r>
            <a:endParaRPr kumimoji="0" lang="pt-BR" sz="3000" b="0" i="0" u="none" strike="noStrike" kern="1200" cap="none" spc="0" normalizeH="0" baseline="0" noProof="0" dirty="0">
              <a:ln>
                <a:noFill/>
              </a:ln>
              <a:solidFill>
                <a:prstClr val="white"/>
              </a:solidFill>
              <a:effectLst/>
              <a:uLnTx/>
              <a:uFillTx/>
              <a:latin typeface="Arial Nova Cond Light" panose="020B0306020202020204" pitchFamily="34" charset="0"/>
            </a:endParaRPr>
          </a:p>
        </p:txBody>
      </p:sp>
    </p:spTree>
    <p:extLst>
      <p:ext uri="{BB962C8B-B14F-4D97-AF65-F5344CB8AC3E}">
        <p14:creationId xmlns:p14="http://schemas.microsoft.com/office/powerpoint/2010/main" val="876836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32800" name="Rectangle 3279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BFE038-62E0-4BAA-F5B2-382C8178E111}"/>
              </a:ext>
            </a:extLst>
          </p:cNvPr>
          <p:cNvSpPr>
            <a:spLocks noGrp="1"/>
          </p:cNvSpPr>
          <p:nvPr>
            <p:ph type="title"/>
          </p:nvPr>
        </p:nvSpPr>
        <p:spPr>
          <a:xfrm>
            <a:off x="457200" y="325369"/>
            <a:ext cx="4955060" cy="1956841"/>
          </a:xfrm>
        </p:spPr>
        <p:txBody>
          <a:bodyPr anchor="b">
            <a:normAutofit/>
          </a:bodyPr>
          <a:lstStyle/>
          <a:p>
            <a:r>
              <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Al-Aqsa Mosque</a:t>
            </a:r>
            <a:endParaRPr lang="pt-BR"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280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3C1087-4EF9-F1ED-CCD4-133FF558064C}"/>
              </a:ext>
            </a:extLst>
          </p:cNvPr>
          <p:cNvSpPr>
            <a:spLocks noGrp="1"/>
          </p:cNvSpPr>
          <p:nvPr>
            <p:ph idx="1"/>
          </p:nvPr>
        </p:nvSpPr>
        <p:spPr>
          <a:xfrm>
            <a:off x="522743" y="2677030"/>
            <a:ext cx="4684915" cy="4017772"/>
          </a:xfrm>
        </p:spPr>
        <p:txBody>
          <a:bodyPr>
            <a:noAutofit/>
          </a:bodyPr>
          <a:lstStyle/>
          <a:p>
            <a:pPr marL="0" indent="0" algn="ctr">
              <a:buNone/>
            </a:pPr>
            <a:r>
              <a:rPr lang="en-US" sz="3600" b="1" dirty="0">
                <a:latin typeface="Arial Nova Cond Light" panose="020B0306020202020204" pitchFamily="34" charset="0"/>
              </a:rPr>
              <a:t>The Arabs conquered Jerusalem in 638 AD. Sometime after that, the Caliph built a praying house on the temple Mount. Through the centuries it was destroyed, rebuilt, and expanded. </a:t>
            </a:r>
            <a:endParaRPr lang="pt-BR" sz="3600" b="1" dirty="0">
              <a:latin typeface="Arial Nova Cond Light" panose="020B0306020202020204" pitchFamily="34" charset="0"/>
            </a:endParaRPr>
          </a:p>
        </p:txBody>
      </p:sp>
      <p:pic>
        <p:nvPicPr>
          <p:cNvPr id="32776" name="Picture 8" descr="Al-Aqsa Mosque, Al-Masjid Al-Aqsa, Al-Haram Ash-Sharif | IRCICA">
            <a:extLst>
              <a:ext uri="{FF2B5EF4-FFF2-40B4-BE49-F238E27FC236}">
                <a16:creationId xmlns:a16="http://schemas.microsoft.com/office/drawing/2014/main" id="{F0C46F32-ECE7-0155-5EB3-656DD8879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02" t="345" r="21778" b="-34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2572D2-2550-E564-2FB1-A51B75AF95EA}"/>
              </a:ext>
            </a:extLst>
          </p:cNvPr>
          <p:cNvSpPr/>
          <p:nvPr/>
        </p:nvSpPr>
        <p:spPr>
          <a:xfrm>
            <a:off x="172995" y="91451"/>
            <a:ext cx="11911913" cy="66751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pt-BR"/>
          </a:p>
        </p:txBody>
      </p:sp>
    </p:spTree>
    <p:extLst>
      <p:ext uri="{BB962C8B-B14F-4D97-AF65-F5344CB8AC3E}">
        <p14:creationId xmlns:p14="http://schemas.microsoft.com/office/powerpoint/2010/main" val="4248371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26" name="Picture 2" descr="Temple Mount - Wikipedia">
            <a:extLst>
              <a:ext uri="{FF2B5EF4-FFF2-40B4-BE49-F238E27FC236}">
                <a16:creationId xmlns:a16="http://schemas.microsoft.com/office/drawing/2014/main" id="{F0FD4B83-9284-F2A9-B661-36B7D20AFD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25"/>
          <a:stretch/>
        </p:blipFill>
        <p:spPr bwMode="auto">
          <a:xfrm>
            <a:off x="0" y="0"/>
            <a:ext cx="80037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18CF2B-A1C4-60F0-0971-0913E5222A77}"/>
              </a:ext>
            </a:extLst>
          </p:cNvPr>
          <p:cNvSpPr txBox="1"/>
          <p:nvPr/>
        </p:nvSpPr>
        <p:spPr>
          <a:xfrm>
            <a:off x="8140014" y="1969014"/>
            <a:ext cx="3685402" cy="3416320"/>
          </a:xfrm>
          <a:prstGeom prst="rect">
            <a:avLst/>
          </a:prstGeom>
          <a:noFill/>
        </p:spPr>
        <p:txBody>
          <a:bodyPr wrap="square">
            <a:spAutoFit/>
          </a:bodyPr>
          <a:lstStyle/>
          <a:p>
            <a:r>
              <a:rPr lang="en-US" sz="3600" b="1" dirty="0">
                <a:effectLst>
                  <a:outerShdw blurRad="38100" dist="38100" dir="2700000" algn="tl">
                    <a:srgbClr val="000000">
                      <a:alpha val="43137"/>
                    </a:srgbClr>
                  </a:outerShdw>
                </a:effectLst>
                <a:latin typeface="Arial Nova Cond Light" panose="020B0306020202020204" pitchFamily="34" charset="0"/>
              </a:rPr>
              <a:t>The actual configuration of the mosque was built in the 11</a:t>
            </a:r>
            <a:r>
              <a:rPr lang="en-US" sz="3600" b="1" baseline="30000" dirty="0">
                <a:effectLst>
                  <a:outerShdw blurRad="38100" dist="38100" dir="2700000" algn="tl">
                    <a:srgbClr val="000000">
                      <a:alpha val="43137"/>
                    </a:srgbClr>
                  </a:outerShdw>
                </a:effectLst>
                <a:latin typeface="Arial Nova Cond Light" panose="020B0306020202020204" pitchFamily="34" charset="0"/>
              </a:rPr>
              <a:t>th</a:t>
            </a:r>
            <a:r>
              <a:rPr lang="en-US" sz="3600" b="1" dirty="0">
                <a:effectLst>
                  <a:outerShdw blurRad="38100" dist="38100" dir="2700000" algn="tl">
                    <a:srgbClr val="000000">
                      <a:alpha val="43137"/>
                    </a:srgbClr>
                  </a:outerShdw>
                </a:effectLst>
                <a:latin typeface="Arial Nova Cond Light" panose="020B0306020202020204" pitchFamily="34" charset="0"/>
              </a:rPr>
              <a:t> century and the buildings around the 13</a:t>
            </a:r>
            <a:r>
              <a:rPr lang="en-US" sz="3600" b="1" baseline="30000" dirty="0">
                <a:effectLst>
                  <a:outerShdw blurRad="38100" dist="38100" dir="2700000" algn="tl">
                    <a:srgbClr val="000000">
                      <a:alpha val="43137"/>
                    </a:srgbClr>
                  </a:outerShdw>
                </a:effectLst>
                <a:latin typeface="Arial Nova Cond Light" panose="020B0306020202020204" pitchFamily="34" charset="0"/>
              </a:rPr>
              <a:t>th</a:t>
            </a:r>
            <a:r>
              <a:rPr lang="en-US" sz="3600" b="1" dirty="0">
                <a:effectLst>
                  <a:outerShdw blurRad="38100" dist="38100" dir="2700000" algn="tl">
                    <a:srgbClr val="000000">
                      <a:alpha val="43137"/>
                    </a:srgbClr>
                  </a:outerShdw>
                </a:effectLst>
                <a:latin typeface="Arial Nova Cond Light" panose="020B0306020202020204" pitchFamily="34" charset="0"/>
              </a:rPr>
              <a:t> century.</a:t>
            </a:r>
            <a:endParaRPr lang="pt-BR"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7084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4818" name="Picture 2" descr="undefined">
            <a:extLst>
              <a:ext uri="{FF2B5EF4-FFF2-40B4-BE49-F238E27FC236}">
                <a16:creationId xmlns:a16="http://schemas.microsoft.com/office/drawing/2014/main" id="{D2E4A988-8C9A-CADD-FB33-9C200D234A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58" b="93095" l="2625" r="98125">
                        <a14:foregroundMark x1="12000" y1="16113" x2="4000" y2="45524"/>
                        <a14:foregroundMark x1="4000" y1="45524" x2="7500" y2="79284"/>
                        <a14:foregroundMark x1="7500" y1="79284" x2="18250" y2="94373"/>
                        <a14:foregroundMark x1="18250" y1="94373" x2="34500" y2="91049"/>
                        <a14:foregroundMark x1="34500" y1="91049" x2="43625" y2="68031"/>
                        <a14:foregroundMark x1="43625" y1="68031" x2="44500" y2="29412"/>
                        <a14:foregroundMark x1="44500" y1="29412" x2="37750" y2="11509"/>
                        <a14:foregroundMark x1="37750" y1="11509" x2="19500" y2="9463"/>
                        <a14:foregroundMark x1="19500" y1="9463" x2="8375" y2="21995"/>
                        <a14:foregroundMark x1="8375" y1="21995" x2="8000" y2="23529"/>
                        <a14:foregroundMark x1="14125" y1="10230" x2="4250" y2="33760"/>
                        <a14:foregroundMark x1="4250" y1="33760" x2="3500" y2="52941"/>
                        <a14:foregroundMark x1="3500" y1="52941" x2="6125" y2="69309"/>
                        <a14:foregroundMark x1="14625" y1="93095" x2="33375" y2="91304"/>
                        <a14:foregroundMark x1="33375" y1="91304" x2="44000" y2="74680"/>
                        <a14:foregroundMark x1="44000" y1="74680" x2="45500" y2="40153"/>
                        <a14:foregroundMark x1="45500" y1="40153" x2="40875" y2="21995"/>
                        <a14:foregroundMark x1="40875" y1="21995" x2="34250" y2="7673"/>
                        <a14:foregroundMark x1="34250" y1="7673" x2="22681" y2="3036"/>
                        <a14:foregroundMark x1="10375" y1="15601" x2="3500" y2="29668"/>
                        <a14:foregroundMark x1="3500" y1="29668" x2="2750" y2="61125"/>
                        <a14:foregroundMark x1="2750" y1="61125" x2="6375" y2="80051"/>
                        <a14:foregroundMark x1="6375" y1="80051" x2="16625" y2="93350"/>
                        <a14:foregroundMark x1="16625" y1="93350" x2="18750" y2="93606"/>
                        <a14:foregroundMark x1="35750" y1="9719" x2="46000" y2="35038"/>
                        <a14:foregroundMark x1="46000" y1="35038" x2="47625" y2="58568"/>
                        <a14:foregroundMark x1="47625" y1="58568" x2="44000" y2="75959"/>
                        <a14:foregroundMark x1="43375" y1="24808" x2="34125" y2="5627"/>
                        <a14:foregroundMark x1="34125" y1="5627" x2="33750" y2="5371"/>
                        <a14:foregroundMark x1="44375" y1="24041" x2="37875" y2="9463"/>
                        <a14:foregroundMark x1="17375" y1="6394" x2="5875" y2="26087"/>
                        <a14:foregroundMark x1="5875" y1="26087" x2="2625" y2="43478"/>
                        <a14:foregroundMark x1="64250" y1="22506" x2="59500" y2="71867"/>
                        <a14:foregroundMark x1="59500" y1="71867" x2="66000" y2="88491"/>
                        <a14:foregroundMark x1="66000" y1="88491" x2="78000" y2="91304"/>
                        <a14:foregroundMark x1="78000" y1="91304" x2="87000" y2="85166"/>
                        <a14:foregroundMark x1="87000" y1="85166" x2="92875" y2="61125"/>
                        <a14:foregroundMark x1="92875" y1="61125" x2="88500" y2="18926"/>
                        <a14:foregroundMark x1="88500" y1="18926" x2="64500" y2="15345"/>
                        <a14:foregroundMark x1="64500" y1="15345" x2="57250" y2="29668"/>
                        <a14:foregroundMark x1="57250" y1="29668" x2="57375" y2="31714"/>
                        <a14:foregroundMark x1="66500" y1="8440" x2="56375" y2="26854"/>
                        <a14:foregroundMark x1="56375" y1="26854" x2="52500" y2="51662"/>
                        <a14:foregroundMark x1="52500" y1="51662" x2="57125" y2="76215"/>
                        <a14:foregroundMark x1="57125" y1="76215" x2="62250" y2="85166"/>
                        <a14:foregroundMark x1="95125" y1="75959" x2="96250" y2="51662"/>
                        <a14:foregroundMark x1="96250" y1="51662" x2="93625" y2="25064"/>
                        <a14:foregroundMark x1="93625" y1="25064" x2="78875" y2="5882"/>
                        <a14:foregroundMark x1="78875" y1="5882" x2="65500" y2="7928"/>
                        <a14:foregroundMark x1="65500" y1="7928" x2="63625" y2="10742"/>
                        <a14:foregroundMark x1="63375" y1="8951" x2="81125" y2="5115"/>
                        <a14:foregroundMark x1="81125" y1="5115" x2="87000" y2="12276"/>
                        <a14:foregroundMark x1="77750" y1="4604" x2="66625" y2="7161"/>
                        <a14:foregroundMark x1="66625" y1="7161" x2="66500" y2="7161"/>
                        <a14:foregroundMark x1="65750" y1="7161" x2="78250" y2="3836"/>
                        <a14:foregroundMark x1="78250" y1="3836" x2="79125" y2="4348"/>
                        <a14:foregroundMark x1="74750" y1="5627" x2="67250" y2="6650"/>
                        <a14:foregroundMark x1="65750" y1="6650" x2="76625" y2="4092"/>
                        <a14:foregroundMark x1="76625" y1="4092" x2="78125" y2="4348"/>
                        <a14:foregroundMark x1="75125" y1="4092" x2="68500" y2="3069"/>
                        <a14:foregroundMark x1="88000" y1="14578" x2="97500" y2="36061"/>
                        <a14:foregroundMark x1="97500" y1="36061" x2="98125" y2="60614"/>
                        <a14:foregroundMark x1="98125" y1="60614" x2="95250" y2="74680"/>
                        <a14:backgroundMark x1="20125" y1="2046" x2="23250" y2="1023"/>
                      </a14:backgroundRemoval>
                    </a14:imgEffect>
                  </a14:imgLayer>
                </a14:imgProps>
              </a:ext>
              <a:ext uri="{28A0092B-C50C-407E-A947-70E740481C1C}">
                <a14:useLocalDpi xmlns:a14="http://schemas.microsoft.com/office/drawing/2010/main" val="0"/>
              </a:ext>
            </a:extLst>
          </a:blip>
          <a:srcRect/>
          <a:stretch>
            <a:fillRect/>
          </a:stretch>
        </p:blipFill>
        <p:spPr bwMode="auto">
          <a:xfrm>
            <a:off x="310390" y="2865650"/>
            <a:ext cx="5055171" cy="24707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E0EF2E-8064-3910-7479-799EA7AA6404}"/>
              </a:ext>
            </a:extLst>
          </p:cNvPr>
          <p:cNvSpPr txBox="1"/>
          <p:nvPr/>
        </p:nvSpPr>
        <p:spPr>
          <a:xfrm>
            <a:off x="5585346" y="2898732"/>
            <a:ext cx="5991367" cy="1815882"/>
          </a:xfrm>
          <a:prstGeom prst="rect">
            <a:avLst/>
          </a:prstGeom>
          <a:noFill/>
        </p:spPr>
        <p:txBody>
          <a:bodyPr wrap="square">
            <a:spAutoFit/>
          </a:bodyPr>
          <a:lstStyle/>
          <a:p>
            <a:pPr algn="l"/>
            <a:r>
              <a:rPr lang="en-US" sz="2800" b="1" dirty="0">
                <a:latin typeface="Arial Nova Cond Light" panose="020B0306020202020204" pitchFamily="34" charset="0"/>
              </a:rPr>
              <a:t>A coin issued by the Jewish rebels in 68–69 CE, note Paleo-Hebrew alphabet. Obverse: "Shekel, Israel. Year 3". Reverse: "Jerusalem the Holy".</a:t>
            </a:r>
          </a:p>
        </p:txBody>
      </p:sp>
      <p:pic>
        <p:nvPicPr>
          <p:cNvPr id="34820" name="Picture 4" descr="undefined">
            <a:extLst>
              <a:ext uri="{FF2B5EF4-FFF2-40B4-BE49-F238E27FC236}">
                <a16:creationId xmlns:a16="http://schemas.microsoft.com/office/drawing/2014/main" id="{12DE1355-174D-B170-093A-06123CE2F46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06" b="93802" l="2400" r="99200">
                        <a14:foregroundMark x1="9600" y1="16942" x2="3200" y2="41322"/>
                        <a14:foregroundMark x1="3200" y1="41322" x2="5800" y2="66529"/>
                        <a14:foregroundMark x1="5800" y1="66529" x2="16200" y2="87603"/>
                        <a14:foregroundMark x1="16200" y1="87603" x2="27600" y2="91322"/>
                        <a14:foregroundMark x1="27600" y1="91322" x2="37800" y2="87190"/>
                        <a14:foregroundMark x1="37800" y1="87190" x2="47800" y2="65702"/>
                        <a14:foregroundMark x1="47800" y1="65702" x2="47200" y2="43388"/>
                        <a14:foregroundMark x1="47200" y1="43388" x2="41000" y2="23140"/>
                        <a14:foregroundMark x1="41000" y1="23140" x2="31800" y2="11983"/>
                        <a14:foregroundMark x1="31800" y1="11983" x2="22400" y2="9091"/>
                        <a14:foregroundMark x1="22400" y1="9091" x2="8000" y2="20661"/>
                        <a14:foregroundMark x1="8000" y1="20661" x2="7200" y2="22727"/>
                        <a14:foregroundMark x1="42400" y1="20248" x2="27600" y2="4959"/>
                        <a14:foregroundMark x1="27600" y1="4959" x2="13600" y2="11983"/>
                        <a14:foregroundMark x1="4625" y1="35162" x2="4000" y2="36777"/>
                        <a14:foregroundMark x1="13600" y1="11983" x2="4738" y2="34870"/>
                        <a14:foregroundMark x1="4000" y1="36777" x2="2800" y2="63223"/>
                        <a14:foregroundMark x1="30200" y1="7438" x2="39600" y2="17769"/>
                        <a14:foregroundMark x1="30783" y1="5735" x2="29200" y2="4132"/>
                        <a14:foregroundMark x1="39400" y1="14463" x2="31308" y2="6267"/>
                        <a14:foregroundMark x1="29200" y1="4132" x2="29000" y2="4132"/>
                        <a14:foregroundMark x1="15000" y1="9091" x2="5191" y2="23567"/>
                        <a14:foregroundMark x1="2557" y1="34078" x2="3000" y2="52066"/>
                        <a14:foregroundMark x1="53600" y1="33884" x2="54800" y2="66529"/>
                        <a14:foregroundMark x1="54800" y1="66529" x2="63800" y2="87603"/>
                        <a14:foregroundMark x1="63800" y1="87603" x2="74600" y2="91322"/>
                        <a14:foregroundMark x1="74600" y1="91322" x2="90200" y2="83058"/>
                        <a14:foregroundMark x1="90200" y1="83058" x2="95870" y2="55334"/>
                        <a14:foregroundMark x1="95947" y1="51722" x2="91800" y2="19008"/>
                        <a14:foregroundMark x1="91800" y1="19008" x2="77000" y2="10744"/>
                        <a14:foregroundMark x1="77000" y1="10744" x2="66200" y2="11157"/>
                        <a14:foregroundMark x1="58582" y1="18152" x2="57200" y2="19421"/>
                        <a14:foregroundMark x1="66200" y1="11157" x2="60132" y2="16729"/>
                        <a14:foregroundMark x1="57200" y1="19421" x2="53800" y2="37190"/>
                        <a14:foregroundMark x1="72800" y1="6198" x2="88000" y2="11157"/>
                        <a14:foregroundMark x1="88000" y1="11157" x2="94000" y2="31818"/>
                        <a14:foregroundMark x1="94000" y1="31818" x2="95800" y2="59091"/>
                        <a14:foregroundMark x1="95800" y1="59091" x2="86200" y2="89256"/>
                        <a14:foregroundMark x1="86200" y1="89256" x2="69600" y2="93802"/>
                        <a14:foregroundMark x1="69600" y1="93802" x2="58600" y2="77686"/>
                        <a14:foregroundMark x1="58600" y1="77686" x2="53400" y2="59917"/>
                        <a14:foregroundMark x1="53400" y1="59917" x2="51600" y2="44215"/>
                        <a14:foregroundMark x1="87200" y1="9917" x2="94600" y2="33058"/>
                        <a14:foregroundMark x1="94600" y1="33058" x2="94600" y2="63636"/>
                        <a14:foregroundMark x1="94600" y1="63636" x2="92400" y2="71074"/>
                        <a14:foregroundMark x1="70600" y1="5785" x2="60200" y2="13223"/>
                        <a14:foregroundMark x1="60200" y1="13223" x2="59802" y2="13862"/>
                        <a14:foregroundMark x1="70000" y1="4959" x2="61800" y2="10744"/>
                        <a14:foregroundMark x1="60400" y1="13636" x2="69400" y2="4132"/>
                        <a14:foregroundMark x1="67400" y1="5785" x2="60000" y2="12810"/>
                        <a14:foregroundMark x1="65600" y1="7025" x2="59123" y2="12843"/>
                        <a14:foregroundMark x1="87400" y1="10744" x2="96000" y2="23554"/>
                        <a14:foregroundMark x1="96000" y1="23554" x2="98229" y2="39958"/>
                        <a14:foregroundMark x1="33800" y1="7851" x2="19400" y2="4959"/>
                        <a14:foregroundMark x1="19400" y1="4959" x2="30200" y2="3719"/>
                        <a14:foregroundMark x1="33187" y1="6986" x2="33600" y2="7438"/>
                        <a14:foregroundMark x1="97600" y1="39256" x2="98200" y2="55372"/>
                        <a14:foregroundMark x1="29200" y1="4545" x2="30800" y2="4545"/>
                        <a14:foregroundMark x1="34800" y1="7438" x2="31800" y2="5372"/>
                        <a14:backgroundMark x1="2800" y1="22314" x2="1400" y2="33471"/>
                        <a14:backgroundMark x1="30453" y1="479" x2="29200" y2="0"/>
                        <a14:backgroundMark x1="34600" y1="2066" x2="31884" y2="1027"/>
                        <a14:backgroundMark x1="58000" y1="11157" x2="56400" y2="14876"/>
                        <a14:backgroundMark x1="55800" y1="15702" x2="56600" y2="15702"/>
                        <a14:backgroundMark x1="98800" y1="72314" x2="99200" y2="66942"/>
                        <a14:backgroundMark x1="99277" y1="55201" x2="99000" y2="68182"/>
                      </a14:backgroundRemoval>
                    </a14:imgEffect>
                  </a14:imgLayer>
                </a14:imgProps>
              </a:ext>
              <a:ext uri="{28A0092B-C50C-407E-A947-70E740481C1C}">
                <a14:useLocalDpi xmlns:a14="http://schemas.microsoft.com/office/drawing/2010/main" val="0"/>
              </a:ext>
            </a:extLst>
          </a:blip>
          <a:srcRect/>
          <a:stretch>
            <a:fillRect/>
          </a:stretch>
        </p:blipFill>
        <p:spPr bwMode="auto">
          <a:xfrm>
            <a:off x="310390" y="118359"/>
            <a:ext cx="5104781" cy="24707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501EB4-FD38-47DB-F1E2-8DF320965AB2}"/>
              </a:ext>
            </a:extLst>
          </p:cNvPr>
          <p:cNvSpPr txBox="1"/>
          <p:nvPr/>
        </p:nvSpPr>
        <p:spPr>
          <a:xfrm>
            <a:off x="5534167" y="376838"/>
            <a:ext cx="6510550" cy="1815882"/>
          </a:xfrm>
          <a:prstGeom prst="rect">
            <a:avLst/>
          </a:prstGeom>
          <a:noFill/>
        </p:spPr>
        <p:txBody>
          <a:bodyPr wrap="square">
            <a:spAutoFit/>
          </a:bodyPr>
          <a:lstStyle/>
          <a:p>
            <a:pPr algn="l"/>
            <a:r>
              <a:rPr lang="en-US" sz="2800" b="1" dirty="0">
                <a:latin typeface="Arial Nova Cond Light" panose="020B0306020202020204" pitchFamily="34" charset="0"/>
              </a:rPr>
              <a:t>Half Shekel coin issued by the Jewish rebels in 67–68 CE, note Paleo-Hebrew alphabet. Obverse: "Half Shekel Year 2". Reverse: "Jerusalem the Holy".</a:t>
            </a:r>
          </a:p>
        </p:txBody>
      </p:sp>
      <p:pic>
        <p:nvPicPr>
          <p:cNvPr id="34822" name="Picture 6" descr="undefined">
            <a:extLst>
              <a:ext uri="{FF2B5EF4-FFF2-40B4-BE49-F238E27FC236}">
                <a16:creationId xmlns:a16="http://schemas.microsoft.com/office/drawing/2014/main" id="{89CD4780-E105-5D23-39A6-D69AE133098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00" b="96000" l="794" r="97421">
                        <a14:foregroundMark x1="12302" y1="11600" x2="2381" y2="55200"/>
                        <a14:foregroundMark x1="2381" y1="55200" x2="5159" y2="76400"/>
                        <a14:foregroundMark x1="5159" y1="76400" x2="14087" y2="86000"/>
                        <a14:foregroundMark x1="14087" y1="86000" x2="28968" y2="92800"/>
                        <a14:foregroundMark x1="28968" y1="92800" x2="43452" y2="82000"/>
                        <a14:foregroundMark x1="43452" y1="82000" x2="48016" y2="54800"/>
                        <a14:foregroundMark x1="48016" y1="54800" x2="35913" y2="12800"/>
                        <a14:foregroundMark x1="35913" y1="12800" x2="20437" y2="6400"/>
                        <a14:foregroundMark x1="20437" y1="6400" x2="11508" y2="21200"/>
                        <a14:foregroundMark x1="11508" y1="21200" x2="11508" y2="21200"/>
                        <a14:foregroundMark x1="6151" y1="34000" x2="4960" y2="73200"/>
                        <a14:foregroundMark x1="4960" y1="73200" x2="20040" y2="70400"/>
                        <a14:foregroundMark x1="20040" y1="70400" x2="25992" y2="64800"/>
                        <a14:foregroundMark x1="2778" y1="60800" x2="992" y2="53600"/>
                        <a14:foregroundMark x1="68651" y1="12000" x2="54365" y2="53200"/>
                        <a14:foregroundMark x1="54365" y1="53200" x2="64286" y2="86000"/>
                        <a14:foregroundMark x1="64286" y1="86000" x2="76984" y2="90800"/>
                        <a14:foregroundMark x1="76984" y1="90800" x2="89286" y2="85600"/>
                        <a14:foregroundMark x1="89286" y1="85600" x2="97222" y2="65600"/>
                        <a14:foregroundMark x1="97222" y1="65600" x2="91865" y2="32800"/>
                        <a14:foregroundMark x1="91865" y1="32800" x2="78175" y2="8800"/>
                        <a14:foregroundMark x1="78175" y1="8800" x2="68849" y2="11200"/>
                        <a14:foregroundMark x1="89484" y1="24400" x2="95635" y2="50400"/>
                        <a14:foregroundMark x1="95635" y1="50400" x2="95040" y2="71200"/>
                        <a14:foregroundMark x1="95040" y1="71200" x2="91667" y2="81600"/>
                        <a14:foregroundMark x1="96230" y1="44000" x2="97817" y2="69200"/>
                        <a14:foregroundMark x1="97817" y1="69200" x2="97421" y2="72800"/>
                        <a14:foregroundMark x1="69643" y1="96000" x2="80754" y2="93200"/>
                        <a14:foregroundMark x1="69643" y1="5200" x2="85317" y2="7200"/>
                        <a14:foregroundMark x1="16071" y1="5600" x2="29762" y2="4400"/>
                        <a14:foregroundMark x1="29762" y1="4400" x2="33730" y2="5200"/>
                      </a14:backgroundRemoval>
                    </a14:imgEffect>
                  </a14:imgLayer>
                </a14:imgProps>
              </a:ext>
              <a:ext uri="{28A0092B-C50C-407E-A947-70E740481C1C}">
                <a14:useLocalDpi xmlns:a14="http://schemas.microsoft.com/office/drawing/2010/main" val="0"/>
              </a:ext>
            </a:extLst>
          </a:blip>
          <a:srcRect/>
          <a:stretch>
            <a:fillRect/>
          </a:stretch>
        </p:blipFill>
        <p:spPr bwMode="auto">
          <a:xfrm>
            <a:off x="7244117" y="4422318"/>
            <a:ext cx="4800600" cy="2381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2F4FAEC-1903-6045-2142-719719CC44C7}"/>
              </a:ext>
            </a:extLst>
          </p:cNvPr>
          <p:cNvSpPr txBox="1"/>
          <p:nvPr/>
        </p:nvSpPr>
        <p:spPr>
          <a:xfrm>
            <a:off x="147282" y="5612943"/>
            <a:ext cx="6953061" cy="954107"/>
          </a:xfrm>
          <a:prstGeom prst="rect">
            <a:avLst/>
          </a:prstGeom>
          <a:noFill/>
        </p:spPr>
        <p:txBody>
          <a:bodyPr wrap="square">
            <a:spAutoFit/>
          </a:bodyPr>
          <a:lstStyle/>
          <a:p>
            <a:pPr algn="r"/>
            <a:r>
              <a:rPr lang="en-US" sz="2800" b="1" dirty="0">
                <a:latin typeface="Arial Nova Cond Light" panose="020B0306020202020204" pitchFamily="34" charset="0"/>
              </a:rPr>
              <a:t>Bronze prutah eighth of a shekel of year 4 (69–70 CE) issued during the First Jewish Revolt.</a:t>
            </a:r>
            <a:endParaRPr lang="pt-BR" b="1" dirty="0"/>
          </a:p>
        </p:txBody>
      </p:sp>
    </p:spTree>
    <p:extLst>
      <p:ext uri="{BB962C8B-B14F-4D97-AF65-F5344CB8AC3E}">
        <p14:creationId xmlns:p14="http://schemas.microsoft.com/office/powerpoint/2010/main" val="4162611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BA82-87CF-B938-5366-00DFEECAE76D}"/>
              </a:ext>
            </a:extLst>
          </p:cNvPr>
          <p:cNvSpPr>
            <a:spLocks noGrp="1"/>
          </p:cNvSpPr>
          <p:nvPr>
            <p:ph type="title"/>
          </p:nvPr>
        </p:nvSpPr>
        <p:spPr>
          <a:xfrm>
            <a:off x="368300" y="165101"/>
            <a:ext cx="11518900" cy="1295400"/>
          </a:xfrm>
        </p:spPr>
        <p:txBody>
          <a:bodyPr>
            <a:normAutofit/>
          </a:bodyPr>
          <a:lstStyle/>
          <a:p>
            <a:pPr algn="ctr"/>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lgerian" panose="04020705040A02060702" pitchFamily="82" charset="0"/>
                <a:cs typeface="Aharoni" panose="02010803020104030203" pitchFamily="2" charset="-79"/>
              </a:rPr>
              <a:t>First Jewish Revolt (66-70 AD)</a:t>
            </a:r>
            <a:endParaRPr lang="pt-BR"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lgerian" panose="04020705040A02060702" pitchFamily="82" charset="0"/>
              <a:cs typeface="Aharoni" panose="02010803020104030203" pitchFamily="2" charset="-79"/>
            </a:endParaRPr>
          </a:p>
        </p:txBody>
      </p:sp>
      <p:sp>
        <p:nvSpPr>
          <p:cNvPr id="3" name="Content Placeholder 2">
            <a:extLst>
              <a:ext uri="{FF2B5EF4-FFF2-40B4-BE49-F238E27FC236}">
                <a16:creationId xmlns:a16="http://schemas.microsoft.com/office/drawing/2014/main" id="{0BE29E54-1EF5-F725-196A-313E6970285F}"/>
              </a:ext>
            </a:extLst>
          </p:cNvPr>
          <p:cNvSpPr>
            <a:spLocks noGrp="1"/>
          </p:cNvSpPr>
          <p:nvPr>
            <p:ph idx="1"/>
          </p:nvPr>
        </p:nvSpPr>
        <p:spPr>
          <a:xfrm>
            <a:off x="368300" y="1460500"/>
            <a:ext cx="11518900" cy="5397499"/>
          </a:xfrm>
        </p:spPr>
        <p:txBody>
          <a:bodyPr>
            <a:normAutofit/>
          </a:bodyPr>
          <a:lstStyle/>
          <a:p>
            <a:pPr>
              <a:spcBef>
                <a:spcPts val="1200"/>
              </a:spcBef>
            </a:pPr>
            <a:r>
              <a:rPr lang="en-US" sz="3400" dirty="0">
                <a:solidFill>
                  <a:schemeClr val="bg1"/>
                </a:solidFill>
                <a:latin typeface="Arial Nova Cond Light" panose="020B0306020202020204" pitchFamily="34" charset="0"/>
              </a:rPr>
              <a:t>General Vespasian was given the command of four legions and tasked by Nero with the capture of Jerusalem. He started his campaign in 67 AD by Galilee and advanced south quickly.</a:t>
            </a:r>
          </a:p>
          <a:p>
            <a:pPr>
              <a:spcBef>
                <a:spcPts val="1200"/>
              </a:spcBef>
            </a:pPr>
            <a:r>
              <a:rPr lang="en-US" sz="3400" dirty="0">
                <a:solidFill>
                  <a:schemeClr val="bg1"/>
                </a:solidFill>
                <a:latin typeface="Arial Nova Cond Light" panose="020B0306020202020204" pitchFamily="34" charset="0"/>
              </a:rPr>
              <a:t>With the death of Nero in June of 68 Vespasian returned to Rome to claim for himself his place. He would eventually become Emperor. Vespasian left in charge of the campaign in Judea his son Titus.</a:t>
            </a:r>
            <a:endParaRPr lang="pt-BR" sz="3400" dirty="0">
              <a:solidFill>
                <a:schemeClr val="bg1"/>
              </a:solidFill>
              <a:latin typeface="Arial Nova Cond Light" panose="020B0306020202020204" pitchFamily="34" charset="0"/>
            </a:endParaRPr>
          </a:p>
          <a:p>
            <a:pPr>
              <a:spcBef>
                <a:spcPts val="1200"/>
              </a:spcBef>
            </a:pPr>
            <a:r>
              <a:rPr lang="en-US" sz="3400" dirty="0">
                <a:solidFill>
                  <a:schemeClr val="bg1"/>
                </a:solidFill>
                <a:latin typeface="Arial Nova Cond Light" panose="020B0306020202020204" pitchFamily="34" charset="0"/>
              </a:rPr>
              <a:t>Titus arrived at the gates of Jerusalem in early 70 AD. He besieged the city for four months.</a:t>
            </a:r>
          </a:p>
        </p:txBody>
      </p:sp>
    </p:spTree>
    <p:extLst>
      <p:ext uri="{BB962C8B-B14F-4D97-AF65-F5344CB8AC3E}">
        <p14:creationId xmlns:p14="http://schemas.microsoft.com/office/powerpoint/2010/main" val="388909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DB"/>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796FF3B-9B37-9577-668D-BFFC3E54E6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0"/>
            <a:ext cx="58023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3DED99-149A-282B-2D82-B05F5A639739}"/>
              </a:ext>
            </a:extLst>
          </p:cNvPr>
          <p:cNvSpPr txBox="1"/>
          <p:nvPr/>
        </p:nvSpPr>
        <p:spPr>
          <a:xfrm>
            <a:off x="7200900" y="1720840"/>
            <a:ext cx="3390900" cy="3416320"/>
          </a:xfrm>
          <a:prstGeom prst="rect">
            <a:avLst/>
          </a:prstGeom>
          <a:noFill/>
        </p:spPr>
        <p:txBody>
          <a:bodyPr wrap="square" rtlCol="0">
            <a:spAutoFit/>
          </a:bodyPr>
          <a:lstStyle/>
          <a:p>
            <a:pPr algn="ctr"/>
            <a:r>
              <a:rPr lang="en-US" sz="3600" b="1" dirty="0">
                <a:latin typeface="Arial Nova Cond Light" panose="020B0306020202020204" pitchFamily="34" charset="0"/>
              </a:rPr>
              <a:t>This map shows the extension of the Judean provisional government in 66 AD and its gradual loss of territory.</a:t>
            </a:r>
            <a:endParaRPr lang="pt-BR" sz="3600" b="1" dirty="0">
              <a:latin typeface="Arial Nova Cond Light" panose="020B0306020202020204" pitchFamily="34" charset="0"/>
            </a:endParaRPr>
          </a:p>
        </p:txBody>
      </p:sp>
    </p:spTree>
    <p:extLst>
      <p:ext uri="{BB962C8B-B14F-4D97-AF65-F5344CB8AC3E}">
        <p14:creationId xmlns:p14="http://schemas.microsoft.com/office/powerpoint/2010/main" val="2386958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D6B4"/>
        </a:solidFill>
        <a:effectLst/>
      </p:bgPr>
    </p:bg>
    <p:spTree>
      <p:nvGrpSpPr>
        <p:cNvPr id="1" name=""/>
        <p:cNvGrpSpPr/>
        <p:nvPr/>
      </p:nvGrpSpPr>
      <p:grpSpPr>
        <a:xfrm>
          <a:off x="0" y="0"/>
          <a:ext cx="0" cy="0"/>
          <a:chOff x="0" y="0"/>
          <a:chExt cx="0" cy="0"/>
        </a:xfrm>
      </p:grpSpPr>
      <p:pic>
        <p:nvPicPr>
          <p:cNvPr id="18434" name="Picture 2" descr="Front view of a bust. He is balding and wears a Roman tunic.">
            <a:extLst>
              <a:ext uri="{FF2B5EF4-FFF2-40B4-BE49-F238E27FC236}">
                <a16:creationId xmlns:a16="http://schemas.microsoft.com/office/drawing/2014/main" id="{27B35082-F517-8E93-43FE-BE0EE026B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6087" y="0"/>
            <a:ext cx="5395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4497D8FF-AA19-AAB8-6EB3-A39EBD957A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r="405"/>
          <a:stretch/>
        </p:blipFill>
        <p:spPr bwMode="auto">
          <a:xfrm>
            <a:off x="0" y="132130"/>
            <a:ext cx="6796087" cy="65937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4BAA2D-3A8C-BA31-8D08-4B561F1BD147}"/>
              </a:ext>
            </a:extLst>
          </p:cNvPr>
          <p:cNvSpPr txBox="1"/>
          <p:nvPr/>
        </p:nvSpPr>
        <p:spPr>
          <a:xfrm>
            <a:off x="6796087" y="6396335"/>
            <a:ext cx="3160713" cy="46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latin typeface="Arial Nova Cond" panose="020B0506020202020204" pitchFamily="34" charset="0"/>
              </a:rPr>
              <a:t>Emperor Vespasian Bust</a:t>
            </a:r>
            <a:endParaRPr lang="pt-BR" sz="2400" dirty="0">
              <a:latin typeface="Arial Nova Cond" panose="020B0506020202020204" pitchFamily="34" charset="0"/>
            </a:endParaRPr>
          </a:p>
        </p:txBody>
      </p:sp>
    </p:spTree>
    <p:extLst>
      <p:ext uri="{BB962C8B-B14F-4D97-AF65-F5344CB8AC3E}">
        <p14:creationId xmlns:p14="http://schemas.microsoft.com/office/powerpoint/2010/main" val="2160377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4A2E4497-54DF-B92F-5D5F-06EA922204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17" r="9817"/>
          <a:stretch/>
        </p:blipFill>
        <p:spPr bwMode="auto">
          <a:xfrm>
            <a:off x="4564063" y="0"/>
            <a:ext cx="7627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undefined">
            <a:extLst>
              <a:ext uri="{FF2B5EF4-FFF2-40B4-BE49-F238E27FC236}">
                <a16:creationId xmlns:a16="http://schemas.microsoft.com/office/drawing/2014/main" id="{21ED7999-286D-2F17-0ECB-A3620C014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64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6EC591-C013-E9D8-2390-DCB2A47E5BFF}"/>
              </a:ext>
            </a:extLst>
          </p:cNvPr>
          <p:cNvSpPr txBox="1"/>
          <p:nvPr/>
        </p:nvSpPr>
        <p:spPr>
          <a:xfrm>
            <a:off x="1" y="5473005"/>
            <a:ext cx="12191999" cy="13849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dirty="0" err="1">
                <a:latin typeface="Arial Nova Cond" panose="020B0506020202020204" pitchFamily="34" charset="0"/>
              </a:rPr>
              <a:t>Favius</a:t>
            </a:r>
            <a:r>
              <a:rPr lang="en-US" sz="2800" dirty="0">
                <a:latin typeface="Arial Nova Cond" panose="020B0506020202020204" pitchFamily="34" charset="0"/>
              </a:rPr>
              <a:t> Josephus (37-100 AD) was born in a noble Jewish family in Jerusalem. He became a general in the revolt. He was captured in 67 AD after a 47 days siege to  </a:t>
            </a:r>
            <a:r>
              <a:rPr lang="en-US" sz="2800" dirty="0" err="1">
                <a:latin typeface="Arial Nova Cond" panose="020B0506020202020204" pitchFamily="34" charset="0"/>
              </a:rPr>
              <a:t>Yodfat</a:t>
            </a:r>
            <a:r>
              <a:rPr lang="en-US" sz="2800" dirty="0">
                <a:latin typeface="Arial Nova Cond" panose="020B0506020202020204" pitchFamily="34" charset="0"/>
              </a:rPr>
              <a:t>. Vespasian used him as interpreter. He later was made free by the emperor. </a:t>
            </a:r>
            <a:endParaRPr lang="pt-BR" sz="2800" dirty="0">
              <a:latin typeface="Arial Nova Cond" panose="020B0506020202020204" pitchFamily="34" charset="0"/>
            </a:endParaRPr>
          </a:p>
        </p:txBody>
      </p:sp>
    </p:spTree>
    <p:extLst>
      <p:ext uri="{BB962C8B-B14F-4D97-AF65-F5344CB8AC3E}">
        <p14:creationId xmlns:p14="http://schemas.microsoft.com/office/powerpoint/2010/main" val="1273075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66C8F5-B164-3892-052B-8A4783015F57}"/>
              </a:ext>
            </a:extLst>
          </p:cNvPr>
          <p:cNvSpPr txBox="1"/>
          <p:nvPr/>
        </p:nvSpPr>
        <p:spPr>
          <a:xfrm>
            <a:off x="769258" y="876556"/>
            <a:ext cx="5689600" cy="4524315"/>
          </a:xfrm>
          <a:prstGeom prst="rect">
            <a:avLst/>
          </a:prstGeom>
          <a:noFill/>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latin typeface="Arial Nova Cond" panose="020B0506020202020204" pitchFamily="34" charset="0"/>
              </a:rPr>
              <a:t>Flavius Josephus’ </a:t>
            </a:r>
            <a:r>
              <a:rPr lang="en-US" sz="3600" i="1" dirty="0">
                <a:solidFill>
                  <a:schemeClr val="bg1"/>
                </a:solidFill>
                <a:effectLst>
                  <a:outerShdw blurRad="38100" dist="38100" dir="2700000" algn="tl">
                    <a:srgbClr val="000000">
                      <a:alpha val="43137"/>
                    </a:srgbClr>
                  </a:outerShdw>
                </a:effectLst>
                <a:latin typeface="Arial Nova Cond" panose="020B0506020202020204" pitchFamily="34" charset="0"/>
              </a:rPr>
              <a:t>War of the Jews</a:t>
            </a:r>
            <a:r>
              <a:rPr lang="en-US" sz="3600" dirty="0">
                <a:solidFill>
                  <a:schemeClr val="bg1"/>
                </a:solidFill>
                <a:effectLst>
                  <a:outerShdw blurRad="38100" dist="38100" dir="2700000" algn="tl">
                    <a:srgbClr val="000000">
                      <a:alpha val="43137"/>
                    </a:srgbClr>
                  </a:outerShdw>
                </a:effectLst>
                <a:latin typeface="Arial Nova Cond" panose="020B0506020202020204" pitchFamily="34" charset="0"/>
              </a:rPr>
              <a:t> is the only literary source of the Jewish Revolt. It brings great insight into first-century Judaism. Later in his life, he wrote </a:t>
            </a:r>
            <a:r>
              <a:rPr lang="en-US" sz="3600" i="1" dirty="0">
                <a:solidFill>
                  <a:schemeClr val="bg1"/>
                </a:solidFill>
                <a:effectLst>
                  <a:outerShdw blurRad="38100" dist="38100" dir="2700000" algn="tl">
                    <a:srgbClr val="000000">
                      <a:alpha val="43137"/>
                    </a:srgbClr>
                  </a:outerShdw>
                </a:effectLst>
                <a:latin typeface="Arial Nova Cond" panose="020B0506020202020204" pitchFamily="34" charset="0"/>
              </a:rPr>
              <a:t>Antiquities of the Jews</a:t>
            </a:r>
            <a:r>
              <a:rPr lang="en-US" sz="3600" dirty="0">
                <a:solidFill>
                  <a:schemeClr val="bg1"/>
                </a:solidFill>
                <a:effectLst>
                  <a:outerShdw blurRad="38100" dist="38100" dir="2700000" algn="tl">
                    <a:srgbClr val="000000">
                      <a:alpha val="43137"/>
                    </a:srgbClr>
                  </a:outerShdw>
                </a:effectLst>
                <a:latin typeface="Arial Nova Cond" panose="020B0506020202020204" pitchFamily="34" charset="0"/>
              </a:rPr>
              <a:t>, recounting the history of the Jewish people.</a:t>
            </a:r>
            <a:endParaRPr lang="pt-BR" sz="3600" dirty="0">
              <a:solidFill>
                <a:schemeClr val="bg1"/>
              </a:solidFill>
              <a:effectLst>
                <a:outerShdw blurRad="38100" dist="38100" dir="2700000" algn="tl">
                  <a:srgbClr val="000000">
                    <a:alpha val="43137"/>
                  </a:srgbClr>
                </a:outerShdw>
              </a:effectLst>
            </a:endParaRPr>
          </a:p>
        </p:txBody>
      </p:sp>
      <p:pic>
        <p:nvPicPr>
          <p:cNvPr id="17410" name="Picture 2" descr="undefined">
            <a:extLst>
              <a:ext uri="{FF2B5EF4-FFF2-40B4-BE49-F238E27FC236}">
                <a16:creationId xmlns:a16="http://schemas.microsoft.com/office/drawing/2014/main" id="{280557C5-BD26-3CE0-1AB4-21C7BD8924B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388846" y="362857"/>
            <a:ext cx="4179039" cy="6132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E9C38C-E37C-3ABF-BC18-138F1B021A6E}"/>
              </a:ext>
            </a:extLst>
          </p:cNvPr>
          <p:cNvSpPr txBox="1"/>
          <p:nvPr/>
        </p:nvSpPr>
        <p:spPr>
          <a:xfrm>
            <a:off x="3005532" y="5602591"/>
            <a:ext cx="4383314" cy="892552"/>
          </a:xfrm>
          <a:prstGeom prst="rect">
            <a:avLst/>
          </a:prstGeom>
          <a:noFill/>
        </p:spPr>
        <p:txBody>
          <a:bodyPr wrap="square">
            <a:spAutoFit/>
          </a:bodyPr>
          <a:lstStyle/>
          <a:p>
            <a:pPr algn="r"/>
            <a:r>
              <a:rPr lang="en-US" sz="2000" dirty="0"/>
              <a:t>Hebrew-Latin edition of the </a:t>
            </a:r>
            <a:r>
              <a:rPr lang="en-US" sz="2000" dirty="0">
                <a:hlinkClick r:id="rId4" tooltip="en:Jewish War">
                  <a:extLst>
                    <a:ext uri="{A12FA001-AC4F-418D-AE19-62706E023703}">
                      <ahyp:hlinkClr xmlns:ahyp="http://schemas.microsoft.com/office/drawing/2018/hyperlinkcolor" val="tx"/>
                    </a:ext>
                  </a:extLst>
                </a:hlinkClick>
              </a:rPr>
              <a:t>Jewish War</a:t>
            </a:r>
            <a:r>
              <a:rPr lang="en-US" sz="2000" dirty="0"/>
              <a:t> by </a:t>
            </a:r>
            <a:r>
              <a:rPr lang="en-US" sz="2000" dirty="0">
                <a:hlinkClick r:id="rId5" tooltip="en:Josephus">
                  <a:extLst>
                    <a:ext uri="{A12FA001-AC4F-418D-AE19-62706E023703}">
                      <ahyp:hlinkClr xmlns:ahyp="http://schemas.microsoft.com/office/drawing/2018/hyperlinkcolor" val="tx"/>
                    </a:ext>
                  </a:extLst>
                </a:hlinkClick>
              </a:rPr>
              <a:t>Josephus Flavius</a:t>
            </a:r>
            <a:r>
              <a:rPr lang="en-US" sz="2000" dirty="0"/>
              <a:t>, Basle 1559.</a:t>
            </a:r>
          </a:p>
          <a:p>
            <a:pPr algn="r"/>
            <a:r>
              <a:rPr lang="en-US" sz="1200" dirty="0"/>
              <a:t>Source: </a:t>
            </a:r>
            <a:r>
              <a:rPr lang="en-US" sz="1200" dirty="0" err="1"/>
              <a:t>Wikicommons</a:t>
            </a:r>
            <a:endParaRPr lang="pt-BR" sz="1200" dirty="0"/>
          </a:p>
        </p:txBody>
      </p:sp>
    </p:spTree>
    <p:extLst>
      <p:ext uri="{BB962C8B-B14F-4D97-AF65-F5344CB8AC3E}">
        <p14:creationId xmlns:p14="http://schemas.microsoft.com/office/powerpoint/2010/main" val="3071515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4642</TotalTime>
  <Words>1475</Words>
  <Application>Microsoft Office PowerPoint</Application>
  <PresentationFormat>Widescreen</PresentationFormat>
  <Paragraphs>65</Paragraphs>
  <Slides>36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Aharoni</vt:lpstr>
      <vt:lpstr>Algerian</vt:lpstr>
      <vt:lpstr>Arial</vt:lpstr>
      <vt:lpstr>Arial Nova Cond</vt:lpstr>
      <vt:lpstr>Arial Nova Cond Light</vt:lpstr>
      <vt:lpstr>Calibri</vt:lpstr>
      <vt:lpstr>Calibri Light</vt:lpstr>
      <vt:lpstr>Copperplate Gothic Bold</vt:lpstr>
      <vt:lpstr>Perpetua</vt:lpstr>
      <vt:lpstr>The Hand Extrablack</vt:lpstr>
      <vt:lpstr>Office Theme</vt:lpstr>
      <vt:lpstr>Archeology of Bible Times</vt:lpstr>
      <vt:lpstr>PowerPoint Presentation</vt:lpstr>
      <vt:lpstr>First Jewish Revolt (66-70 AD)</vt:lpstr>
      <vt:lpstr>PowerPoint Presentation</vt:lpstr>
      <vt:lpstr>First Jewish Revolt (66-70 AD)</vt:lpstr>
      <vt:lpstr>PowerPoint Presentation</vt:lpstr>
      <vt:lpstr>PowerPoint Presentation</vt:lpstr>
      <vt:lpstr>PowerPoint Presentation</vt:lpstr>
      <vt:lpstr>PowerPoint Presentation</vt:lpstr>
      <vt:lpstr>PowerPoint Presentation</vt:lpstr>
      <vt:lpstr>Video</vt:lpstr>
      <vt:lpstr>PowerPoint Presentation</vt:lpstr>
      <vt:lpstr>Legio X Fretensis Stone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Consequences:</vt:lpstr>
      <vt:lpstr>Further Wars</vt:lpstr>
      <vt:lpstr>PowerPoint Presentation</vt:lpstr>
      <vt:lpstr>Final Consequences</vt:lpstr>
      <vt:lpstr>PowerPoint Presentation</vt:lpstr>
      <vt:lpstr>PowerPoint Presentation</vt:lpstr>
      <vt:lpstr>PowerPoint Presentation</vt:lpstr>
      <vt:lpstr>Al-Aqsa Mosque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 Tempos de Jesus</dc:title>
  <dc:creator>João Artur dos Santos</dc:creator>
  <cp:lastModifiedBy>J. dos Santos</cp:lastModifiedBy>
  <cp:revision>10</cp:revision>
  <cp:lastPrinted>2024-04-10T22:40:13Z</cp:lastPrinted>
  <dcterms:created xsi:type="dcterms:W3CDTF">2021-01-05T15:25:41Z</dcterms:created>
  <dcterms:modified xsi:type="dcterms:W3CDTF">2024-04-10T22:40:29Z</dcterms:modified>
</cp:coreProperties>
</file>