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86" r:id="rId2"/>
    <p:sldId id="563" r:id="rId3"/>
    <p:sldId id="664" r:id="rId4"/>
    <p:sldId id="665" r:id="rId5"/>
    <p:sldId id="652" r:id="rId6"/>
    <p:sldId id="654" r:id="rId7"/>
    <p:sldId id="653" r:id="rId8"/>
    <p:sldId id="671" r:id="rId9"/>
    <p:sldId id="656" r:id="rId10"/>
    <p:sldId id="655" r:id="rId11"/>
    <p:sldId id="672" r:id="rId12"/>
    <p:sldId id="673" r:id="rId13"/>
    <p:sldId id="676" r:id="rId14"/>
    <p:sldId id="677" r:id="rId15"/>
    <p:sldId id="674" r:id="rId16"/>
    <p:sldId id="675" r:id="rId17"/>
    <p:sldId id="684" r:id="rId18"/>
    <p:sldId id="685" r:id="rId19"/>
    <p:sldId id="678" r:id="rId20"/>
    <p:sldId id="679" r:id="rId21"/>
    <p:sldId id="680" r:id="rId22"/>
    <p:sldId id="681" r:id="rId23"/>
    <p:sldId id="682" r:id="rId24"/>
    <p:sldId id="683" r:id="rId25"/>
    <p:sldId id="695" r:id="rId26"/>
    <p:sldId id="696" r:id="rId27"/>
    <p:sldId id="705" r:id="rId28"/>
    <p:sldId id="699" r:id="rId29"/>
    <p:sldId id="700" r:id="rId30"/>
    <p:sldId id="701" r:id="rId31"/>
    <p:sldId id="702" r:id="rId32"/>
    <p:sldId id="666" r:id="rId33"/>
    <p:sldId id="668" r:id="rId34"/>
    <p:sldId id="669" r:id="rId35"/>
    <p:sldId id="670" r:id="rId36"/>
    <p:sldId id="667" r:id="rId37"/>
    <p:sldId id="659" r:id="rId38"/>
    <p:sldId id="692" r:id="rId39"/>
    <p:sldId id="694" r:id="rId40"/>
    <p:sldId id="693" r:id="rId41"/>
    <p:sldId id="706" r:id="rId42"/>
    <p:sldId id="718" r:id="rId43"/>
    <p:sldId id="688" r:id="rId44"/>
    <p:sldId id="698" r:id="rId45"/>
    <p:sldId id="686" r:id="rId46"/>
    <p:sldId id="697" r:id="rId47"/>
    <p:sldId id="689" r:id="rId48"/>
    <p:sldId id="660" r:id="rId49"/>
    <p:sldId id="708" r:id="rId50"/>
    <p:sldId id="707" r:id="rId51"/>
    <p:sldId id="709" r:id="rId52"/>
    <p:sldId id="658" r:id="rId53"/>
    <p:sldId id="277" r:id="rId54"/>
    <p:sldId id="690" r:id="rId55"/>
    <p:sldId id="662" r:id="rId56"/>
    <p:sldId id="663" r:id="rId57"/>
    <p:sldId id="717" r:id="rId58"/>
    <p:sldId id="687" r:id="rId59"/>
    <p:sldId id="710" r:id="rId60"/>
    <p:sldId id="712" r:id="rId61"/>
    <p:sldId id="711" r:id="rId62"/>
    <p:sldId id="713" r:id="rId63"/>
    <p:sldId id="714" r:id="rId64"/>
    <p:sldId id="715" r:id="rId6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6ED0F5"/>
    <a:srgbClr val="E8E8E8"/>
    <a:srgbClr val="BBBBBB"/>
    <a:srgbClr val="BCBCBC"/>
    <a:srgbClr val="F0F0F0"/>
    <a:srgbClr val="FFFFFF"/>
    <a:srgbClr val="BDB4A3"/>
    <a:srgbClr val="CBCBCB"/>
    <a:srgbClr val="04040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4F0F77-B0BF-4F48-B1C5-CA97EF8C603F}" v="651" dt="2024-04-03T20:27:15.7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37" autoAdjust="0"/>
    <p:restoredTop sz="94118" autoAdjust="0"/>
  </p:normalViewPr>
  <p:slideViewPr>
    <p:cSldViewPr snapToGrid="0">
      <p:cViewPr>
        <p:scale>
          <a:sx n="75" d="100"/>
          <a:sy n="75" d="100"/>
        </p:scale>
        <p:origin x="396" y="12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pt-B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243FD16-7BD2-419B-84E6-630BC2D14857}" type="datetimeFigureOut">
              <a:rPr lang="pt-BR" smtClean="0"/>
              <a:t>03/04/2024</a:t>
            </a:fld>
            <a:endParaRPr lang="pt-BR"/>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pt-BR"/>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pt-B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E37DB0D-D27C-448D-B6C9-BFF834A0F92A}" type="slidenum">
              <a:rPr lang="pt-BR" smtClean="0"/>
              <a:t>‹#›</a:t>
            </a:fld>
            <a:endParaRPr lang="pt-BR"/>
          </a:p>
        </p:txBody>
      </p:sp>
    </p:spTree>
    <p:extLst>
      <p:ext uri="{BB962C8B-B14F-4D97-AF65-F5344CB8AC3E}">
        <p14:creationId xmlns:p14="http://schemas.microsoft.com/office/powerpoint/2010/main" val="3857948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A5CDB-04DB-4632-AE32-B89D6B327B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t-BR"/>
          </a:p>
        </p:txBody>
      </p:sp>
      <p:sp>
        <p:nvSpPr>
          <p:cNvPr id="3" name="Subtitle 2">
            <a:extLst>
              <a:ext uri="{FF2B5EF4-FFF2-40B4-BE49-F238E27FC236}">
                <a16:creationId xmlns:a16="http://schemas.microsoft.com/office/drawing/2014/main" id="{884EE31B-B662-4342-B275-4BE1552CBF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
        <p:nvSpPr>
          <p:cNvPr id="4" name="Date Placeholder 3">
            <a:extLst>
              <a:ext uri="{FF2B5EF4-FFF2-40B4-BE49-F238E27FC236}">
                <a16:creationId xmlns:a16="http://schemas.microsoft.com/office/drawing/2014/main" id="{CCA2CAA8-06ED-40A8-9F85-00B6E6A4C969}"/>
              </a:ext>
            </a:extLst>
          </p:cNvPr>
          <p:cNvSpPr>
            <a:spLocks noGrp="1"/>
          </p:cNvSpPr>
          <p:nvPr>
            <p:ph type="dt" sz="half" idx="10"/>
          </p:nvPr>
        </p:nvSpPr>
        <p:spPr/>
        <p:txBody>
          <a:bodyPr/>
          <a:lstStyle/>
          <a:p>
            <a:fld id="{CBEAED4F-9026-46B2-8D88-2666F495B7A4}" type="datetimeFigureOut">
              <a:rPr lang="pt-BR" smtClean="0"/>
              <a:t>03/04/2024</a:t>
            </a:fld>
            <a:endParaRPr lang="pt-BR"/>
          </a:p>
        </p:txBody>
      </p:sp>
      <p:sp>
        <p:nvSpPr>
          <p:cNvPr id="5" name="Footer Placeholder 4">
            <a:extLst>
              <a:ext uri="{FF2B5EF4-FFF2-40B4-BE49-F238E27FC236}">
                <a16:creationId xmlns:a16="http://schemas.microsoft.com/office/drawing/2014/main" id="{B2032165-1CE5-40AF-9BF2-61B4B49BD862}"/>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3D17E310-2995-43D8-BC7A-DF55A8DF7941}"/>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2114789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EF7E-DBD6-4ACE-B61B-B6F0EC4DF429}"/>
              </a:ext>
            </a:extLst>
          </p:cNvPr>
          <p:cNvSpPr>
            <a:spLocks noGrp="1"/>
          </p:cNvSpPr>
          <p:nvPr>
            <p:ph type="title"/>
          </p:nvPr>
        </p:nvSpPr>
        <p:spPr/>
        <p:txBody>
          <a:bodyPr/>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0FE79BE9-1493-4860-A4E6-83782F94AA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E2CC3153-B397-4CA8-9F8C-C1D7221F15F2}"/>
              </a:ext>
            </a:extLst>
          </p:cNvPr>
          <p:cNvSpPr>
            <a:spLocks noGrp="1"/>
          </p:cNvSpPr>
          <p:nvPr>
            <p:ph type="dt" sz="half" idx="10"/>
          </p:nvPr>
        </p:nvSpPr>
        <p:spPr/>
        <p:txBody>
          <a:bodyPr/>
          <a:lstStyle/>
          <a:p>
            <a:fld id="{CBEAED4F-9026-46B2-8D88-2666F495B7A4}" type="datetimeFigureOut">
              <a:rPr lang="pt-BR" smtClean="0"/>
              <a:t>03/04/2024</a:t>
            </a:fld>
            <a:endParaRPr lang="pt-BR"/>
          </a:p>
        </p:txBody>
      </p:sp>
      <p:sp>
        <p:nvSpPr>
          <p:cNvPr id="5" name="Footer Placeholder 4">
            <a:extLst>
              <a:ext uri="{FF2B5EF4-FFF2-40B4-BE49-F238E27FC236}">
                <a16:creationId xmlns:a16="http://schemas.microsoft.com/office/drawing/2014/main" id="{EB2F2E7B-9D75-47C8-92A9-6831CDA0BD01}"/>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871F1341-36B7-4577-8153-2884D24E8B7C}"/>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1664752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ACB80E-F78E-4B36-9CD9-171CE4B4956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154D08C0-0EE9-4B19-8827-3D9867D3B7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4EC55BB8-63DD-449A-9B99-7E21C8A36C20}"/>
              </a:ext>
            </a:extLst>
          </p:cNvPr>
          <p:cNvSpPr>
            <a:spLocks noGrp="1"/>
          </p:cNvSpPr>
          <p:nvPr>
            <p:ph type="dt" sz="half" idx="10"/>
          </p:nvPr>
        </p:nvSpPr>
        <p:spPr/>
        <p:txBody>
          <a:bodyPr/>
          <a:lstStyle/>
          <a:p>
            <a:fld id="{CBEAED4F-9026-46B2-8D88-2666F495B7A4}" type="datetimeFigureOut">
              <a:rPr lang="pt-BR" smtClean="0"/>
              <a:t>03/04/2024</a:t>
            </a:fld>
            <a:endParaRPr lang="pt-BR"/>
          </a:p>
        </p:txBody>
      </p:sp>
      <p:sp>
        <p:nvSpPr>
          <p:cNvPr id="5" name="Footer Placeholder 4">
            <a:extLst>
              <a:ext uri="{FF2B5EF4-FFF2-40B4-BE49-F238E27FC236}">
                <a16:creationId xmlns:a16="http://schemas.microsoft.com/office/drawing/2014/main" id="{ECA46C3F-8D04-4500-A5F4-E23171FC60A1}"/>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68EFB016-BF20-4540-A4FE-A9524E130C71}"/>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835401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5A40-C967-4B33-85CC-E49AF9E1559C}"/>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A43D9D56-9F93-4C15-99A4-54DE461C1C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A3AB47C2-24DA-4B8C-B6D0-C14BCB55DA7A}"/>
              </a:ext>
            </a:extLst>
          </p:cNvPr>
          <p:cNvSpPr>
            <a:spLocks noGrp="1"/>
          </p:cNvSpPr>
          <p:nvPr>
            <p:ph type="dt" sz="half" idx="10"/>
          </p:nvPr>
        </p:nvSpPr>
        <p:spPr/>
        <p:txBody>
          <a:bodyPr/>
          <a:lstStyle/>
          <a:p>
            <a:fld id="{CBEAED4F-9026-46B2-8D88-2666F495B7A4}" type="datetimeFigureOut">
              <a:rPr lang="pt-BR" smtClean="0"/>
              <a:t>03/04/2024</a:t>
            </a:fld>
            <a:endParaRPr lang="pt-BR"/>
          </a:p>
        </p:txBody>
      </p:sp>
      <p:sp>
        <p:nvSpPr>
          <p:cNvPr id="5" name="Footer Placeholder 4">
            <a:extLst>
              <a:ext uri="{FF2B5EF4-FFF2-40B4-BE49-F238E27FC236}">
                <a16:creationId xmlns:a16="http://schemas.microsoft.com/office/drawing/2014/main" id="{FED8903F-C437-4AF9-A2A6-AD39E900EA4B}"/>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1D0E7DA1-0895-4590-96C4-D558F63F7699}"/>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2374142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AF6EF-2AE4-448A-B07C-198F083906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t-BR"/>
          </a:p>
        </p:txBody>
      </p:sp>
      <p:sp>
        <p:nvSpPr>
          <p:cNvPr id="3" name="Text Placeholder 2">
            <a:extLst>
              <a:ext uri="{FF2B5EF4-FFF2-40B4-BE49-F238E27FC236}">
                <a16:creationId xmlns:a16="http://schemas.microsoft.com/office/drawing/2014/main" id="{C84CD51D-098B-4C07-B96C-7F11BE0770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D106DE-2CAD-4BD8-8ECD-DDFDE65A4978}"/>
              </a:ext>
            </a:extLst>
          </p:cNvPr>
          <p:cNvSpPr>
            <a:spLocks noGrp="1"/>
          </p:cNvSpPr>
          <p:nvPr>
            <p:ph type="dt" sz="half" idx="10"/>
          </p:nvPr>
        </p:nvSpPr>
        <p:spPr/>
        <p:txBody>
          <a:bodyPr/>
          <a:lstStyle/>
          <a:p>
            <a:fld id="{CBEAED4F-9026-46B2-8D88-2666F495B7A4}" type="datetimeFigureOut">
              <a:rPr lang="pt-BR" smtClean="0"/>
              <a:t>03/04/2024</a:t>
            </a:fld>
            <a:endParaRPr lang="pt-BR"/>
          </a:p>
        </p:txBody>
      </p:sp>
      <p:sp>
        <p:nvSpPr>
          <p:cNvPr id="5" name="Footer Placeholder 4">
            <a:extLst>
              <a:ext uri="{FF2B5EF4-FFF2-40B4-BE49-F238E27FC236}">
                <a16:creationId xmlns:a16="http://schemas.microsoft.com/office/drawing/2014/main" id="{C7A4B776-B3C4-4134-BE38-615A47C0DA10}"/>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6AAB5847-5853-4323-8835-F1E737E1FC1B}"/>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1716958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07CD9-37EB-4180-8C3D-035B050B091C}"/>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93B1A95E-20C9-49F6-8AB1-B694875938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a:extLst>
              <a:ext uri="{FF2B5EF4-FFF2-40B4-BE49-F238E27FC236}">
                <a16:creationId xmlns:a16="http://schemas.microsoft.com/office/drawing/2014/main" id="{855E46B0-3E94-4982-8754-8B29C85B68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Date Placeholder 4">
            <a:extLst>
              <a:ext uri="{FF2B5EF4-FFF2-40B4-BE49-F238E27FC236}">
                <a16:creationId xmlns:a16="http://schemas.microsoft.com/office/drawing/2014/main" id="{062764E1-1D87-4456-9DCC-0D8CADCF424A}"/>
              </a:ext>
            </a:extLst>
          </p:cNvPr>
          <p:cNvSpPr>
            <a:spLocks noGrp="1"/>
          </p:cNvSpPr>
          <p:nvPr>
            <p:ph type="dt" sz="half" idx="10"/>
          </p:nvPr>
        </p:nvSpPr>
        <p:spPr/>
        <p:txBody>
          <a:bodyPr/>
          <a:lstStyle/>
          <a:p>
            <a:fld id="{CBEAED4F-9026-46B2-8D88-2666F495B7A4}" type="datetimeFigureOut">
              <a:rPr lang="pt-BR" smtClean="0"/>
              <a:t>03/04/2024</a:t>
            </a:fld>
            <a:endParaRPr lang="pt-BR"/>
          </a:p>
        </p:txBody>
      </p:sp>
      <p:sp>
        <p:nvSpPr>
          <p:cNvPr id="6" name="Footer Placeholder 5">
            <a:extLst>
              <a:ext uri="{FF2B5EF4-FFF2-40B4-BE49-F238E27FC236}">
                <a16:creationId xmlns:a16="http://schemas.microsoft.com/office/drawing/2014/main" id="{A0450D18-5B3B-4DDD-ACD8-796A43C73AE2}"/>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201CDFD7-9753-42B9-94DD-FC1D41863E10}"/>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1632301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FC509-618D-403B-BC4C-159C660C9AAE}"/>
              </a:ext>
            </a:extLst>
          </p:cNvPr>
          <p:cNvSpPr>
            <a:spLocks noGrp="1"/>
          </p:cNvSpPr>
          <p:nvPr>
            <p:ph type="title"/>
          </p:nvPr>
        </p:nvSpPr>
        <p:spPr>
          <a:xfrm>
            <a:off x="839788" y="365125"/>
            <a:ext cx="10515600" cy="1325563"/>
          </a:xfrm>
        </p:spPr>
        <p:txBody>
          <a:bodyPr/>
          <a:lstStyle/>
          <a:p>
            <a:r>
              <a:rPr lang="en-US"/>
              <a:t>Click to edit Master title style</a:t>
            </a:r>
            <a:endParaRPr lang="pt-BR"/>
          </a:p>
        </p:txBody>
      </p:sp>
      <p:sp>
        <p:nvSpPr>
          <p:cNvPr id="3" name="Text Placeholder 2">
            <a:extLst>
              <a:ext uri="{FF2B5EF4-FFF2-40B4-BE49-F238E27FC236}">
                <a16:creationId xmlns:a16="http://schemas.microsoft.com/office/drawing/2014/main" id="{B533130A-59FB-40C9-ACE5-41DE7E2F99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4703E1-5077-4C33-B7A3-EAC17A23E4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a:extLst>
              <a:ext uri="{FF2B5EF4-FFF2-40B4-BE49-F238E27FC236}">
                <a16:creationId xmlns:a16="http://schemas.microsoft.com/office/drawing/2014/main" id="{28940E90-657E-4F4C-89DA-07185CC97E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F4C66F-8CFD-4895-946F-DD2CF60773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Date Placeholder 6">
            <a:extLst>
              <a:ext uri="{FF2B5EF4-FFF2-40B4-BE49-F238E27FC236}">
                <a16:creationId xmlns:a16="http://schemas.microsoft.com/office/drawing/2014/main" id="{B5DBFFC0-6AC3-4EA9-82D1-A33901EFC160}"/>
              </a:ext>
            </a:extLst>
          </p:cNvPr>
          <p:cNvSpPr>
            <a:spLocks noGrp="1"/>
          </p:cNvSpPr>
          <p:nvPr>
            <p:ph type="dt" sz="half" idx="10"/>
          </p:nvPr>
        </p:nvSpPr>
        <p:spPr/>
        <p:txBody>
          <a:bodyPr/>
          <a:lstStyle/>
          <a:p>
            <a:fld id="{CBEAED4F-9026-46B2-8D88-2666F495B7A4}" type="datetimeFigureOut">
              <a:rPr lang="pt-BR" smtClean="0"/>
              <a:t>03/04/2024</a:t>
            </a:fld>
            <a:endParaRPr lang="pt-BR"/>
          </a:p>
        </p:txBody>
      </p:sp>
      <p:sp>
        <p:nvSpPr>
          <p:cNvPr id="8" name="Footer Placeholder 7">
            <a:extLst>
              <a:ext uri="{FF2B5EF4-FFF2-40B4-BE49-F238E27FC236}">
                <a16:creationId xmlns:a16="http://schemas.microsoft.com/office/drawing/2014/main" id="{5077B359-4BA8-4A17-89CC-35D834428429}"/>
              </a:ext>
            </a:extLst>
          </p:cNvPr>
          <p:cNvSpPr>
            <a:spLocks noGrp="1"/>
          </p:cNvSpPr>
          <p:nvPr>
            <p:ph type="ftr" sz="quarter" idx="11"/>
          </p:nvPr>
        </p:nvSpPr>
        <p:spPr/>
        <p:txBody>
          <a:bodyPr/>
          <a:lstStyle/>
          <a:p>
            <a:endParaRPr lang="pt-BR"/>
          </a:p>
        </p:txBody>
      </p:sp>
      <p:sp>
        <p:nvSpPr>
          <p:cNvPr id="9" name="Slide Number Placeholder 8">
            <a:extLst>
              <a:ext uri="{FF2B5EF4-FFF2-40B4-BE49-F238E27FC236}">
                <a16:creationId xmlns:a16="http://schemas.microsoft.com/office/drawing/2014/main" id="{4236A883-75CD-44AE-952A-F12016A79E97}"/>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1893035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1817F-7509-4A09-BFBD-D15417D34A4A}"/>
              </a:ext>
            </a:extLst>
          </p:cNvPr>
          <p:cNvSpPr>
            <a:spLocks noGrp="1"/>
          </p:cNvSpPr>
          <p:nvPr>
            <p:ph type="title"/>
          </p:nvPr>
        </p:nvSpPr>
        <p:spPr/>
        <p:txBody>
          <a:bodyPr/>
          <a:lstStyle/>
          <a:p>
            <a:r>
              <a:rPr lang="en-US"/>
              <a:t>Click to edit Master title style</a:t>
            </a:r>
            <a:endParaRPr lang="pt-BR"/>
          </a:p>
        </p:txBody>
      </p:sp>
      <p:sp>
        <p:nvSpPr>
          <p:cNvPr id="3" name="Date Placeholder 2">
            <a:extLst>
              <a:ext uri="{FF2B5EF4-FFF2-40B4-BE49-F238E27FC236}">
                <a16:creationId xmlns:a16="http://schemas.microsoft.com/office/drawing/2014/main" id="{13488048-8BCA-49B8-8A6D-CFBA3AAC6C8B}"/>
              </a:ext>
            </a:extLst>
          </p:cNvPr>
          <p:cNvSpPr>
            <a:spLocks noGrp="1"/>
          </p:cNvSpPr>
          <p:nvPr>
            <p:ph type="dt" sz="half" idx="10"/>
          </p:nvPr>
        </p:nvSpPr>
        <p:spPr/>
        <p:txBody>
          <a:bodyPr/>
          <a:lstStyle/>
          <a:p>
            <a:fld id="{CBEAED4F-9026-46B2-8D88-2666F495B7A4}" type="datetimeFigureOut">
              <a:rPr lang="pt-BR" smtClean="0"/>
              <a:t>03/04/2024</a:t>
            </a:fld>
            <a:endParaRPr lang="pt-BR"/>
          </a:p>
        </p:txBody>
      </p:sp>
      <p:sp>
        <p:nvSpPr>
          <p:cNvPr id="4" name="Footer Placeholder 3">
            <a:extLst>
              <a:ext uri="{FF2B5EF4-FFF2-40B4-BE49-F238E27FC236}">
                <a16:creationId xmlns:a16="http://schemas.microsoft.com/office/drawing/2014/main" id="{A03AE3B8-D316-41DE-98BC-BFB2FB00198F}"/>
              </a:ext>
            </a:extLst>
          </p:cNvPr>
          <p:cNvSpPr>
            <a:spLocks noGrp="1"/>
          </p:cNvSpPr>
          <p:nvPr>
            <p:ph type="ftr" sz="quarter" idx="11"/>
          </p:nvPr>
        </p:nvSpPr>
        <p:spPr/>
        <p:txBody>
          <a:bodyPr/>
          <a:lstStyle/>
          <a:p>
            <a:endParaRPr lang="pt-BR"/>
          </a:p>
        </p:txBody>
      </p:sp>
      <p:sp>
        <p:nvSpPr>
          <p:cNvPr id="5" name="Slide Number Placeholder 4">
            <a:extLst>
              <a:ext uri="{FF2B5EF4-FFF2-40B4-BE49-F238E27FC236}">
                <a16:creationId xmlns:a16="http://schemas.microsoft.com/office/drawing/2014/main" id="{9F508C74-F6C3-4B65-8BFF-3D1DCE670637}"/>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3145906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C874D9-7603-49B0-9C64-D4378467F603}"/>
              </a:ext>
            </a:extLst>
          </p:cNvPr>
          <p:cNvSpPr>
            <a:spLocks noGrp="1"/>
          </p:cNvSpPr>
          <p:nvPr>
            <p:ph type="dt" sz="half" idx="10"/>
          </p:nvPr>
        </p:nvSpPr>
        <p:spPr/>
        <p:txBody>
          <a:bodyPr/>
          <a:lstStyle/>
          <a:p>
            <a:fld id="{CBEAED4F-9026-46B2-8D88-2666F495B7A4}" type="datetimeFigureOut">
              <a:rPr lang="pt-BR" smtClean="0"/>
              <a:t>03/04/2024</a:t>
            </a:fld>
            <a:endParaRPr lang="pt-BR"/>
          </a:p>
        </p:txBody>
      </p:sp>
      <p:sp>
        <p:nvSpPr>
          <p:cNvPr id="3" name="Footer Placeholder 2">
            <a:extLst>
              <a:ext uri="{FF2B5EF4-FFF2-40B4-BE49-F238E27FC236}">
                <a16:creationId xmlns:a16="http://schemas.microsoft.com/office/drawing/2014/main" id="{C71B4F16-0E7C-42C3-A1B6-FFFB1D1EB945}"/>
              </a:ext>
            </a:extLst>
          </p:cNvPr>
          <p:cNvSpPr>
            <a:spLocks noGrp="1"/>
          </p:cNvSpPr>
          <p:nvPr>
            <p:ph type="ftr" sz="quarter" idx="11"/>
          </p:nvPr>
        </p:nvSpPr>
        <p:spPr/>
        <p:txBody>
          <a:bodyPr/>
          <a:lstStyle/>
          <a:p>
            <a:endParaRPr lang="pt-BR"/>
          </a:p>
        </p:txBody>
      </p:sp>
      <p:sp>
        <p:nvSpPr>
          <p:cNvPr id="4" name="Slide Number Placeholder 3">
            <a:extLst>
              <a:ext uri="{FF2B5EF4-FFF2-40B4-BE49-F238E27FC236}">
                <a16:creationId xmlns:a16="http://schemas.microsoft.com/office/drawing/2014/main" id="{7E3B9CFB-0683-4190-894F-4FDEF1388FEC}"/>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1861838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50D60-2C68-468D-B46C-EBEB7166BE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Content Placeholder 2">
            <a:extLst>
              <a:ext uri="{FF2B5EF4-FFF2-40B4-BE49-F238E27FC236}">
                <a16:creationId xmlns:a16="http://schemas.microsoft.com/office/drawing/2014/main" id="{7EA392F0-C8B7-4744-8DCD-FC79FD7028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a:extLst>
              <a:ext uri="{FF2B5EF4-FFF2-40B4-BE49-F238E27FC236}">
                <a16:creationId xmlns:a16="http://schemas.microsoft.com/office/drawing/2014/main" id="{831B3D66-0692-4549-8F70-8D2043D858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D34D8C-EBEC-4922-8353-16B073A6DCDF}"/>
              </a:ext>
            </a:extLst>
          </p:cNvPr>
          <p:cNvSpPr>
            <a:spLocks noGrp="1"/>
          </p:cNvSpPr>
          <p:nvPr>
            <p:ph type="dt" sz="half" idx="10"/>
          </p:nvPr>
        </p:nvSpPr>
        <p:spPr/>
        <p:txBody>
          <a:bodyPr/>
          <a:lstStyle/>
          <a:p>
            <a:fld id="{CBEAED4F-9026-46B2-8D88-2666F495B7A4}" type="datetimeFigureOut">
              <a:rPr lang="pt-BR" smtClean="0"/>
              <a:t>03/04/2024</a:t>
            </a:fld>
            <a:endParaRPr lang="pt-BR"/>
          </a:p>
        </p:txBody>
      </p:sp>
      <p:sp>
        <p:nvSpPr>
          <p:cNvPr id="6" name="Footer Placeholder 5">
            <a:extLst>
              <a:ext uri="{FF2B5EF4-FFF2-40B4-BE49-F238E27FC236}">
                <a16:creationId xmlns:a16="http://schemas.microsoft.com/office/drawing/2014/main" id="{DA6062EB-13FE-42C8-B50B-79BEEB9DD61A}"/>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F9C10A73-729E-4C6F-A709-A6F2DE40CFD9}"/>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2988423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DFBAA-9BE0-47AB-B694-032E8943B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Picture Placeholder 2">
            <a:extLst>
              <a:ext uri="{FF2B5EF4-FFF2-40B4-BE49-F238E27FC236}">
                <a16:creationId xmlns:a16="http://schemas.microsoft.com/office/drawing/2014/main" id="{44B7111F-6B03-4004-95ED-CCC8937B05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Text Placeholder 3">
            <a:extLst>
              <a:ext uri="{FF2B5EF4-FFF2-40B4-BE49-F238E27FC236}">
                <a16:creationId xmlns:a16="http://schemas.microsoft.com/office/drawing/2014/main" id="{15925ED4-57EF-461F-8144-EDAB0381E0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8C520C-7D36-4CEE-A893-F821E16A8286}"/>
              </a:ext>
            </a:extLst>
          </p:cNvPr>
          <p:cNvSpPr>
            <a:spLocks noGrp="1"/>
          </p:cNvSpPr>
          <p:nvPr>
            <p:ph type="dt" sz="half" idx="10"/>
          </p:nvPr>
        </p:nvSpPr>
        <p:spPr/>
        <p:txBody>
          <a:bodyPr/>
          <a:lstStyle/>
          <a:p>
            <a:fld id="{CBEAED4F-9026-46B2-8D88-2666F495B7A4}" type="datetimeFigureOut">
              <a:rPr lang="pt-BR" smtClean="0"/>
              <a:t>03/04/2024</a:t>
            </a:fld>
            <a:endParaRPr lang="pt-BR"/>
          </a:p>
        </p:txBody>
      </p:sp>
      <p:sp>
        <p:nvSpPr>
          <p:cNvPr id="6" name="Footer Placeholder 5">
            <a:extLst>
              <a:ext uri="{FF2B5EF4-FFF2-40B4-BE49-F238E27FC236}">
                <a16:creationId xmlns:a16="http://schemas.microsoft.com/office/drawing/2014/main" id="{D6B41DB3-6A34-4906-8614-E38C6214ABE7}"/>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2839D956-5094-47C1-88E8-F91B4736F704}"/>
              </a:ext>
            </a:extLst>
          </p:cNvPr>
          <p:cNvSpPr>
            <a:spLocks noGrp="1"/>
          </p:cNvSpPr>
          <p:nvPr>
            <p:ph type="sldNum" sz="quarter" idx="12"/>
          </p:nvPr>
        </p:nvSpPr>
        <p:spPr/>
        <p:txBody>
          <a:bodyPr/>
          <a:lstStyle/>
          <a:p>
            <a:fld id="{7DEFEEFC-DB8C-4655-8BE0-06BF4B871F7A}" type="slidenum">
              <a:rPr lang="pt-BR" smtClean="0"/>
              <a:t>‹#›</a:t>
            </a:fld>
            <a:endParaRPr lang="pt-BR"/>
          </a:p>
        </p:txBody>
      </p:sp>
    </p:spTree>
    <p:extLst>
      <p:ext uri="{BB962C8B-B14F-4D97-AF65-F5344CB8AC3E}">
        <p14:creationId xmlns:p14="http://schemas.microsoft.com/office/powerpoint/2010/main" val="1642255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3626E1-15EE-473A-94B0-820B5D43A1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3" name="Text Placeholder 2">
            <a:extLst>
              <a:ext uri="{FF2B5EF4-FFF2-40B4-BE49-F238E27FC236}">
                <a16:creationId xmlns:a16="http://schemas.microsoft.com/office/drawing/2014/main" id="{FBE1B4F9-0214-4ACA-B74D-06660FEE5E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D6070B04-0916-49D5-A7F2-9D3DF789E6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AED4F-9026-46B2-8D88-2666F495B7A4}" type="datetimeFigureOut">
              <a:rPr lang="pt-BR" smtClean="0"/>
              <a:t>03/04/2024</a:t>
            </a:fld>
            <a:endParaRPr lang="pt-BR"/>
          </a:p>
        </p:txBody>
      </p:sp>
      <p:sp>
        <p:nvSpPr>
          <p:cNvPr id="5" name="Footer Placeholder 4">
            <a:extLst>
              <a:ext uri="{FF2B5EF4-FFF2-40B4-BE49-F238E27FC236}">
                <a16:creationId xmlns:a16="http://schemas.microsoft.com/office/drawing/2014/main" id="{D13A8D07-BCF5-41FD-8165-3DEA04F369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a:extLst>
              <a:ext uri="{FF2B5EF4-FFF2-40B4-BE49-F238E27FC236}">
                <a16:creationId xmlns:a16="http://schemas.microsoft.com/office/drawing/2014/main" id="{636421EE-FECA-4329-81BD-413CAC19E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EFEEFC-DB8C-4655-8BE0-06BF4B871F7A}" type="slidenum">
              <a:rPr lang="pt-BR" smtClean="0"/>
              <a:t>‹#›</a:t>
            </a:fld>
            <a:endParaRPr lang="pt-BR"/>
          </a:p>
        </p:txBody>
      </p:sp>
    </p:spTree>
    <p:extLst>
      <p:ext uri="{BB962C8B-B14F-4D97-AF65-F5344CB8AC3E}">
        <p14:creationId xmlns:p14="http://schemas.microsoft.com/office/powerpoint/2010/main" val="3214818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Vv0vxMMXclM&amp;list=PLAXliHOs-vnetAZJg145ZxXvDMri1vQUi&amp;index=37"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Vv0vxMMXclM&amp;list=PLAXliHOs-vnetAZJg145ZxXvDMri1vQUi&amp;index=37" TargetMode="Externa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Vv0vxMMXclM&amp;list=PLAXliHOs-vnetAZJg145ZxXvDMri1vQUi&amp;index=37" TargetMode="Externa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hyperlink" Target="https://www.smithsonianmag.com/smart-news/archaeologists-uncover-christ-inscription-israeli-village-180976810/"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45.xml.rels><?xml version="1.0" encoding="UTF-8" standalone="yes"?>
<Relationships xmlns="http://schemas.openxmlformats.org/package/2006/relationships"><Relationship Id="rId3" Type="http://schemas.openxmlformats.org/officeDocument/2006/relationships/hyperlink" Target="https://www.biblicalarchaeology.org/daily/early-christian-symbol/" TargetMode="External"/><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the-map-as-history.com/History-of-christianity/the-first-christian-communities-1st-century" TargetMode="External"/><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 Id="rId4" Type="http://schemas.microsoft.com/office/2007/relationships/hdphoto" Target="../media/hdphoto10.wdp"/></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Egypt and Archeology">
            <a:extLst>
              <a:ext uri="{FF2B5EF4-FFF2-40B4-BE49-F238E27FC236}">
                <a16:creationId xmlns:a16="http://schemas.microsoft.com/office/drawing/2014/main" id="{9BC2A4E1-8E2C-DF66-2B3B-056820FA0B5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D6B2049-63DC-B6DB-4715-6DE88D3A4085}"/>
              </a:ext>
            </a:extLst>
          </p:cNvPr>
          <p:cNvSpPr>
            <a:spLocks noGrp="1"/>
          </p:cNvSpPr>
          <p:nvPr>
            <p:ph type="ctrTitle"/>
          </p:nvPr>
        </p:nvSpPr>
        <p:spPr>
          <a:xfrm>
            <a:off x="1524000" y="1304544"/>
            <a:ext cx="9144000" cy="2560319"/>
          </a:xfrm>
          <a:solidFill>
            <a:schemeClr val="dk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a:normAutofit fontScale="90000"/>
          </a:bodyPr>
          <a:lstStyle/>
          <a:p>
            <a:r>
              <a:rPr lang="en-US" sz="10900" dirty="0">
                <a:latin typeface="Copperplate Gothic Bold" panose="020E0705020206020404" pitchFamily="34" charset="0"/>
              </a:rPr>
              <a:t>Archeology</a:t>
            </a:r>
            <a:r>
              <a:rPr lang="en-US" sz="8800" dirty="0">
                <a:latin typeface="Copperplate Gothic Bold" panose="020E0705020206020404" pitchFamily="34" charset="0"/>
              </a:rPr>
              <a:t> of Bible Times</a:t>
            </a:r>
            <a:endParaRPr lang="pt-BR" sz="8800" dirty="0">
              <a:latin typeface="Copperplate Gothic Bold" panose="020E0705020206020404" pitchFamily="34" charset="0"/>
            </a:endParaRPr>
          </a:p>
        </p:txBody>
      </p:sp>
      <p:sp>
        <p:nvSpPr>
          <p:cNvPr id="3" name="Subtitle 2">
            <a:extLst>
              <a:ext uri="{FF2B5EF4-FFF2-40B4-BE49-F238E27FC236}">
                <a16:creationId xmlns:a16="http://schemas.microsoft.com/office/drawing/2014/main" id="{44EF5E4D-BB58-6752-7A15-A0DF6874554A}"/>
              </a:ext>
            </a:extLst>
          </p:cNvPr>
          <p:cNvSpPr>
            <a:spLocks noGrp="1"/>
          </p:cNvSpPr>
          <p:nvPr>
            <p:ph type="subTitle" idx="1"/>
          </p:nvPr>
        </p:nvSpPr>
        <p:spPr>
          <a:xfrm>
            <a:off x="2895600" y="5105052"/>
            <a:ext cx="6400800" cy="448404"/>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2500"/>
          </a:bodyPr>
          <a:lstStyle/>
          <a:p>
            <a:r>
              <a:rPr lang="en-US" b="1" dirty="0">
                <a:effectLst>
                  <a:outerShdw blurRad="38100" dist="38100" dir="2700000" algn="tl">
                    <a:srgbClr val="000000">
                      <a:alpha val="43137"/>
                    </a:srgbClr>
                  </a:outerShdw>
                </a:effectLst>
                <a:latin typeface="Perpetua" panose="02020502060401020303" pitchFamily="18" charset="0"/>
              </a:rPr>
              <a:t>Pastor John dos Santos - Faith Presbyterian Church</a:t>
            </a:r>
            <a:endParaRPr lang="pt-BR" b="1" dirty="0">
              <a:effectLst>
                <a:outerShdw blurRad="38100" dist="38100" dir="2700000" algn="tl">
                  <a:srgbClr val="000000">
                    <a:alpha val="43137"/>
                  </a:srgbClr>
                </a:outerShdw>
              </a:effectLst>
              <a:latin typeface="Perpetua" panose="02020502060401020303" pitchFamily="18" charset="0"/>
            </a:endParaRPr>
          </a:p>
        </p:txBody>
      </p:sp>
    </p:spTree>
    <p:extLst>
      <p:ext uri="{BB962C8B-B14F-4D97-AF65-F5344CB8AC3E}">
        <p14:creationId xmlns:p14="http://schemas.microsoft.com/office/powerpoint/2010/main" val="2646044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4" descr="undefined">
            <a:extLst>
              <a:ext uri="{FF2B5EF4-FFF2-40B4-BE49-F238E27FC236}">
                <a16:creationId xmlns:a16="http://schemas.microsoft.com/office/drawing/2014/main" id="{81E3D748-E16F-2CAF-C66C-C21B35751F8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4336" t="24641" r="4360" b="38886"/>
          <a:stretch/>
        </p:blipFill>
        <p:spPr bwMode="auto">
          <a:xfrm>
            <a:off x="0" y="1"/>
            <a:ext cx="12188952"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005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undefined">
            <a:extLst>
              <a:ext uri="{FF2B5EF4-FFF2-40B4-BE49-F238E27FC236}">
                <a16:creationId xmlns:a16="http://schemas.microsoft.com/office/drawing/2014/main" id="{8CF43524-0F0B-5A5B-830A-CBB1D823FC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433" b="24938"/>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F21A9A4-277C-7D79-29E6-27E3D8EBCBC6}"/>
              </a:ext>
            </a:extLst>
          </p:cNvPr>
          <p:cNvSpPr txBox="1"/>
          <p:nvPr/>
        </p:nvSpPr>
        <p:spPr>
          <a:xfrm>
            <a:off x="6686550" y="152400"/>
            <a:ext cx="5295900" cy="2554545"/>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3200" b="1" dirty="0">
                <a:ln w="0"/>
                <a:solidFill>
                  <a:schemeClr val="accent1">
                    <a:lumMod val="40000"/>
                    <a:lumOff val="60000"/>
                  </a:schemeClr>
                </a:solidFill>
                <a:effectLst>
                  <a:outerShdw blurRad="38100" dist="25400" dir="5400000" algn="ctr" rotWithShape="0">
                    <a:srgbClr val="6E747A">
                      <a:alpha val="43000"/>
                    </a:srgbClr>
                  </a:outerShdw>
                </a:effectLst>
              </a:rPr>
              <a:t>The map mosaic of the Church of St. George in Madaba, Jordan (560–565 C.E.) shows the Hagia Sion and the Upper Room side by side</a:t>
            </a:r>
            <a:endParaRPr lang="pt-BR" sz="3200" b="1" dirty="0">
              <a:ln w="0"/>
              <a:solidFill>
                <a:schemeClr val="accent1">
                  <a:lumMod val="40000"/>
                  <a:lumOff val="60000"/>
                </a:schemeClr>
              </a:solidFill>
              <a:effectLst>
                <a:outerShdw blurRad="38100" dist="25400" dir="5400000" algn="ctr" rotWithShape="0">
                  <a:srgbClr val="6E747A">
                    <a:alpha val="43000"/>
                  </a:srgbClr>
                </a:outerShdw>
              </a:effectLst>
            </a:endParaRPr>
          </a:p>
        </p:txBody>
      </p:sp>
      <p:sp>
        <p:nvSpPr>
          <p:cNvPr id="6" name="Rectangle 5">
            <a:extLst>
              <a:ext uri="{FF2B5EF4-FFF2-40B4-BE49-F238E27FC236}">
                <a16:creationId xmlns:a16="http://schemas.microsoft.com/office/drawing/2014/main" id="{FC0D48F8-D51A-71F6-69A1-661F792BE9FE}"/>
              </a:ext>
            </a:extLst>
          </p:cNvPr>
          <p:cNvSpPr/>
          <p:nvPr/>
        </p:nvSpPr>
        <p:spPr>
          <a:xfrm>
            <a:off x="7962900" y="3657600"/>
            <a:ext cx="1638300" cy="1352550"/>
          </a:xfrm>
          <a:prstGeom prst="rect">
            <a:avLst/>
          </a:prstGeom>
          <a:noFill/>
          <a:ln w="762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pt-BR"/>
          </a:p>
        </p:txBody>
      </p:sp>
    </p:spTree>
    <p:extLst>
      <p:ext uri="{BB962C8B-B14F-4D97-AF65-F5344CB8AC3E}">
        <p14:creationId xmlns:p14="http://schemas.microsoft.com/office/powerpoint/2010/main" val="2260627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9" name="Rectangle 1843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8434" name="Picture 2" descr="Mosaics in Santa Maria Maggiore, Rome (432-40)">
            <a:extLst>
              <a:ext uri="{FF2B5EF4-FFF2-40B4-BE49-F238E27FC236}">
                <a16:creationId xmlns:a16="http://schemas.microsoft.com/office/drawing/2014/main" id="{A152ACF7-34BA-857F-BA7B-4E894728BA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 t="7798" r="-13" b="2505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8648F77-5440-1620-6D9E-667E32E3A5EC}"/>
              </a:ext>
            </a:extLst>
          </p:cNvPr>
          <p:cNvSpPr txBox="1"/>
          <p:nvPr/>
        </p:nvSpPr>
        <p:spPr>
          <a:xfrm>
            <a:off x="7753350" y="2915335"/>
            <a:ext cx="4286250" cy="3785652"/>
          </a:xfrm>
          <a:prstGeom prst="rect">
            <a:avLst/>
          </a:prstGeom>
          <a:solidFill>
            <a:schemeClr val="dk1">
              <a:alpha val="8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3000" dirty="0"/>
              <a:t>The mosaic of Jerusalem in the Basilica of Santa Maria Maggiore in Rome (circa 6</a:t>
            </a:r>
            <a:r>
              <a:rPr lang="en-US" sz="3000" baseline="30000" dirty="0"/>
              <a:t>th</a:t>
            </a:r>
            <a:r>
              <a:rPr lang="en-US" sz="3000" dirty="0"/>
              <a:t> century) shows the city from the north. The image shows the tomb rotunda and the Upper room beyond it. </a:t>
            </a:r>
            <a:endParaRPr lang="pt-BR" sz="3000" dirty="0"/>
          </a:p>
        </p:txBody>
      </p:sp>
    </p:spTree>
    <p:extLst>
      <p:ext uri="{BB962C8B-B14F-4D97-AF65-F5344CB8AC3E}">
        <p14:creationId xmlns:p14="http://schemas.microsoft.com/office/powerpoint/2010/main" val="876836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11" name="Rectangle 215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1506" name="Picture 2" descr="Upper Room, Jerusalem, Israel | Excerpt from Wikipedia: The … | Flickr">
            <a:extLst>
              <a:ext uri="{FF2B5EF4-FFF2-40B4-BE49-F238E27FC236}">
                <a16:creationId xmlns:a16="http://schemas.microsoft.com/office/drawing/2014/main" id="{F3E959F2-EC3F-AF4A-AAB0-1C19A8CF9A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69" b="1117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547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7" name="Rectangle 225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2532" name="Picture 4" descr="Store neighbor Infectious disease room of the last supper girl Decline  forest">
            <a:extLst>
              <a:ext uri="{FF2B5EF4-FFF2-40B4-BE49-F238E27FC236}">
                <a16:creationId xmlns:a16="http://schemas.microsoft.com/office/drawing/2014/main" id="{C14991D3-D4A4-2494-D615-467F8C686B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Cenacle - the site of the Last Supper | Wondermondo">
            <a:extLst>
              <a:ext uri="{FF2B5EF4-FFF2-40B4-BE49-F238E27FC236}">
                <a16:creationId xmlns:a16="http://schemas.microsoft.com/office/drawing/2014/main" id="{EED16707-DD90-3A94-95F5-E79D6505B16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Tree>
    <p:extLst>
      <p:ext uri="{BB962C8B-B14F-4D97-AF65-F5344CB8AC3E}">
        <p14:creationId xmlns:p14="http://schemas.microsoft.com/office/powerpoint/2010/main" val="1466795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63" name="Rectangle 1946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9458" name="Picture 2" descr="Upper Room - Place of the Last Supper">
            <a:extLst>
              <a:ext uri="{FF2B5EF4-FFF2-40B4-BE49-F238E27FC236}">
                <a16:creationId xmlns:a16="http://schemas.microsoft.com/office/drawing/2014/main" id="{95CF1ED2-A3D6-C703-2B00-7AD6C34703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46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60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7" name="Rectangle 2048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482" name="Picture 2" descr="Mary Magdalene in the Upper Room">
            <a:extLst>
              <a:ext uri="{FF2B5EF4-FFF2-40B4-BE49-F238E27FC236}">
                <a16:creationId xmlns:a16="http://schemas.microsoft.com/office/drawing/2014/main" id="{91865ACD-F7F5-1B39-CEC0-7F56A4E194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205" b="622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79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B2707B-A56D-9F71-8D74-F9E51F3921A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04961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n aerial view of a city&#10;&#10;Description automatically generated">
            <a:extLst>
              <a:ext uri="{FF2B5EF4-FFF2-40B4-BE49-F238E27FC236}">
                <a16:creationId xmlns:a16="http://schemas.microsoft.com/office/drawing/2014/main" id="{9A72F6F7-34F5-AA2B-E8E7-25366FA6BED5}"/>
              </a:ext>
            </a:extLst>
          </p:cNvPr>
          <p:cNvPicPr>
            <a:picLocks noChangeAspect="1"/>
          </p:cNvPicPr>
          <p:nvPr/>
        </p:nvPicPr>
        <p:blipFill rotWithShape="1">
          <a:blip r:embed="rId2"/>
          <a:srcRect b="2192"/>
          <a:stretch/>
        </p:blipFill>
        <p:spPr>
          <a:xfrm>
            <a:off x="20" y="1282"/>
            <a:ext cx="12191980" cy="6856718"/>
          </a:xfrm>
          <a:prstGeom prst="rect">
            <a:avLst/>
          </a:prstGeom>
        </p:spPr>
      </p:pic>
    </p:spTree>
    <p:extLst>
      <p:ext uri="{BB962C8B-B14F-4D97-AF65-F5344CB8AC3E}">
        <p14:creationId xmlns:p14="http://schemas.microsoft.com/office/powerpoint/2010/main" val="3003868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BA774ED-E132-93ED-7D5A-CED4EFA63B0A}"/>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3D75FF48-D5A5-5FAB-60D1-C8BA904A06B4}"/>
              </a:ext>
            </a:extLst>
          </p:cNvPr>
          <p:cNvSpPr txBox="1"/>
          <p:nvPr/>
        </p:nvSpPr>
        <p:spPr>
          <a:xfrm>
            <a:off x="0" y="6579719"/>
            <a:ext cx="6096000" cy="276999"/>
          </a:xfrm>
          <a:prstGeom prst="rect">
            <a:avLst/>
          </a:prstGeom>
          <a:noFill/>
        </p:spPr>
        <p:txBody>
          <a:bodyPr wrap="square">
            <a:spAutoFit/>
          </a:bodyPr>
          <a:lstStyle/>
          <a:p>
            <a:r>
              <a:rPr lang="en-US" sz="1200" dirty="0">
                <a:solidFill>
                  <a:schemeClr val="bg1">
                    <a:lumMod val="95000"/>
                  </a:schemeClr>
                </a:solidFill>
                <a:hlinkClick r:id="rId3">
                  <a:extLst>
                    <a:ext uri="{A12FA001-AC4F-418D-AE19-62706E023703}">
                      <ahyp:hlinkClr xmlns:ahyp="http://schemas.microsoft.com/office/drawing/2018/hyperlinkcolor" val="tx"/>
                    </a:ext>
                  </a:extLst>
                </a:hlinkClick>
              </a:rPr>
              <a:t>Image: Following Jesus in Jerusalem #37: First Century Church? (youtube.com)</a:t>
            </a:r>
            <a:endParaRPr lang="pt-BR" sz="1200" dirty="0">
              <a:solidFill>
                <a:schemeClr val="bg1">
                  <a:lumMod val="95000"/>
                </a:schemeClr>
              </a:solidFill>
            </a:endParaRPr>
          </a:p>
        </p:txBody>
      </p:sp>
    </p:spTree>
    <p:extLst>
      <p:ext uri="{BB962C8B-B14F-4D97-AF65-F5344CB8AC3E}">
        <p14:creationId xmlns:p14="http://schemas.microsoft.com/office/powerpoint/2010/main" val="1433397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EDE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22298D-9252-3097-290A-F1672787548F}"/>
              </a:ext>
            </a:extLst>
          </p:cNvPr>
          <p:cNvPicPr>
            <a:picLocks noChangeAspect="1"/>
          </p:cNvPicPr>
          <p:nvPr/>
        </p:nvPicPr>
        <p:blipFill>
          <a:blip r:embed="rId2"/>
          <a:stretch>
            <a:fillRect/>
          </a:stretch>
        </p:blipFill>
        <p:spPr>
          <a:xfrm>
            <a:off x="2727461" y="0"/>
            <a:ext cx="6737078" cy="6858000"/>
          </a:xfrm>
          <a:prstGeom prst="rect">
            <a:avLst/>
          </a:prstGeom>
        </p:spPr>
      </p:pic>
    </p:spTree>
    <p:extLst>
      <p:ext uri="{BB962C8B-B14F-4D97-AF65-F5344CB8AC3E}">
        <p14:creationId xmlns:p14="http://schemas.microsoft.com/office/powerpoint/2010/main" val="2867073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CC1969C-EF25-7AE8-495A-BFC83FD1B931}"/>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7CB4A7B-634D-8C52-11D7-BC0DAE26201F}"/>
              </a:ext>
            </a:extLst>
          </p:cNvPr>
          <p:cNvSpPr txBox="1"/>
          <p:nvPr/>
        </p:nvSpPr>
        <p:spPr>
          <a:xfrm>
            <a:off x="0" y="6579719"/>
            <a:ext cx="6096000" cy="276999"/>
          </a:xfrm>
          <a:prstGeom prst="rect">
            <a:avLst/>
          </a:prstGeom>
          <a:noFill/>
        </p:spPr>
        <p:txBody>
          <a:bodyPr wrap="square">
            <a:spAutoFit/>
          </a:bodyPr>
          <a:lstStyle/>
          <a:p>
            <a:r>
              <a:rPr lang="en-US" sz="1200" dirty="0">
                <a:solidFill>
                  <a:schemeClr val="bg1">
                    <a:lumMod val="95000"/>
                  </a:schemeClr>
                </a:solidFill>
                <a:hlinkClick r:id="rId3">
                  <a:extLst>
                    <a:ext uri="{A12FA001-AC4F-418D-AE19-62706E023703}">
                      <ahyp:hlinkClr xmlns:ahyp="http://schemas.microsoft.com/office/drawing/2018/hyperlinkcolor" val="tx"/>
                    </a:ext>
                  </a:extLst>
                </a:hlinkClick>
              </a:rPr>
              <a:t>Image: Following Jesus in Jerusalem #37: First Century Church? (youtube.com)</a:t>
            </a:r>
            <a:endParaRPr lang="pt-BR" sz="1200" dirty="0">
              <a:solidFill>
                <a:schemeClr val="bg1">
                  <a:lumMod val="95000"/>
                </a:schemeClr>
              </a:solidFill>
            </a:endParaRPr>
          </a:p>
        </p:txBody>
      </p:sp>
    </p:spTree>
    <p:extLst>
      <p:ext uri="{BB962C8B-B14F-4D97-AF65-F5344CB8AC3E}">
        <p14:creationId xmlns:p14="http://schemas.microsoft.com/office/powerpoint/2010/main" val="25540221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C6EEABA-70AD-EC18-9454-F384F4DEF92D}"/>
              </a:ext>
            </a:extLst>
          </p:cNvPr>
          <p:cNvPicPr>
            <a:picLocks noChangeAspect="1"/>
          </p:cNvPicPr>
          <p:nvPr/>
        </p:nvPicPr>
        <p:blipFill rotWithShape="1">
          <a:blip r:embed="rId2"/>
          <a:srcRect l="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3F9EEC2-FBEC-75BD-AABA-90FD587617DD}"/>
              </a:ext>
            </a:extLst>
          </p:cNvPr>
          <p:cNvSpPr txBox="1"/>
          <p:nvPr/>
        </p:nvSpPr>
        <p:spPr>
          <a:xfrm>
            <a:off x="0" y="6579719"/>
            <a:ext cx="6096000" cy="276999"/>
          </a:xfrm>
          <a:prstGeom prst="rect">
            <a:avLst/>
          </a:prstGeom>
          <a:noFill/>
        </p:spPr>
        <p:txBody>
          <a:bodyPr wrap="square">
            <a:spAutoFit/>
          </a:bodyPr>
          <a:lstStyle/>
          <a:p>
            <a:r>
              <a:rPr lang="en-US" sz="1200" dirty="0">
                <a:solidFill>
                  <a:schemeClr val="bg1">
                    <a:lumMod val="95000"/>
                  </a:schemeClr>
                </a:solidFill>
                <a:hlinkClick r:id="rId3">
                  <a:extLst>
                    <a:ext uri="{A12FA001-AC4F-418D-AE19-62706E023703}">
                      <ahyp:hlinkClr xmlns:ahyp="http://schemas.microsoft.com/office/drawing/2018/hyperlinkcolor" val="tx"/>
                    </a:ext>
                  </a:extLst>
                </a:hlinkClick>
              </a:rPr>
              <a:t>Image: Following Jesus in Jerusalem #37: First Century Church? (youtube.com)</a:t>
            </a:r>
            <a:endParaRPr lang="pt-BR" sz="1200" dirty="0">
              <a:solidFill>
                <a:schemeClr val="bg1">
                  <a:lumMod val="95000"/>
                </a:schemeClr>
              </a:solidFill>
            </a:endParaRPr>
          </a:p>
        </p:txBody>
      </p:sp>
    </p:spTree>
    <p:extLst>
      <p:ext uri="{BB962C8B-B14F-4D97-AF65-F5344CB8AC3E}">
        <p14:creationId xmlns:p14="http://schemas.microsoft.com/office/powerpoint/2010/main" val="2623404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84B74EF4-C90F-0614-72A8-237D4A39B856}"/>
              </a:ext>
            </a:extLst>
          </p:cNvPr>
          <p:cNvPicPr>
            <a:picLocks noChangeAspect="1"/>
          </p:cNvPicPr>
          <p:nvPr/>
        </p:nvPicPr>
        <p:blipFill rotWithShape="1">
          <a:blip r:embed="rId2"/>
          <a:srcRect l="2204"/>
          <a:stretch/>
        </p:blipFill>
        <p:spPr>
          <a:xfrm>
            <a:off x="20" y="1282"/>
            <a:ext cx="12191980" cy="6856718"/>
          </a:xfrm>
          <a:prstGeom prst="rect">
            <a:avLst/>
          </a:prstGeom>
        </p:spPr>
      </p:pic>
    </p:spTree>
    <p:extLst>
      <p:ext uri="{BB962C8B-B14F-4D97-AF65-F5344CB8AC3E}">
        <p14:creationId xmlns:p14="http://schemas.microsoft.com/office/powerpoint/2010/main" val="2502533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B5FC47-988E-EA78-1CFB-2D8EC83DED01}"/>
              </a:ext>
            </a:extLst>
          </p:cNvPr>
          <p:cNvPicPr>
            <a:picLocks noChangeAspect="1"/>
          </p:cNvPicPr>
          <p:nvPr/>
        </p:nvPicPr>
        <p:blipFill>
          <a:blip r:embed="rId2"/>
          <a:stretch>
            <a:fillRect/>
          </a:stretch>
        </p:blipFill>
        <p:spPr>
          <a:xfrm>
            <a:off x="161097" y="170995"/>
            <a:ext cx="11869806" cy="6516009"/>
          </a:xfrm>
          <a:prstGeom prst="rect">
            <a:avLst/>
          </a:prstGeom>
        </p:spPr>
      </p:pic>
    </p:spTree>
    <p:extLst>
      <p:ext uri="{BB962C8B-B14F-4D97-AF65-F5344CB8AC3E}">
        <p14:creationId xmlns:p14="http://schemas.microsoft.com/office/powerpoint/2010/main" val="2130487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3612E39-685D-38CC-C2DB-0B585EE2B944}"/>
              </a:ext>
            </a:extLst>
          </p:cNvPr>
          <p:cNvPicPr>
            <a:picLocks noChangeAspect="1"/>
          </p:cNvPicPr>
          <p:nvPr/>
        </p:nvPicPr>
        <p:blipFill rotWithShape="1">
          <a:blip r:embed="rId2"/>
          <a:srcRect r="3538" b="1"/>
          <a:stretch/>
        </p:blipFill>
        <p:spPr>
          <a:xfrm>
            <a:off x="20" y="1282"/>
            <a:ext cx="12191980" cy="6856718"/>
          </a:xfrm>
          <a:prstGeom prst="rect">
            <a:avLst/>
          </a:prstGeom>
        </p:spPr>
      </p:pic>
    </p:spTree>
    <p:extLst>
      <p:ext uri="{BB962C8B-B14F-4D97-AF65-F5344CB8AC3E}">
        <p14:creationId xmlns:p14="http://schemas.microsoft.com/office/powerpoint/2010/main" val="3143358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9FE5AA-23FD-84BB-4A57-C9E2ED0FD9CE}"/>
              </a:ext>
            </a:extLst>
          </p:cNvPr>
          <p:cNvPicPr>
            <a:picLocks noChangeAspect="1"/>
          </p:cNvPicPr>
          <p:nvPr/>
        </p:nvPicPr>
        <p:blipFill>
          <a:blip r:embed="rId2"/>
          <a:stretch>
            <a:fillRect/>
          </a:stretch>
        </p:blipFill>
        <p:spPr>
          <a:xfrm>
            <a:off x="0" y="24319"/>
            <a:ext cx="12192000" cy="6809361"/>
          </a:xfrm>
          <a:prstGeom prst="rect">
            <a:avLst/>
          </a:prstGeom>
        </p:spPr>
      </p:pic>
    </p:spTree>
    <p:extLst>
      <p:ext uri="{BB962C8B-B14F-4D97-AF65-F5344CB8AC3E}">
        <p14:creationId xmlns:p14="http://schemas.microsoft.com/office/powerpoint/2010/main" val="3907791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3008D7-A37B-59FC-E803-A47044C91DC5}"/>
              </a:ext>
            </a:extLst>
          </p:cNvPr>
          <p:cNvPicPr>
            <a:picLocks noChangeAspect="1"/>
          </p:cNvPicPr>
          <p:nvPr/>
        </p:nvPicPr>
        <p:blipFill rotWithShape="1">
          <a:blip r:embed="rId2"/>
          <a:srcRect l="4189" t="549" r="4189" b="-549"/>
          <a:stretch/>
        </p:blipFill>
        <p:spPr>
          <a:xfrm>
            <a:off x="0" y="1"/>
            <a:ext cx="12192000" cy="6934200"/>
          </a:xfrm>
          <a:prstGeom prst="rect">
            <a:avLst/>
          </a:prstGeom>
        </p:spPr>
      </p:pic>
    </p:spTree>
    <p:extLst>
      <p:ext uri="{BB962C8B-B14F-4D97-AF65-F5344CB8AC3E}">
        <p14:creationId xmlns:p14="http://schemas.microsoft.com/office/powerpoint/2010/main" val="2590538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9" name="Rectangle 3379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3794" name="Picture 2" descr="undefined">
            <a:extLst>
              <a:ext uri="{FF2B5EF4-FFF2-40B4-BE49-F238E27FC236}">
                <a16:creationId xmlns:a16="http://schemas.microsoft.com/office/drawing/2014/main" id="{B6CEFCEE-1039-F4D1-02A5-7F6A0442FE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48" b="1754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2CB5E54-A605-0CC5-83D2-C5BA7A37576C}"/>
              </a:ext>
            </a:extLst>
          </p:cNvPr>
          <p:cNvSpPr txBox="1"/>
          <p:nvPr/>
        </p:nvSpPr>
        <p:spPr>
          <a:xfrm>
            <a:off x="177800" y="145395"/>
            <a:ext cx="4940300" cy="2677656"/>
          </a:xfrm>
          <a:prstGeom prst="rect">
            <a:avLst/>
          </a:prstGeom>
          <a:solidFill>
            <a:schemeClr val="dk1">
              <a:alpha val="8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800" dirty="0">
                <a:latin typeface="Arial Nova Cond" panose="020B0506020202020204" pitchFamily="34" charset="0"/>
              </a:rPr>
              <a:t>The second church to the founded in Acts was the gentile church of Antioch (Acts 11.20-22). It was founded around 40 AD. The ancient city of Antioch was destroyed by an earthquake. </a:t>
            </a:r>
            <a:endParaRPr lang="pt-BR" sz="2800" dirty="0">
              <a:latin typeface="Arial Nova Cond" panose="020B0506020202020204" pitchFamily="34" charset="0"/>
            </a:endParaRPr>
          </a:p>
        </p:txBody>
      </p:sp>
      <p:sp>
        <p:nvSpPr>
          <p:cNvPr id="3" name="TextBox 2">
            <a:extLst>
              <a:ext uri="{FF2B5EF4-FFF2-40B4-BE49-F238E27FC236}">
                <a16:creationId xmlns:a16="http://schemas.microsoft.com/office/drawing/2014/main" id="{92625B50-A88F-19D7-3057-D08E4C4482A5}"/>
              </a:ext>
            </a:extLst>
          </p:cNvPr>
          <p:cNvSpPr txBox="1"/>
          <p:nvPr/>
        </p:nvSpPr>
        <p:spPr>
          <a:xfrm>
            <a:off x="8559800" y="5702300"/>
            <a:ext cx="3136900" cy="1015663"/>
          </a:xfrm>
          <a:prstGeom prst="rect">
            <a:avLst/>
          </a:prstGeom>
          <a:noFill/>
        </p:spPr>
        <p:txBody>
          <a:bodyPr wrap="square" rtlCol="0">
            <a:spAutoFit/>
          </a:bodyPr>
          <a:lstStyle/>
          <a:p>
            <a:pPr algn="ctr"/>
            <a:r>
              <a:rPr lang="en-US" sz="3000" b="1" dirty="0">
                <a:latin typeface="Arial Nova Cond Light" panose="020B0306020202020204" pitchFamily="34" charset="0"/>
              </a:rPr>
              <a:t>Ancient Roman road that led to Antioch</a:t>
            </a:r>
            <a:endParaRPr lang="pt-BR" sz="3000" b="1" dirty="0">
              <a:latin typeface="Arial Nova Cond Light" panose="020B0306020202020204" pitchFamily="34" charset="0"/>
            </a:endParaRPr>
          </a:p>
        </p:txBody>
      </p:sp>
    </p:spTree>
    <p:extLst>
      <p:ext uri="{BB962C8B-B14F-4D97-AF65-F5344CB8AC3E}">
        <p14:creationId xmlns:p14="http://schemas.microsoft.com/office/powerpoint/2010/main" val="23510874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703" name="Rectangle 297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9698" name="Picture 2">
            <a:extLst>
              <a:ext uri="{FF2B5EF4-FFF2-40B4-BE49-F238E27FC236}">
                <a16:creationId xmlns:a16="http://schemas.microsoft.com/office/drawing/2014/main" id="{4AF7B3E1-3B04-B793-9D8E-C9D01F7290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919" b="130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CB7835B-76D6-F6B5-0964-757ACB1FAC23}"/>
              </a:ext>
            </a:extLst>
          </p:cNvPr>
          <p:cNvSpPr txBox="1"/>
          <p:nvPr/>
        </p:nvSpPr>
        <p:spPr>
          <a:xfrm>
            <a:off x="1346200" y="152400"/>
            <a:ext cx="9499600" cy="93871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5500" dirty="0">
                <a:latin typeface="Aharoni" panose="02010803020104030203" pitchFamily="2" charset="-79"/>
                <a:cs typeface="Aharoni" panose="02010803020104030203" pitchFamily="2" charset="-79"/>
              </a:rPr>
              <a:t>St. Peter Church of Antioch</a:t>
            </a:r>
            <a:endParaRPr lang="pt-BR" sz="5500" dirty="0">
              <a:latin typeface="Aharoni" panose="02010803020104030203" pitchFamily="2" charset="-79"/>
              <a:cs typeface="Aharoni" panose="02010803020104030203" pitchFamily="2" charset="-79"/>
            </a:endParaRPr>
          </a:p>
        </p:txBody>
      </p:sp>
      <p:sp>
        <p:nvSpPr>
          <p:cNvPr id="3" name="TextBox 2">
            <a:extLst>
              <a:ext uri="{FF2B5EF4-FFF2-40B4-BE49-F238E27FC236}">
                <a16:creationId xmlns:a16="http://schemas.microsoft.com/office/drawing/2014/main" id="{907B4D89-7822-5E32-316D-A8314695BECC}"/>
              </a:ext>
            </a:extLst>
          </p:cNvPr>
          <p:cNvSpPr txBox="1"/>
          <p:nvPr/>
        </p:nvSpPr>
        <p:spPr>
          <a:xfrm>
            <a:off x="7226300" y="4458831"/>
            <a:ext cx="4800600" cy="224676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800" dirty="0">
                <a:latin typeface="Arial Nova Cond" panose="020B0506020202020204" pitchFamily="34" charset="0"/>
              </a:rPr>
              <a:t>This building from the 4</a:t>
            </a:r>
            <a:r>
              <a:rPr lang="en-US" sz="2800" baseline="30000" dirty="0">
                <a:latin typeface="Arial Nova Cond" panose="020B0506020202020204" pitchFamily="34" charset="0"/>
              </a:rPr>
              <a:t>th</a:t>
            </a:r>
            <a:r>
              <a:rPr lang="en-US" sz="2800" dirty="0">
                <a:latin typeface="Arial Nova Cond" panose="020B0506020202020204" pitchFamily="34" charset="0"/>
              </a:rPr>
              <a:t>/5</a:t>
            </a:r>
            <a:r>
              <a:rPr lang="en-US" sz="2800" baseline="30000" dirty="0">
                <a:latin typeface="Arial Nova Cond" panose="020B0506020202020204" pitchFamily="34" charset="0"/>
              </a:rPr>
              <a:t>th</a:t>
            </a:r>
            <a:r>
              <a:rPr lang="en-US" sz="2800" dirty="0">
                <a:latin typeface="Arial Nova Cond" panose="020B0506020202020204" pitchFamily="34" charset="0"/>
              </a:rPr>
              <a:t> century is believed by tradition to be the original site where the church was founded through the preaching of Peter.</a:t>
            </a:r>
            <a:endParaRPr lang="pt-BR" sz="2800" dirty="0">
              <a:latin typeface="Arial Nova Cond" panose="020B0506020202020204" pitchFamily="34" charset="0"/>
            </a:endParaRPr>
          </a:p>
        </p:txBody>
      </p:sp>
    </p:spTree>
    <p:extLst>
      <p:ext uri="{BB962C8B-B14F-4D97-AF65-F5344CB8AC3E}">
        <p14:creationId xmlns:p14="http://schemas.microsoft.com/office/powerpoint/2010/main" val="3082443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2" name="Picture 2" descr="Church interior">
            <a:extLst>
              <a:ext uri="{FF2B5EF4-FFF2-40B4-BE49-F238E27FC236}">
                <a16:creationId xmlns:a16="http://schemas.microsoft.com/office/drawing/2014/main" id="{ACC3A3E3-C0F4-B68C-F934-B8C0890A97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88" b="16426"/>
          <a:stretch/>
        </p:blipFill>
        <p:spPr bwMode="auto">
          <a:xfrm>
            <a:off x="0" y="0"/>
            <a:ext cx="1219428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004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4AE296-45EA-9907-523F-A94DE993157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11200"/>
                    </a14:imgEffect>
                  </a14:imgLayer>
                </a14:imgProps>
              </a:ext>
            </a:extLst>
          </a:blip>
          <a:srcRect l="14038"/>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44C88BC-4CB8-3FDB-B77B-81B2849157AC}"/>
              </a:ext>
            </a:extLst>
          </p:cNvPr>
          <p:cNvSpPr/>
          <p:nvPr/>
        </p:nvSpPr>
        <p:spPr>
          <a:xfrm>
            <a:off x="9160042" y="3429000"/>
            <a:ext cx="1716505" cy="741947"/>
          </a:xfrm>
          <a:prstGeom prst="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pt-BR"/>
          </a:p>
        </p:txBody>
      </p:sp>
      <p:sp>
        <p:nvSpPr>
          <p:cNvPr id="5" name="Rectangle 4">
            <a:extLst>
              <a:ext uri="{FF2B5EF4-FFF2-40B4-BE49-F238E27FC236}">
                <a16:creationId xmlns:a16="http://schemas.microsoft.com/office/drawing/2014/main" id="{D2DE64B2-8D17-542D-6455-D380900D6983}"/>
              </a:ext>
            </a:extLst>
          </p:cNvPr>
          <p:cNvSpPr/>
          <p:nvPr/>
        </p:nvSpPr>
        <p:spPr>
          <a:xfrm>
            <a:off x="10355179" y="972553"/>
            <a:ext cx="1716505" cy="615615"/>
          </a:xfrm>
          <a:prstGeom prst="rect">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pt-BR"/>
          </a:p>
        </p:txBody>
      </p:sp>
    </p:spTree>
    <p:extLst>
      <p:ext uri="{BB962C8B-B14F-4D97-AF65-F5344CB8AC3E}">
        <p14:creationId xmlns:p14="http://schemas.microsoft.com/office/powerpoint/2010/main" val="3051252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746" name="Picture 2" descr="Altar">
            <a:extLst>
              <a:ext uri="{FF2B5EF4-FFF2-40B4-BE49-F238E27FC236}">
                <a16:creationId xmlns:a16="http://schemas.microsoft.com/office/drawing/2014/main" id="{28B70DE5-25F0-0912-1739-750E4E77F3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924" r="1" b="4299"/>
          <a:stretch/>
        </p:blipFill>
        <p:spPr bwMode="auto">
          <a:xfrm>
            <a:off x="1113513" y="0"/>
            <a:ext cx="9964973" cy="6859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256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0" name="Picture 2" descr="St Peter's Cave Church Interior">
            <a:extLst>
              <a:ext uri="{FF2B5EF4-FFF2-40B4-BE49-F238E27FC236}">
                <a16:creationId xmlns:a16="http://schemas.microsoft.com/office/drawing/2014/main" id="{04104186-C2F2-94DD-E11B-A9284003A3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0"/>
            <a:ext cx="10312400" cy="6858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367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9" name="Rectangle 133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314" name="Picture 2" descr="undefined">
            <a:extLst>
              <a:ext uri="{FF2B5EF4-FFF2-40B4-BE49-F238E27FC236}">
                <a16:creationId xmlns:a16="http://schemas.microsoft.com/office/drawing/2014/main" id="{91DBA11B-2770-C963-B54C-C1C8A6CCEB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56" r="4364"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3C19231-10E9-1FC4-A294-C9ABC67842A4}"/>
              </a:ext>
            </a:extLst>
          </p:cNvPr>
          <p:cNvSpPr txBox="1"/>
          <p:nvPr/>
        </p:nvSpPr>
        <p:spPr>
          <a:xfrm>
            <a:off x="0" y="6396335"/>
            <a:ext cx="6096000" cy="461665"/>
          </a:xfrm>
          <a:prstGeom prst="rect">
            <a:avLst/>
          </a:prstGeom>
          <a:noFill/>
        </p:spPr>
        <p:txBody>
          <a:bodyPr wrap="square">
            <a:spAutoFit/>
          </a:bodyPr>
          <a:lstStyle/>
          <a:p>
            <a:r>
              <a:rPr lang="en-US" sz="1200" dirty="0"/>
              <a:t>By Bernard Gagnon - Own work, CC BY-SA 3.0, https://commons.wikimedia.org/w/index.php?curid=41335571</a:t>
            </a:r>
            <a:endParaRPr lang="pt-BR" sz="1200" dirty="0"/>
          </a:p>
        </p:txBody>
      </p:sp>
      <p:sp>
        <p:nvSpPr>
          <p:cNvPr id="4" name="TextBox 3">
            <a:extLst>
              <a:ext uri="{FF2B5EF4-FFF2-40B4-BE49-F238E27FC236}">
                <a16:creationId xmlns:a16="http://schemas.microsoft.com/office/drawing/2014/main" id="{35B3006B-25D4-2518-EA31-05D0FEE49DFB}"/>
              </a:ext>
            </a:extLst>
          </p:cNvPr>
          <p:cNvSpPr txBox="1"/>
          <p:nvPr/>
        </p:nvSpPr>
        <p:spPr>
          <a:xfrm>
            <a:off x="160420" y="128337"/>
            <a:ext cx="6368718" cy="1538883"/>
          </a:xfrm>
          <a:prstGeom prst="rect">
            <a:avLst/>
          </a:prstGeom>
          <a:solidFill>
            <a:schemeClr val="dk1">
              <a:alpha val="8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5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Hierapolis</a:t>
            </a:r>
          </a:p>
          <a:p>
            <a:r>
              <a:rPr lang="en-US"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Tomb of Apostle Phillip</a:t>
            </a:r>
            <a:endParaRPr lang="pt-BR" sz="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313662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3" name="Rectangle 92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218" name="Picture 2" descr="undefined">
            <a:extLst>
              <a:ext uri="{FF2B5EF4-FFF2-40B4-BE49-F238E27FC236}">
                <a16:creationId xmlns:a16="http://schemas.microsoft.com/office/drawing/2014/main" id="{3D6435C3-E83F-A8BD-9CB6-BE187D4756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03" b="822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47CBCC4-4632-E71C-BAD0-7D4EE5CF8731}"/>
              </a:ext>
            </a:extLst>
          </p:cNvPr>
          <p:cNvSpPr txBox="1"/>
          <p:nvPr/>
        </p:nvSpPr>
        <p:spPr>
          <a:xfrm>
            <a:off x="0" y="6395053"/>
            <a:ext cx="8959515" cy="461665"/>
          </a:xfrm>
          <a:prstGeom prst="rect">
            <a:avLst/>
          </a:prstGeom>
          <a:noFill/>
        </p:spPr>
        <p:txBody>
          <a:bodyPr wrap="square">
            <a:spAutoFit/>
          </a:bodyPr>
          <a:lstStyle/>
          <a:p>
            <a:r>
              <a:rPr lang="en-US" sz="1200" dirty="0"/>
              <a:t>By Carole </a:t>
            </a:r>
            <a:r>
              <a:rPr lang="en-US" sz="1200" dirty="0" err="1"/>
              <a:t>Raddato</a:t>
            </a:r>
            <a:r>
              <a:rPr lang="en-US" sz="1200" dirty="0"/>
              <a:t> from FRANKFURT, Germany - </a:t>
            </a:r>
            <a:r>
              <a:rPr lang="en-US" sz="1200" dirty="0" err="1"/>
              <a:t>Frontinus</a:t>
            </a:r>
            <a:r>
              <a:rPr lang="en-US" sz="1200" dirty="0"/>
              <a:t> Street extending in the north-south direction of the city, Hierapolis, Phrygia, Turkey, CC BY-SA 2.0, https://commons.wikimedia.org/w/index.php?curid=75325834</a:t>
            </a:r>
            <a:endParaRPr lang="pt-BR" sz="1200" dirty="0"/>
          </a:p>
        </p:txBody>
      </p:sp>
    </p:spTree>
    <p:extLst>
      <p:ext uri="{BB962C8B-B14F-4D97-AF65-F5344CB8AC3E}">
        <p14:creationId xmlns:p14="http://schemas.microsoft.com/office/powerpoint/2010/main" val="23484130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42" name="Picture 2" descr="undefined">
            <a:extLst>
              <a:ext uri="{FF2B5EF4-FFF2-40B4-BE49-F238E27FC236}">
                <a16:creationId xmlns:a16="http://schemas.microsoft.com/office/drawing/2014/main" id="{A329AEAD-7365-0F1F-77B0-75C41F51DB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4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203C1FB-8B33-21BF-8241-7ED06F33546F}"/>
              </a:ext>
            </a:extLst>
          </p:cNvPr>
          <p:cNvSpPr txBox="1"/>
          <p:nvPr/>
        </p:nvSpPr>
        <p:spPr>
          <a:xfrm>
            <a:off x="0" y="6581001"/>
            <a:ext cx="6208294" cy="276999"/>
          </a:xfrm>
          <a:prstGeom prst="rect">
            <a:avLst/>
          </a:prstGeom>
          <a:noFill/>
        </p:spPr>
        <p:txBody>
          <a:bodyPr wrap="square">
            <a:spAutoFit/>
          </a:bodyPr>
          <a:lstStyle/>
          <a:p>
            <a:r>
              <a:rPr lang="en-US" sz="1200" dirty="0"/>
              <a:t>By </a:t>
            </a:r>
            <a:r>
              <a:rPr lang="en-US" sz="1200" dirty="0" err="1"/>
              <a:t>A.Savin</a:t>
            </a:r>
            <a:r>
              <a:rPr lang="en-US" sz="1200" dirty="0"/>
              <a:t> - Own work, FAL, https://commons.wikimedia.org/w/index.php?curid=94308622</a:t>
            </a:r>
            <a:endParaRPr lang="pt-BR" sz="1200" dirty="0"/>
          </a:p>
        </p:txBody>
      </p:sp>
    </p:spTree>
    <p:extLst>
      <p:ext uri="{BB962C8B-B14F-4D97-AF65-F5344CB8AC3E}">
        <p14:creationId xmlns:p14="http://schemas.microsoft.com/office/powerpoint/2010/main" val="13119095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1" name="Rectangle 112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266" name="Picture 2" descr="undefined">
            <a:extLst>
              <a:ext uri="{FF2B5EF4-FFF2-40B4-BE49-F238E27FC236}">
                <a16:creationId xmlns:a16="http://schemas.microsoft.com/office/drawing/2014/main" id="{AB7D2D69-8BFB-9125-7690-B6C9689C27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1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7A3F038-2909-B808-B73D-9F8073E33874}"/>
              </a:ext>
            </a:extLst>
          </p:cNvPr>
          <p:cNvSpPr txBox="1"/>
          <p:nvPr/>
        </p:nvSpPr>
        <p:spPr>
          <a:xfrm>
            <a:off x="0" y="6579719"/>
            <a:ext cx="6096000" cy="276999"/>
          </a:xfrm>
          <a:prstGeom prst="rect">
            <a:avLst/>
          </a:prstGeom>
          <a:noFill/>
        </p:spPr>
        <p:txBody>
          <a:bodyPr wrap="square">
            <a:spAutoFit/>
          </a:bodyPr>
          <a:lstStyle/>
          <a:p>
            <a:r>
              <a:rPr lang="en-US" sz="1200" dirty="0"/>
              <a:t>By </a:t>
            </a:r>
            <a:r>
              <a:rPr lang="en-US" sz="1200" dirty="0" err="1"/>
              <a:t>A.Savin</a:t>
            </a:r>
            <a:r>
              <a:rPr lang="en-US" sz="1200" dirty="0"/>
              <a:t> - Own work, FAL, https://commons.wikimedia.org/w/index.php?curid=94308413</a:t>
            </a:r>
            <a:endParaRPr lang="pt-BR" sz="1200" dirty="0"/>
          </a:p>
        </p:txBody>
      </p:sp>
    </p:spTree>
    <p:extLst>
      <p:ext uri="{BB962C8B-B14F-4D97-AF65-F5344CB8AC3E}">
        <p14:creationId xmlns:p14="http://schemas.microsoft.com/office/powerpoint/2010/main" val="36641225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descr="undefined">
            <a:extLst>
              <a:ext uri="{FF2B5EF4-FFF2-40B4-BE49-F238E27FC236}">
                <a16:creationId xmlns:a16="http://schemas.microsoft.com/office/drawing/2014/main" id="{06A22EB0-0721-2483-FD9B-FC3D203D8C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542"/>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4D23A53-4265-4811-C7E0-96F9E690661B}"/>
              </a:ext>
            </a:extLst>
          </p:cNvPr>
          <p:cNvSpPr txBox="1"/>
          <p:nvPr/>
        </p:nvSpPr>
        <p:spPr>
          <a:xfrm>
            <a:off x="0" y="6396335"/>
            <a:ext cx="6096000" cy="461665"/>
          </a:xfrm>
          <a:prstGeom prst="rect">
            <a:avLst/>
          </a:prstGeom>
          <a:noFill/>
        </p:spPr>
        <p:txBody>
          <a:bodyPr wrap="square">
            <a:spAutoFit/>
          </a:bodyPr>
          <a:lstStyle/>
          <a:p>
            <a:r>
              <a:rPr lang="en-US" sz="1200" dirty="0"/>
              <a:t>By </a:t>
            </a:r>
            <a:r>
              <a:rPr lang="en-US" sz="1200" dirty="0" err="1"/>
              <a:t>Blcksprt</a:t>
            </a:r>
            <a:r>
              <a:rPr lang="en-US" sz="1200" dirty="0"/>
              <a:t> - Own work, CC BY-SA 4.0, https://commons.wikimedia.org/w/index.php?curid=78321412</a:t>
            </a:r>
            <a:endParaRPr lang="pt-BR" sz="1200" dirty="0"/>
          </a:p>
        </p:txBody>
      </p:sp>
      <p:sp>
        <p:nvSpPr>
          <p:cNvPr id="5" name="TextBox 4">
            <a:extLst>
              <a:ext uri="{FF2B5EF4-FFF2-40B4-BE49-F238E27FC236}">
                <a16:creationId xmlns:a16="http://schemas.microsoft.com/office/drawing/2014/main" id="{607DC111-D6E9-6E41-FAE3-FC5A65B9C1AC}"/>
              </a:ext>
            </a:extLst>
          </p:cNvPr>
          <p:cNvSpPr txBox="1"/>
          <p:nvPr/>
        </p:nvSpPr>
        <p:spPr>
          <a:xfrm>
            <a:off x="9512968" y="233350"/>
            <a:ext cx="2550695" cy="3539430"/>
          </a:xfrm>
          <a:prstGeom prst="rect">
            <a:avLst/>
          </a:prstGeom>
          <a:solidFill>
            <a:schemeClr val="dk1">
              <a:alpha val="8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800" dirty="0">
                <a:latin typeface="Arial Nova Cond" panose="020B0506020202020204" pitchFamily="34" charset="0"/>
              </a:rPr>
              <a:t>In the Ruins of a Fourth Century Church, it was found a tomb of the first century which is attributed to the apostle Phillip</a:t>
            </a:r>
            <a:endParaRPr lang="pt-BR" sz="2800" dirty="0">
              <a:latin typeface="Arial Nova Cond" panose="020B0506020202020204" pitchFamily="34" charset="0"/>
            </a:endParaRPr>
          </a:p>
        </p:txBody>
      </p:sp>
    </p:spTree>
    <p:extLst>
      <p:ext uri="{BB962C8B-B14F-4D97-AF65-F5344CB8AC3E}">
        <p14:creationId xmlns:p14="http://schemas.microsoft.com/office/powerpoint/2010/main" val="17024159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1CC3BB-E48D-5838-1AD3-CA0F915E006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94727" l="5526" r="94609">
                        <a14:foregroundMark x1="8625" y1="58594" x2="6065" y2="51172"/>
                        <a14:foregroundMark x1="5538" y1="32861" x2="5256" y2="23047"/>
                        <a14:foregroundMark x1="6065" y1="51172" x2="5635" y2="36240"/>
                        <a14:foregroundMark x1="5256" y1="23047" x2="7951" y2="14258"/>
                        <a14:foregroundMark x1="7951" y1="14258" x2="15229" y2="8984"/>
                        <a14:foregroundMark x1="15229" y1="8984" x2="21024" y2="8984"/>
                        <a14:foregroundMark x1="21024" y1="8984" x2="93935" y2="13086"/>
                        <a14:foregroundMark x1="93935" y1="13086" x2="93396" y2="31055"/>
                        <a14:foregroundMark x1="93396" y1="31055" x2="77898" y2="93359"/>
                        <a14:foregroundMark x1="77898" y1="93359" x2="61725" y2="94727"/>
                        <a14:foregroundMark x1="61725" y1="94727" x2="42049" y2="90234"/>
                        <a14:foregroundMark x1="5324" y1="35807" x2="5526" y2="46484"/>
                        <a14:foregroundMark x1="4987" y1="17969" x2="5261" y2="32476"/>
                        <a14:foregroundMark x1="5526" y1="46484" x2="7143" y2="52148"/>
                        <a14:foregroundMark x1="94609" y1="14453" x2="93801" y2="34180"/>
                        <a14:foregroundMark x1="8356" y1="58008" x2="5660" y2="40430"/>
                        <a14:foregroundMark x1="5660" y1="40430" x2="5660" y2="40430"/>
                        <a14:backgroundMark x1="6065" y1="33594" x2="4717" y2="34961"/>
                      </a14:backgroundRemoval>
                    </a14:imgEffect>
                    <a14:imgEffect>
                      <a14:sharpenSoften amount="25000"/>
                    </a14:imgEffect>
                    <a14:imgEffect>
                      <a14:colorTemperature colorTemp="11200"/>
                    </a14:imgEffect>
                  </a14:imgLayer>
                </a14:imgProps>
              </a:ext>
            </a:extLst>
          </a:blip>
          <a:stretch>
            <a:fillRect/>
          </a:stretch>
        </p:blipFill>
        <p:spPr>
          <a:xfrm>
            <a:off x="3620511" y="0"/>
            <a:ext cx="8571489" cy="5914559"/>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624DEA1A-BC48-1C56-DE49-58C05F413B79}"/>
              </a:ext>
            </a:extLst>
          </p:cNvPr>
          <p:cNvSpPr txBox="1"/>
          <p:nvPr/>
        </p:nvSpPr>
        <p:spPr>
          <a:xfrm>
            <a:off x="211564" y="4788971"/>
            <a:ext cx="6317574" cy="1938992"/>
          </a:xfrm>
          <a:prstGeom prst="rect">
            <a:avLst/>
          </a:prstGeom>
          <a:noFill/>
        </p:spPr>
        <p:txBody>
          <a:bodyPr wrap="square">
            <a:spAutoFit/>
          </a:bodyPr>
          <a:lstStyle/>
          <a:p>
            <a:pPr algn="just"/>
            <a:r>
              <a:rPr lang="en-US" sz="2700" i="1" dirty="0">
                <a:latin typeface="Arial Nova Cond Light" panose="020B0306020202020204" pitchFamily="34" charset="0"/>
              </a:rPr>
              <a:t>“</a:t>
            </a:r>
            <a:r>
              <a:rPr lang="en-US" sz="2700" i="1" dirty="0">
                <a:effectLst>
                  <a:outerShdw blurRad="38100" dist="38100" dir="2700000" algn="tl">
                    <a:srgbClr val="000000">
                      <a:alpha val="43137"/>
                    </a:srgbClr>
                  </a:outerShdw>
                </a:effectLst>
                <a:latin typeface="Arial Nova Cond Light" panose="020B0306020202020204" pitchFamily="34" charset="0"/>
              </a:rPr>
              <a:t>Christ born of Mary. This work of the most God-fearing and pious bishop [</a:t>
            </a:r>
            <a:r>
              <a:rPr lang="en-US" sz="2700" i="1" dirty="0" err="1">
                <a:effectLst>
                  <a:outerShdw blurRad="38100" dist="38100" dir="2700000" algn="tl">
                    <a:srgbClr val="000000">
                      <a:alpha val="43137"/>
                    </a:srgbClr>
                  </a:outerShdw>
                </a:effectLst>
                <a:latin typeface="Arial Nova Cond Light" panose="020B0306020202020204" pitchFamily="34" charset="0"/>
              </a:rPr>
              <a:t>Theodo</a:t>
            </a:r>
            <a:r>
              <a:rPr lang="en-US" sz="2700" i="1" dirty="0">
                <a:effectLst>
                  <a:outerShdw blurRad="38100" dist="38100" dir="2700000" algn="tl">
                    <a:srgbClr val="000000">
                      <a:alpha val="43137"/>
                    </a:srgbClr>
                  </a:outerShdw>
                </a:effectLst>
                <a:latin typeface="Arial Nova Cond Light" panose="020B0306020202020204" pitchFamily="34" charset="0"/>
              </a:rPr>
              <a:t>]</a:t>
            </a:r>
            <a:r>
              <a:rPr lang="en-US" sz="2700" i="1" dirty="0" err="1">
                <a:effectLst>
                  <a:outerShdw blurRad="38100" dist="38100" dir="2700000" algn="tl">
                    <a:srgbClr val="000000">
                      <a:alpha val="43137"/>
                    </a:srgbClr>
                  </a:outerShdw>
                </a:effectLst>
                <a:latin typeface="Arial Nova Cond Light" panose="020B0306020202020204" pitchFamily="34" charset="0"/>
              </a:rPr>
              <a:t>sius</a:t>
            </a:r>
            <a:r>
              <a:rPr lang="en-US" sz="2700" i="1" dirty="0">
                <a:effectLst>
                  <a:outerShdw blurRad="38100" dist="38100" dir="2700000" algn="tl">
                    <a:srgbClr val="000000">
                      <a:alpha val="43137"/>
                    </a:srgbClr>
                  </a:outerShdw>
                </a:effectLst>
                <a:latin typeface="Arial Nova Cond Light" panose="020B0306020202020204" pitchFamily="34" charset="0"/>
              </a:rPr>
              <a:t> and the miserable Th[</a:t>
            </a:r>
            <a:r>
              <a:rPr lang="en-US" sz="2700" i="1" dirty="0" err="1">
                <a:effectLst>
                  <a:outerShdw blurRad="38100" dist="38100" dir="2700000" algn="tl">
                    <a:srgbClr val="000000">
                      <a:alpha val="43137"/>
                    </a:srgbClr>
                  </a:outerShdw>
                </a:effectLst>
                <a:latin typeface="Arial Nova Cond Light" panose="020B0306020202020204" pitchFamily="34" charset="0"/>
              </a:rPr>
              <a:t>omas</a:t>
            </a:r>
            <a:r>
              <a:rPr lang="en-US" sz="2700" i="1" dirty="0">
                <a:effectLst>
                  <a:outerShdw blurRad="38100" dist="38100" dir="2700000" algn="tl">
                    <a:srgbClr val="000000">
                      <a:alpha val="43137"/>
                    </a:srgbClr>
                  </a:outerShdw>
                </a:effectLst>
                <a:latin typeface="Arial Nova Cond Light" panose="020B0306020202020204" pitchFamily="34" charset="0"/>
              </a:rPr>
              <a:t>] was built from the foundation.</a:t>
            </a:r>
            <a:r>
              <a:rPr lang="en-US" sz="2700" i="1" dirty="0">
                <a:latin typeface="Arial Nova Cond Light" panose="020B0306020202020204" pitchFamily="34" charset="0"/>
              </a:rPr>
              <a:t>”</a:t>
            </a:r>
          </a:p>
          <a:p>
            <a:r>
              <a:rPr lang="en-US" sz="1200" dirty="0"/>
              <a:t>Source: </a:t>
            </a:r>
            <a:r>
              <a:rPr lang="en-US" sz="1200" dirty="0" err="1"/>
              <a:t>Tzachi</a:t>
            </a:r>
            <a:r>
              <a:rPr lang="en-US" sz="1200" dirty="0"/>
              <a:t> Lang and </a:t>
            </a:r>
            <a:r>
              <a:rPr lang="en-US" sz="1200" dirty="0" err="1"/>
              <a:t>Einat</a:t>
            </a:r>
            <a:r>
              <a:rPr lang="en-US" sz="1200" dirty="0"/>
              <a:t> Ambar-Armon / Israel Antiquities Authority</a:t>
            </a:r>
          </a:p>
          <a:p>
            <a:r>
              <a:rPr lang="en-US" sz="1200" dirty="0"/>
              <a:t>Image: </a:t>
            </a:r>
            <a:r>
              <a:rPr lang="en-US" sz="1200" dirty="0">
                <a:hlinkClick r:id="rId4"/>
              </a:rPr>
              <a:t>Inscription Offers Earliest Evidence of Christianity in Israel's Jezreel Valley | Smart News| Smithsonian Magazine</a:t>
            </a:r>
            <a:endParaRPr lang="pt-BR" sz="1200" dirty="0"/>
          </a:p>
        </p:txBody>
      </p:sp>
      <p:sp>
        <p:nvSpPr>
          <p:cNvPr id="9" name="TextBox 8">
            <a:extLst>
              <a:ext uri="{FF2B5EF4-FFF2-40B4-BE49-F238E27FC236}">
                <a16:creationId xmlns:a16="http://schemas.microsoft.com/office/drawing/2014/main" id="{AE3F972F-5233-91FA-1A93-A2629B793A79}"/>
              </a:ext>
            </a:extLst>
          </p:cNvPr>
          <p:cNvSpPr txBox="1"/>
          <p:nvPr/>
        </p:nvSpPr>
        <p:spPr>
          <a:xfrm>
            <a:off x="572511" y="532878"/>
            <a:ext cx="3267585" cy="3754874"/>
          </a:xfrm>
          <a:prstGeom prst="rect">
            <a:avLst/>
          </a:prstGeom>
          <a:noFill/>
        </p:spPr>
        <p:txBody>
          <a:bodyPr wrap="square">
            <a:spAutoFit/>
          </a:bodyPr>
          <a:lstStyle/>
          <a:p>
            <a:pPr algn="r"/>
            <a:r>
              <a:rPr lang="en-US" sz="3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Fifth-century engraving found repurposed in a Byzantine church building’s wall in the Jezreel Valley</a:t>
            </a:r>
            <a:endParaRPr lang="pt-BR" sz="3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Tree>
    <p:extLst>
      <p:ext uri="{BB962C8B-B14F-4D97-AF65-F5344CB8AC3E}">
        <p14:creationId xmlns:p14="http://schemas.microsoft.com/office/powerpoint/2010/main" val="36723340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FAF36-B014-26E7-912B-0D424955397E}"/>
              </a:ext>
            </a:extLst>
          </p:cNvPr>
          <p:cNvSpPr>
            <a:spLocks noGrp="1"/>
          </p:cNvSpPr>
          <p:nvPr>
            <p:ph type="title"/>
          </p:nvPr>
        </p:nvSpPr>
        <p:spPr/>
        <p:txBody>
          <a:bodyPr>
            <a:normAutofit/>
          </a:bodyPr>
          <a:lstStyle/>
          <a:p>
            <a:r>
              <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rial Black" panose="020B0A04020102020204" pitchFamily="34" charset="0"/>
              </a:rPr>
              <a:t>Why So Little Evidence?</a:t>
            </a:r>
            <a:endParaRPr lang="pt-BR"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rial Black" panose="020B0A04020102020204" pitchFamily="34" charset="0"/>
            </a:endParaRPr>
          </a:p>
        </p:txBody>
      </p:sp>
      <p:sp>
        <p:nvSpPr>
          <p:cNvPr id="3" name="Content Placeholder 2">
            <a:extLst>
              <a:ext uri="{FF2B5EF4-FFF2-40B4-BE49-F238E27FC236}">
                <a16:creationId xmlns:a16="http://schemas.microsoft.com/office/drawing/2014/main" id="{64BBA715-8B2E-F167-D499-8F590262C166}"/>
              </a:ext>
            </a:extLst>
          </p:cNvPr>
          <p:cNvSpPr>
            <a:spLocks noGrp="1"/>
          </p:cNvSpPr>
          <p:nvPr>
            <p:ph idx="1"/>
          </p:nvPr>
        </p:nvSpPr>
        <p:spPr/>
        <p:txBody>
          <a:bodyPr>
            <a:normAutofit fontScale="92500"/>
          </a:bodyPr>
          <a:lstStyle/>
          <a:p>
            <a:r>
              <a:rPr lang="en-US" b="1" dirty="0">
                <a:effectLst>
                  <a:outerShdw blurRad="38100" dist="38100" dir="2700000" algn="tl">
                    <a:srgbClr val="000000">
                      <a:alpha val="43137"/>
                    </a:srgbClr>
                  </a:outerShdw>
                </a:effectLst>
                <a:latin typeface="Arial Nova Cond" panose="020B0506020202020204" pitchFamily="34" charset="0"/>
              </a:rPr>
              <a:t>First Christians did not see themselves and did not live differently than Jews. A Christian household in the first two decades would resemble any Jewish household and they met in houses (Acts 5.42).</a:t>
            </a:r>
          </a:p>
          <a:p>
            <a:r>
              <a:rPr lang="en-US" b="1" dirty="0">
                <a:effectLst>
                  <a:outerShdw blurRad="38100" dist="38100" dir="2700000" algn="tl">
                    <a:srgbClr val="000000">
                      <a:alpha val="43137"/>
                    </a:srgbClr>
                  </a:outerShdw>
                </a:effectLst>
                <a:latin typeface="Arial Nova Cond" panose="020B0506020202020204" pitchFamily="34" charset="0"/>
              </a:rPr>
              <a:t>Christians were persecuted first by the Jews and later by the Romans. They met in secret places and did not identify it for safety reasons.</a:t>
            </a:r>
          </a:p>
          <a:p>
            <a:r>
              <a:rPr lang="en-US" b="1" dirty="0">
                <a:effectLst>
                  <a:outerShdw blurRad="38100" dist="38100" dir="2700000" algn="tl">
                    <a:srgbClr val="000000">
                      <a:alpha val="43137"/>
                    </a:srgbClr>
                  </a:outerShdw>
                </a:effectLst>
                <a:latin typeface="Arial Nova Cond" panose="020B0506020202020204" pitchFamily="34" charset="0"/>
              </a:rPr>
              <a:t>Christian symbology was well established only after the peace enjoyed in the fourth century.</a:t>
            </a:r>
          </a:p>
          <a:p>
            <a:r>
              <a:rPr lang="en-US" b="1" dirty="0">
                <a:effectLst>
                  <a:outerShdw blurRad="38100" dist="38100" dir="2700000" algn="tl">
                    <a:srgbClr val="000000">
                      <a:alpha val="43137"/>
                    </a:srgbClr>
                  </a:outerShdw>
                </a:effectLst>
                <a:latin typeface="Arial Nova Cond" panose="020B0506020202020204" pitchFamily="34" charset="0"/>
              </a:rPr>
              <a:t>Some symbols have been interpreted to be associated with early Jewish Christianity by some scholars (the fish, anchor, cross, and others), but this is also contested by many others who claim real evidence for it.</a:t>
            </a:r>
          </a:p>
        </p:txBody>
      </p:sp>
    </p:spTree>
    <p:extLst>
      <p:ext uri="{BB962C8B-B14F-4D97-AF65-F5344CB8AC3E}">
        <p14:creationId xmlns:p14="http://schemas.microsoft.com/office/powerpoint/2010/main" val="41986737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34818" name="Picture 2" descr="undefined">
            <a:extLst>
              <a:ext uri="{FF2B5EF4-FFF2-40B4-BE49-F238E27FC236}">
                <a16:creationId xmlns:a16="http://schemas.microsoft.com/office/drawing/2014/main" id="{25017B36-64FA-4B20-9331-7B734C11E76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81" b="97656" l="3223" r="89844">
                        <a14:foregroundMark x1="2734" y1="2604" x2="58691" y2="8073"/>
                        <a14:foregroundMark x1="58691" y1="8073" x2="65332" y2="6771"/>
                        <a14:foregroundMark x1="65332" y1="6771" x2="63867" y2="45833"/>
                        <a14:foregroundMark x1="63867" y1="45833" x2="57031" y2="55859"/>
                        <a14:foregroundMark x1="57031" y1="55859" x2="56250" y2="64583"/>
                        <a14:foregroundMark x1="56250" y1="64583" x2="58789" y2="75260"/>
                        <a14:foregroundMark x1="58789" y1="75260" x2="64844" y2="86849"/>
                        <a14:foregroundMark x1="64844" y1="86849" x2="62012" y2="93099"/>
                        <a14:foregroundMark x1="62012" y1="93099" x2="7715" y2="96745"/>
                        <a14:foregroundMark x1="7715" y1="96745" x2="3320" y2="16276"/>
                        <a14:foregroundMark x1="3320" y1="16276" x2="4004" y2="5990"/>
                        <a14:foregroundMark x1="47461" y1="22786" x2="40820" y2="82031"/>
                        <a14:foregroundMark x1="40820" y1="82031" x2="17285" y2="65104"/>
                        <a14:foregroundMark x1="17285" y1="65104" x2="17090" y2="38932"/>
                        <a14:foregroundMark x1="8984" y1="80339" x2="42480" y2="93490"/>
                        <a14:foregroundMark x1="42480" y1="93490" x2="42871" y2="93490"/>
                        <a14:foregroundMark x1="1563" y1="97786" x2="9277" y2="98438"/>
                        <a14:foregroundMark x1="9277" y1="98438" x2="30664" y2="97526"/>
                        <a14:foregroundMark x1="30664" y1="97526" x2="43652" y2="97656"/>
                        <a14:foregroundMark x1="43652" y1="97656" x2="53516" y2="97656"/>
                        <a14:foregroundMark x1="53516" y1="97656" x2="56250" y2="97786"/>
                        <a14:foregroundMark x1="3906" y1="781" x2="56348" y2="2995"/>
                        <a14:foregroundMark x1="69275" y1="3428" x2="68066" y2="1172"/>
                        <a14:foregroundMark x1="68066" y1="1172" x2="68066" y2="1172"/>
                        <a14:backgroundMark x1="70703" y1="2083" x2="72461" y2="9766"/>
                        <a14:backgroundMark x1="72461" y1="9766" x2="71094" y2="11458"/>
                        <a14:backgroundMark x1="72754" y1="7161" x2="73633" y2="13932"/>
                        <a14:backgroundMark x1="67480" y1="49609" x2="73145" y2="50260"/>
                        <a14:backgroundMark x1="73145" y1="50260" x2="71973" y2="41667"/>
                        <a14:backgroundMark x1="69043" y1="45313" x2="70996" y2="49219"/>
                      </a14:backgroundRemoval>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43C892F-682D-E1BF-C6FC-D5708B0C41D8}"/>
              </a:ext>
            </a:extLst>
          </p:cNvPr>
          <p:cNvSpPr>
            <a:spLocks noGrp="1"/>
          </p:cNvSpPr>
          <p:nvPr>
            <p:ph type="title"/>
          </p:nvPr>
        </p:nvSpPr>
        <p:spPr>
          <a:xfrm>
            <a:off x="6604000" y="365125"/>
            <a:ext cx="5054600" cy="1325563"/>
          </a:xfrm>
        </p:spPr>
        <p:txBody>
          <a:bodyPr>
            <a:normAutofit/>
          </a:bodyPr>
          <a:lstStyle/>
          <a:p>
            <a:pPr algn="r"/>
            <a:r>
              <a:rPr lang="en-US" sz="60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Pilate Stone</a:t>
            </a:r>
            <a:endParaRPr lang="pt-BR" sz="60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F1962F40-AD4B-8E25-001A-B45AB3C7FF2A}"/>
              </a:ext>
            </a:extLst>
          </p:cNvPr>
          <p:cNvSpPr>
            <a:spLocks noGrp="1"/>
          </p:cNvSpPr>
          <p:nvPr>
            <p:ph idx="1"/>
          </p:nvPr>
        </p:nvSpPr>
        <p:spPr>
          <a:xfrm>
            <a:off x="6604000" y="1690688"/>
            <a:ext cx="5054600" cy="4646611"/>
          </a:xfrm>
        </p:spPr>
        <p:txBody>
          <a:bodyPr>
            <a:normAutofit lnSpcReduction="10000"/>
          </a:bodyPr>
          <a:lstStyle/>
          <a:p>
            <a:pPr marL="0" indent="0" algn="just">
              <a:buNone/>
            </a:pPr>
            <a:r>
              <a:rPr lang="en-US" sz="3200" dirty="0">
                <a:latin typeface="Arial Nova Cond" panose="020B0506020202020204" pitchFamily="34" charset="0"/>
              </a:rPr>
              <a:t>A carved limestone with a dedication of a Building contains the names of two biblical people. It was found in </a:t>
            </a:r>
            <a:r>
              <a:rPr lang="en-US" sz="3200" i="1" dirty="0">
                <a:latin typeface="Arial Nova Cond" panose="020B0506020202020204" pitchFamily="34" charset="0"/>
              </a:rPr>
              <a:t>Caesarea </a:t>
            </a:r>
            <a:r>
              <a:rPr lang="en-US" sz="3200" i="1" dirty="0" err="1">
                <a:latin typeface="Arial Nova Cond" panose="020B0506020202020204" pitchFamily="34" charset="0"/>
              </a:rPr>
              <a:t>Maritma</a:t>
            </a:r>
            <a:r>
              <a:rPr lang="en-US" sz="3200" i="1" dirty="0">
                <a:latin typeface="Arial Nova Cond" panose="020B0506020202020204" pitchFamily="34" charset="0"/>
              </a:rPr>
              <a:t> </a:t>
            </a:r>
            <a:r>
              <a:rPr lang="en-US" sz="3200" dirty="0">
                <a:latin typeface="Arial Nova Cond" panose="020B0506020202020204" pitchFamily="34" charset="0"/>
              </a:rPr>
              <a:t>in 1961. It reads:</a:t>
            </a:r>
            <a:endParaRPr lang="en-US" sz="1500" dirty="0"/>
          </a:p>
          <a:p>
            <a:pPr marL="444500" marR="0" lvl="0" indent="0" algn="l" defTabSz="914400" rtl="0" eaLnBrk="0" fontAlgn="base" latinLnBrk="0" hangingPunct="0">
              <a:lnSpc>
                <a:spcPct val="150000"/>
              </a:lnSpc>
              <a:spcBef>
                <a:spcPct val="0"/>
              </a:spcBef>
              <a:spcAft>
                <a:spcPct val="0"/>
              </a:spcAft>
              <a:buClrTx/>
              <a:buSzTx/>
              <a:buFontTx/>
              <a:buNone/>
              <a:tabLst/>
            </a:pPr>
            <a:r>
              <a:rPr lang="en-US" altLang="pt-BR" sz="2000" dirty="0">
                <a:latin typeface="Castellar" panose="020A0402060406010301" pitchFamily="18" charset="0"/>
              </a:rPr>
              <a:t>To the Divine </a:t>
            </a:r>
            <a:r>
              <a:rPr lang="en-US" altLang="pt-BR" sz="2000" dirty="0" err="1">
                <a:latin typeface="Castellar" panose="020A0402060406010301" pitchFamily="18" charset="0"/>
              </a:rPr>
              <a:t>Augusti</a:t>
            </a:r>
            <a:r>
              <a:rPr lang="en-US" altLang="pt-BR" sz="2000" dirty="0">
                <a:latin typeface="Castellar" panose="020A0402060406010301" pitchFamily="18" charset="0"/>
              </a:rPr>
              <a:t> [this] </a:t>
            </a:r>
            <a:r>
              <a:rPr lang="en-US" altLang="pt-BR" sz="2000" dirty="0" err="1">
                <a:latin typeface="Castellar" panose="020A0402060406010301" pitchFamily="18" charset="0"/>
              </a:rPr>
              <a:t>Tiberieum</a:t>
            </a:r>
            <a:endParaRPr lang="en-US" altLang="pt-BR" sz="2000" dirty="0">
              <a:latin typeface="Castellar" panose="020A0402060406010301" pitchFamily="18" charset="0"/>
            </a:endParaRPr>
          </a:p>
          <a:p>
            <a:pPr marL="444500" marR="0" lvl="1" indent="0" algn="l" defTabSz="914400" rtl="0" eaLnBrk="0" fontAlgn="base" latinLnBrk="0" hangingPunct="0">
              <a:lnSpc>
                <a:spcPct val="150000"/>
              </a:lnSpc>
              <a:spcBef>
                <a:spcPct val="0"/>
              </a:spcBef>
              <a:spcAft>
                <a:spcPct val="0"/>
              </a:spcAft>
              <a:buClrTx/>
              <a:buSzTx/>
              <a:buFontTx/>
              <a:buNone/>
              <a:tabLst/>
            </a:pPr>
            <a:r>
              <a:rPr lang="en-US" altLang="pt-BR" sz="1800" dirty="0">
                <a:latin typeface="Castellar" panose="020A0402060406010301" pitchFamily="18" charset="0"/>
              </a:rPr>
              <a:t>...Pontius Pilate</a:t>
            </a:r>
          </a:p>
          <a:p>
            <a:pPr marL="444500" marR="0" lvl="1" indent="0" algn="l" defTabSz="914400" rtl="0" eaLnBrk="0" fontAlgn="base" latinLnBrk="0" hangingPunct="0">
              <a:lnSpc>
                <a:spcPct val="150000"/>
              </a:lnSpc>
              <a:spcBef>
                <a:spcPct val="0"/>
              </a:spcBef>
              <a:spcAft>
                <a:spcPct val="0"/>
              </a:spcAft>
              <a:buClrTx/>
              <a:buSzTx/>
              <a:buFontTx/>
              <a:buNone/>
              <a:tabLst/>
            </a:pPr>
            <a:r>
              <a:rPr lang="en-US" altLang="pt-BR" sz="1800" dirty="0">
                <a:latin typeface="Castellar" panose="020A0402060406010301" pitchFamily="18" charset="0"/>
              </a:rPr>
              <a:t>...prefect of Judea</a:t>
            </a:r>
          </a:p>
          <a:p>
            <a:pPr marL="444500" marR="0" lvl="1" indent="0" algn="l" defTabSz="914400" rtl="0" eaLnBrk="0" fontAlgn="base" latinLnBrk="0" hangingPunct="0">
              <a:lnSpc>
                <a:spcPct val="150000"/>
              </a:lnSpc>
              <a:spcBef>
                <a:spcPct val="0"/>
              </a:spcBef>
              <a:spcAft>
                <a:spcPct val="0"/>
              </a:spcAft>
              <a:buClrTx/>
              <a:buSzTx/>
              <a:buFontTx/>
              <a:buNone/>
              <a:tabLst/>
            </a:pPr>
            <a:r>
              <a:rPr lang="en-US" altLang="pt-BR" sz="1800" dirty="0">
                <a:latin typeface="Castellar" panose="020A0402060406010301" pitchFamily="18" charset="0"/>
              </a:rPr>
              <a:t>...has dedicated [this]</a:t>
            </a:r>
            <a:endParaRPr lang="en-US" sz="1800" dirty="0">
              <a:latin typeface="Castellar" panose="020A0402060406010301" pitchFamily="18" charset="0"/>
            </a:endParaRPr>
          </a:p>
          <a:p>
            <a:pPr marL="0" indent="0">
              <a:buNone/>
            </a:pPr>
            <a:endParaRPr lang="en-US" dirty="0"/>
          </a:p>
        </p:txBody>
      </p:sp>
    </p:spTree>
    <p:extLst>
      <p:ext uri="{BB962C8B-B14F-4D97-AF65-F5344CB8AC3E}">
        <p14:creationId xmlns:p14="http://schemas.microsoft.com/office/powerpoint/2010/main" val="3755891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Russian Church of the Ascension dominating the Mount of Olives, with  Lutheran Church of the Ascension at left (Yair Haklai – Wikimedia) « See  The Holy Land">
            <a:extLst>
              <a:ext uri="{FF2B5EF4-FFF2-40B4-BE49-F238E27FC236}">
                <a16:creationId xmlns:a16="http://schemas.microsoft.com/office/drawing/2014/main" id="{3BF9E1E5-A4CA-801E-CA5B-6D3C86D1608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3" t="8193" r="-13" b="817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Arrow: Down 3">
            <a:extLst>
              <a:ext uri="{FF2B5EF4-FFF2-40B4-BE49-F238E27FC236}">
                <a16:creationId xmlns:a16="http://schemas.microsoft.com/office/drawing/2014/main" id="{C0817433-381B-5FA3-93A8-9FF71F4BB286}"/>
              </a:ext>
            </a:extLst>
          </p:cNvPr>
          <p:cNvSpPr/>
          <p:nvPr/>
        </p:nvSpPr>
        <p:spPr>
          <a:xfrm rot="2812288">
            <a:off x="2386435" y="343683"/>
            <a:ext cx="1026695" cy="108550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Arrow: Down 4">
            <a:extLst>
              <a:ext uri="{FF2B5EF4-FFF2-40B4-BE49-F238E27FC236}">
                <a16:creationId xmlns:a16="http://schemas.microsoft.com/office/drawing/2014/main" id="{4ABDC94C-5CB1-476D-A061-EE9E056EC85A}"/>
              </a:ext>
            </a:extLst>
          </p:cNvPr>
          <p:cNvSpPr/>
          <p:nvPr/>
        </p:nvSpPr>
        <p:spPr>
          <a:xfrm rot="4219324">
            <a:off x="8084762" y="279678"/>
            <a:ext cx="979210" cy="104337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TextBox 5">
            <a:extLst>
              <a:ext uri="{FF2B5EF4-FFF2-40B4-BE49-F238E27FC236}">
                <a16:creationId xmlns:a16="http://schemas.microsoft.com/office/drawing/2014/main" id="{3D884046-EF39-C224-8125-27364EFEAA94}"/>
              </a:ext>
            </a:extLst>
          </p:cNvPr>
          <p:cNvSpPr txBox="1"/>
          <p:nvPr/>
        </p:nvSpPr>
        <p:spPr>
          <a:xfrm>
            <a:off x="9082130" y="159451"/>
            <a:ext cx="2484692" cy="1234184"/>
          </a:xfrm>
          <a:prstGeom prst="rect">
            <a:avLst/>
          </a:prstGeom>
          <a:noFill/>
        </p:spPr>
        <p:txBody>
          <a:bodyPr wrap="square" rtlCol="0">
            <a:spAutoFit/>
          </a:bodyPr>
          <a:lstStyle/>
          <a:p>
            <a:pPr algn="ctr">
              <a:lnSpc>
                <a:spcPct val="80000"/>
              </a:lnSpc>
            </a:pPr>
            <a:r>
              <a:rPr lang="en-US" sz="3200" b="1" dirty="0">
                <a:effectLst>
                  <a:outerShdw blurRad="38100" dist="38100" dir="2700000" algn="tl">
                    <a:srgbClr val="000000">
                      <a:alpha val="43137"/>
                    </a:srgbClr>
                  </a:outerShdw>
                </a:effectLst>
              </a:rPr>
              <a:t>Convent of Ascension</a:t>
            </a:r>
          </a:p>
          <a:p>
            <a:pPr algn="ctr"/>
            <a:r>
              <a:rPr lang="en-US" sz="2300" dirty="0"/>
              <a:t>(Russian Orthodox)</a:t>
            </a:r>
            <a:endParaRPr lang="pt-BR" sz="2300" dirty="0"/>
          </a:p>
        </p:txBody>
      </p:sp>
      <p:sp>
        <p:nvSpPr>
          <p:cNvPr id="7" name="TextBox 6">
            <a:extLst>
              <a:ext uri="{FF2B5EF4-FFF2-40B4-BE49-F238E27FC236}">
                <a16:creationId xmlns:a16="http://schemas.microsoft.com/office/drawing/2014/main" id="{9C1B0F89-7B2D-ECFF-0EA3-07BFF9D632C8}"/>
              </a:ext>
            </a:extLst>
          </p:cNvPr>
          <p:cNvSpPr txBox="1"/>
          <p:nvPr/>
        </p:nvSpPr>
        <p:spPr>
          <a:xfrm>
            <a:off x="3385605" y="139680"/>
            <a:ext cx="2197768" cy="1249573"/>
          </a:xfrm>
          <a:prstGeom prst="rect">
            <a:avLst/>
          </a:prstGeom>
          <a:noFill/>
        </p:spPr>
        <p:txBody>
          <a:bodyPr wrap="square" rtlCol="0">
            <a:spAutoFit/>
          </a:bodyPr>
          <a:lstStyle/>
          <a:p>
            <a:pPr algn="ctr">
              <a:lnSpc>
                <a:spcPct val="80000"/>
              </a:lnSpc>
            </a:pPr>
            <a:r>
              <a:rPr lang="en-US" sz="3200" b="1" dirty="0">
                <a:effectLst>
                  <a:outerShdw blurRad="38100" dist="38100" dir="2700000" algn="tl">
                    <a:srgbClr val="000000">
                      <a:alpha val="43137"/>
                    </a:srgbClr>
                  </a:outerShdw>
                </a:effectLst>
              </a:rPr>
              <a:t>Church of Ascension</a:t>
            </a:r>
          </a:p>
          <a:p>
            <a:pPr algn="ctr"/>
            <a:r>
              <a:rPr lang="en-US" sz="2400" dirty="0"/>
              <a:t>(Lutheran)</a:t>
            </a:r>
            <a:endParaRPr lang="pt-BR" sz="2800" dirty="0"/>
          </a:p>
        </p:txBody>
      </p:sp>
    </p:spTree>
    <p:extLst>
      <p:ext uri="{BB962C8B-B14F-4D97-AF65-F5344CB8AC3E}">
        <p14:creationId xmlns:p14="http://schemas.microsoft.com/office/powerpoint/2010/main" val="22159403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14BB-89F3-511C-1DAD-4B94886DED95}"/>
              </a:ext>
            </a:extLst>
          </p:cNvPr>
          <p:cNvSpPr>
            <a:spLocks noGrp="1"/>
          </p:cNvSpPr>
          <p:nvPr>
            <p:ph type="title"/>
          </p:nvPr>
        </p:nvSpPr>
        <p:spPr>
          <a:xfrm>
            <a:off x="5156200" y="101601"/>
            <a:ext cx="7035800" cy="1041400"/>
          </a:xfrm>
        </p:spPr>
        <p:txBody>
          <a:bodyPr>
            <a:normAutofit/>
          </a:bodyPr>
          <a:lstStyle/>
          <a:p>
            <a:pPr algn="r"/>
            <a:r>
              <a:rPr lang="en-US" sz="6000" dirty="0">
                <a:latin typeface="Aharoni" panose="02010803020104030203" pitchFamily="2" charset="-79"/>
                <a:cs typeface="Aharoni" panose="02010803020104030203" pitchFamily="2" charset="-79"/>
              </a:rPr>
              <a:t>Gallio Inscription</a:t>
            </a:r>
            <a:endParaRPr lang="pt-BR" sz="6000"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9912D540-87D3-8B54-8A26-871C4674E8CE}"/>
              </a:ext>
            </a:extLst>
          </p:cNvPr>
          <p:cNvSpPr>
            <a:spLocks noGrp="1"/>
          </p:cNvSpPr>
          <p:nvPr>
            <p:ph idx="1"/>
          </p:nvPr>
        </p:nvSpPr>
        <p:spPr>
          <a:xfrm>
            <a:off x="537262" y="365125"/>
            <a:ext cx="4127500" cy="6127750"/>
          </a:xfrm>
        </p:spPr>
        <p:txBody>
          <a:bodyPr>
            <a:noAutofit/>
          </a:bodyPr>
          <a:lstStyle/>
          <a:p>
            <a:pPr marL="0" indent="0" algn="ctr">
              <a:buNone/>
            </a:pPr>
            <a:r>
              <a:rPr lang="en-US" sz="3600" dirty="0">
                <a:effectLst>
                  <a:outerShdw blurRad="38100" dist="38100" dir="2700000" algn="tl">
                    <a:srgbClr val="000000">
                      <a:alpha val="43137"/>
                    </a:srgbClr>
                  </a:outerShdw>
                </a:effectLst>
              </a:rPr>
              <a:t>The Gallio inscription is part of a letter written by Emperor Claudius around 52 AD in stone to “Proconsul Gallio”, who is mentioned in Acts 18.12 as the proconsul of Achaia. It was found in the Temple of Apollo in Delphi, Greece.</a:t>
            </a:r>
            <a:endParaRPr lang="pt-BR" sz="3600" dirty="0">
              <a:effectLst>
                <a:outerShdw blurRad="38100" dist="38100" dir="2700000" algn="tl">
                  <a:srgbClr val="000000">
                    <a:alpha val="43137"/>
                  </a:srgbClr>
                </a:outerShdw>
              </a:effectLst>
            </a:endParaRPr>
          </a:p>
        </p:txBody>
      </p:sp>
      <p:pic>
        <p:nvPicPr>
          <p:cNvPr id="35846" name="Picture 6" descr="Gallio — Watchtower ONLINE LIBRARY">
            <a:extLst>
              <a:ext uri="{FF2B5EF4-FFF2-40B4-BE49-F238E27FC236}">
                <a16:creationId xmlns:a16="http://schemas.microsoft.com/office/drawing/2014/main" id="{A92CC8E7-6BBC-51B3-4231-9A022C62EB5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094" b="97427" l="917" r="99667">
                        <a14:foregroundMark x1="1417" y1="40351" x2="6750" y2="24444"/>
                        <a14:foregroundMark x1="6750" y1="24444" x2="35417" y2="7953"/>
                        <a14:foregroundMark x1="35417" y1="7953" x2="55833" y2="5848"/>
                        <a14:foregroundMark x1="55833" y1="5848" x2="72500" y2="9474"/>
                        <a14:foregroundMark x1="72500" y1="9474" x2="90833" y2="27602"/>
                        <a14:foregroundMark x1="90833" y1="27602" x2="97833" y2="38480"/>
                        <a14:foregroundMark x1="97833" y1="38480" x2="97583" y2="97427"/>
                        <a14:foregroundMark x1="97583" y1="97427" x2="12083" y2="99649"/>
                        <a14:foregroundMark x1="12083" y1="99649" x2="917" y2="82690"/>
                        <a14:foregroundMark x1="917" y1="82690" x2="1417" y2="45380"/>
                        <a14:foregroundMark x1="74333" y1="14854" x2="94250" y2="70292"/>
                        <a14:foregroundMark x1="94250" y1="70292" x2="96083" y2="85146"/>
                        <a14:foregroundMark x1="56583" y1="23275" x2="42500" y2="32164"/>
                        <a14:foregroundMark x1="42500" y1="32164" x2="26667" y2="67251"/>
                        <a14:foregroundMark x1="26667" y1="67251" x2="26500" y2="71462"/>
                        <a14:foregroundMark x1="65417" y1="36608" x2="68250" y2="50058"/>
                        <a14:foregroundMark x1="68250" y1="50058" x2="28917" y2="73801"/>
                        <a14:foregroundMark x1="28917" y1="73801" x2="39333" y2="88772"/>
                        <a14:foregroundMark x1="39333" y1="88772" x2="73167" y2="84912"/>
                        <a14:foregroundMark x1="73167" y1="84912" x2="60000" y2="64561"/>
                        <a14:foregroundMark x1="60000" y1="64561" x2="47417" y2="55789"/>
                        <a14:foregroundMark x1="10750" y1="97427" x2="92583" y2="92749"/>
                        <a14:foregroundMark x1="98833" y1="43041" x2="99667" y2="95322"/>
                        <a14:foregroundMark x1="80750" y1="7018" x2="62583" y2="4094"/>
                        <a14:foregroundMark x1="21500" y1="22690" x2="11250" y2="29708"/>
                        <a14:foregroundMark x1="11250" y1="29708" x2="4583" y2="46901"/>
                        <a14:foregroundMark x1="4583" y1="46901" x2="18167" y2="52632"/>
                        <a14:foregroundMark x1="18167" y1="52632" x2="27667" y2="23977"/>
                        <a14:foregroundMark x1="27667" y1="23977" x2="16500" y2="22222"/>
                        <a14:foregroundMark x1="16500" y1="22222" x2="15333" y2="23860"/>
                      </a14:backgroundRemoval>
                    </a14:imgEffect>
                  </a14:imgLayer>
                </a14:imgProps>
              </a:ext>
              <a:ext uri="{28A0092B-C50C-407E-A947-70E740481C1C}">
                <a14:useLocalDpi xmlns:a14="http://schemas.microsoft.com/office/drawing/2010/main" val="0"/>
              </a:ext>
            </a:extLst>
          </a:blip>
          <a:srcRect/>
          <a:stretch>
            <a:fillRect/>
          </a:stretch>
        </p:blipFill>
        <p:spPr bwMode="auto">
          <a:xfrm>
            <a:off x="4687896" y="1485900"/>
            <a:ext cx="7539594" cy="5372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F385601A-4AF8-B3C3-F2E2-8E26873A88DA}"/>
              </a:ext>
            </a:extLst>
          </p:cNvPr>
          <p:cNvCxnSpPr>
            <a:cxnSpLocks/>
          </p:cNvCxnSpPr>
          <p:nvPr/>
        </p:nvCxnSpPr>
        <p:spPr>
          <a:xfrm flipH="1">
            <a:off x="6299200" y="4597400"/>
            <a:ext cx="35179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1740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useBgFill="1">
        <p:nvSpPr>
          <p:cNvPr id="36875"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1F62D7-49E4-9F6F-4320-4C50D1084D47}"/>
              </a:ext>
            </a:extLst>
          </p:cNvPr>
          <p:cNvSpPr>
            <a:spLocks noGrp="1"/>
          </p:cNvSpPr>
          <p:nvPr>
            <p:ph type="title"/>
          </p:nvPr>
        </p:nvSpPr>
        <p:spPr>
          <a:xfrm>
            <a:off x="374732" y="207435"/>
            <a:ext cx="6108334" cy="1090322"/>
          </a:xfrm>
        </p:spPr>
        <p:txBody>
          <a:bodyPr anchor="ctr">
            <a:normAutofit/>
          </a:bodyPr>
          <a:lstStyle/>
          <a:p>
            <a:pPr algn="ctr"/>
            <a:r>
              <a:rPr lang="en-US" sz="6000" dirty="0">
                <a:latin typeface="Aharoni" panose="02010803020104030203" pitchFamily="2" charset="-79"/>
                <a:cs typeface="Aharoni" panose="02010803020104030203" pitchFamily="2" charset="-79"/>
              </a:rPr>
              <a:t>Symbology</a:t>
            </a:r>
            <a:endParaRPr lang="pt-BR" sz="6000"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1307C2DF-67D4-2501-DCD7-2DBFE39B2907}"/>
              </a:ext>
            </a:extLst>
          </p:cNvPr>
          <p:cNvSpPr>
            <a:spLocks noGrp="1"/>
          </p:cNvSpPr>
          <p:nvPr>
            <p:ph idx="1"/>
          </p:nvPr>
        </p:nvSpPr>
        <p:spPr>
          <a:xfrm>
            <a:off x="374731" y="1189444"/>
            <a:ext cx="6250657" cy="5581774"/>
          </a:xfrm>
        </p:spPr>
        <p:txBody>
          <a:bodyPr anchor="ctr">
            <a:normAutofit lnSpcReduction="10000"/>
          </a:bodyPr>
          <a:lstStyle/>
          <a:p>
            <a:pPr marL="0" indent="0" algn="just">
              <a:buNone/>
            </a:pPr>
            <a:r>
              <a:rPr lang="en-US" sz="3100" dirty="0"/>
              <a:t>Early Christians used symbols as a code of secret communication. We read that in early writings. But these symbols are not clear. It is difficult however to prove, because of the element of secrecy, when and what symbols were first used. It is usually agreed the </a:t>
            </a:r>
            <a:r>
              <a:rPr lang="el-GR" sz="3100" dirty="0"/>
              <a:t>ΙΧΘΥΣ</a:t>
            </a:r>
            <a:r>
              <a:rPr lang="en-US" sz="3100" dirty="0"/>
              <a:t>, i.e. “Fish”, was a symbol used for early Christians, but examples of its use are from a later period. The symbol is an acronym:</a:t>
            </a:r>
          </a:p>
          <a:p>
            <a:pPr marL="0" indent="0" algn="ctr">
              <a:buNone/>
            </a:pPr>
            <a:r>
              <a:rPr lang="el-GR" sz="3000" b="1" dirty="0"/>
              <a:t>Ἰησοῦς Χριστὸς Θεοῦ Υἱὸς Σωτήρ</a:t>
            </a:r>
            <a:endParaRPr lang="en-US" sz="3000" b="1" dirty="0"/>
          </a:p>
          <a:p>
            <a:pPr marL="0" indent="0" algn="ctr">
              <a:buNone/>
            </a:pPr>
            <a:r>
              <a:rPr lang="en-US" sz="3000" b="1" dirty="0"/>
              <a:t>Jesus   Christ   God’s  Son Savior</a:t>
            </a:r>
            <a:endParaRPr lang="pt-BR" sz="3000" b="1" dirty="0"/>
          </a:p>
        </p:txBody>
      </p:sp>
      <p:pic>
        <p:nvPicPr>
          <p:cNvPr id="36866" name="Picture 2">
            <a:extLst>
              <a:ext uri="{FF2B5EF4-FFF2-40B4-BE49-F238E27FC236}">
                <a16:creationId xmlns:a16="http://schemas.microsoft.com/office/drawing/2014/main" id="{C7D7DD96-DA62-7E44-FA20-A4C24761D3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069" t="1" r="16687" b="-2"/>
          <a:stretch/>
        </p:blipFill>
        <p:spPr bwMode="auto">
          <a:xfrm>
            <a:off x="6857797" y="-10886"/>
            <a:ext cx="5334204" cy="6868886"/>
          </a:xfrm>
          <a:prstGeom prst="rect">
            <a:avLst/>
          </a:prstGeom>
          <a:noFill/>
          <a:effectLst>
            <a:outerShdw blurRad="127000" dist="50800" dir="10800000" sx="99000" sy="99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7C71829-EB10-3505-D7F8-D26C741FDDFE}"/>
              </a:ext>
            </a:extLst>
          </p:cNvPr>
          <p:cNvSpPr txBox="1"/>
          <p:nvPr/>
        </p:nvSpPr>
        <p:spPr>
          <a:xfrm>
            <a:off x="7571873" y="-10886"/>
            <a:ext cx="4620127" cy="1200329"/>
          </a:xfrm>
          <a:prstGeom prst="rect">
            <a:avLst/>
          </a:prstGeom>
          <a:solidFill>
            <a:schemeClr val="dk1">
              <a:alpha val="8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400" dirty="0">
                <a:latin typeface="Arial Nova Cond" panose="020B0506020202020204" pitchFamily="34" charset="0"/>
              </a:rPr>
              <a:t>The </a:t>
            </a:r>
            <a:r>
              <a:rPr lang="en-US" sz="2400" i="1" dirty="0">
                <a:latin typeface="Arial Nova Cond" panose="020B0506020202020204" pitchFamily="34" charset="0"/>
              </a:rPr>
              <a:t>Ichthus</a:t>
            </a:r>
            <a:r>
              <a:rPr lang="en-US" sz="2400" dirty="0">
                <a:latin typeface="Arial Nova Cond" panose="020B0506020202020204" pitchFamily="34" charset="0"/>
              </a:rPr>
              <a:t> marble inscription in Ephesus is considered to be from the early centuries.</a:t>
            </a:r>
            <a:endParaRPr lang="pt-BR" sz="2400" dirty="0">
              <a:latin typeface="Arial Nova Cond" panose="020B0506020202020204" pitchFamily="34" charset="0"/>
            </a:endParaRPr>
          </a:p>
        </p:txBody>
      </p:sp>
    </p:spTree>
    <p:extLst>
      <p:ext uri="{BB962C8B-B14F-4D97-AF65-F5344CB8AC3E}">
        <p14:creationId xmlns:p14="http://schemas.microsoft.com/office/powerpoint/2010/main" val="33392079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D5F07BF-759A-28C1-B657-CFBD33B1C7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580" y="164108"/>
            <a:ext cx="2350492" cy="23504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8" name="Picture 4" descr="6 Ancient Christian Symbols and Their Hidden Meanings | What Does the Fish  Symbol in Christianity Mean? - Beliefnet">
            <a:extLst>
              <a:ext uri="{FF2B5EF4-FFF2-40B4-BE49-F238E27FC236}">
                <a16:creationId xmlns:a16="http://schemas.microsoft.com/office/drawing/2014/main" id="{659B1255-CCF4-89C6-9486-6841865489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7799" y="190500"/>
            <a:ext cx="4148667" cy="31115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0" name="Picture 6" descr="Early Christian symbol, the alpha and omega, the Cross of Christ! | Christian  history, Early christian, The cross of christ">
            <a:extLst>
              <a:ext uri="{FF2B5EF4-FFF2-40B4-BE49-F238E27FC236}">
                <a16:creationId xmlns:a16="http://schemas.microsoft.com/office/drawing/2014/main" id="{9E1F79AE-0D01-7889-5EE0-D31C1E9C0F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43" y="2597508"/>
            <a:ext cx="3069167" cy="23018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2" name="Picture 8" descr="Christian Symbols on Ancient Objects - EARLY CHURCH HISTORY">
            <a:extLst>
              <a:ext uri="{FF2B5EF4-FFF2-40B4-BE49-F238E27FC236}">
                <a16:creationId xmlns:a16="http://schemas.microsoft.com/office/drawing/2014/main" id="{610262C3-CCE5-EED2-4DA7-9F59A57430E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4667" b="39054"/>
          <a:stretch/>
        </p:blipFill>
        <p:spPr bwMode="auto">
          <a:xfrm>
            <a:off x="3987798" y="3556001"/>
            <a:ext cx="4148667" cy="31114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4" name="Picture 10" descr="Two Fish, Christian Symbols, Detail from Tomb Mosaic, Tunisia, Early  Christian Period' Giclee Print | Art.com">
            <a:extLst>
              <a:ext uri="{FF2B5EF4-FFF2-40B4-BE49-F238E27FC236}">
                <a16:creationId xmlns:a16="http://schemas.microsoft.com/office/drawing/2014/main" id="{C02CCFCA-1B5F-F58D-1CCE-82FD30D46A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52365" y="190500"/>
            <a:ext cx="3517101" cy="2641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6" name="Picture 12" descr="Ichthys, The Christian Fish Symbol Origin and History Facts">
            <a:extLst>
              <a:ext uri="{FF2B5EF4-FFF2-40B4-BE49-F238E27FC236}">
                <a16:creationId xmlns:a16="http://schemas.microsoft.com/office/drawing/2014/main" id="{B5982A1B-E3F6-F946-4E8A-E85CAAD4DD0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222" r="21778" b="13849"/>
          <a:stretch/>
        </p:blipFill>
        <p:spPr bwMode="auto">
          <a:xfrm>
            <a:off x="8320682" y="3556001"/>
            <a:ext cx="3548784" cy="285258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8" name="Picture 14" descr="Early Christian Symbols">
            <a:extLst>
              <a:ext uri="{FF2B5EF4-FFF2-40B4-BE49-F238E27FC236}">
                <a16:creationId xmlns:a16="http://schemas.microsoft.com/office/drawing/2014/main" id="{3F421B1D-36C7-84ED-653D-7F99B872472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3889"/>
          <a:stretch/>
        </p:blipFill>
        <p:spPr bwMode="auto">
          <a:xfrm>
            <a:off x="844051" y="5092700"/>
            <a:ext cx="2495550" cy="1574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5469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BCBCB"/>
        </a:solidFill>
        <a:effectLst/>
      </p:bgPr>
    </p:bg>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65236919-F4AB-BC93-D2F9-73C5D27554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0725" y="1262480"/>
            <a:ext cx="6096000" cy="53008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5404A90-4724-8F08-AC66-A521845D3114}"/>
              </a:ext>
            </a:extLst>
          </p:cNvPr>
          <p:cNvSpPr txBox="1"/>
          <p:nvPr/>
        </p:nvSpPr>
        <p:spPr>
          <a:xfrm>
            <a:off x="295275" y="1558424"/>
            <a:ext cx="5410200" cy="4708981"/>
          </a:xfrm>
          <a:prstGeom prst="rect">
            <a:avLst/>
          </a:prstGeom>
          <a:noFill/>
        </p:spPr>
        <p:txBody>
          <a:bodyPr wrap="square">
            <a:spAutoFit/>
          </a:bodyPr>
          <a:lstStyle/>
          <a:p>
            <a:pPr algn="ctr"/>
            <a:r>
              <a:rPr lang="en-US" sz="3000" dirty="0">
                <a:effectLst>
                  <a:outerShdw blurRad="38100" dist="38100" dir="2700000" algn="tl">
                    <a:srgbClr val="000000">
                      <a:alpha val="43137"/>
                    </a:srgbClr>
                  </a:outerShdw>
                </a:effectLst>
                <a:latin typeface="Arial Nova Cond" panose="020B0506020202020204" pitchFamily="34" charset="0"/>
              </a:rPr>
              <a:t>This early 3</a:t>
            </a:r>
            <a:r>
              <a:rPr lang="en-US" sz="3000" baseline="30000" dirty="0">
                <a:effectLst>
                  <a:outerShdw blurRad="38100" dist="38100" dir="2700000" algn="tl">
                    <a:srgbClr val="000000">
                      <a:alpha val="43137"/>
                    </a:srgbClr>
                  </a:outerShdw>
                </a:effectLst>
                <a:latin typeface="Arial Nova Cond" panose="020B0506020202020204" pitchFamily="34" charset="0"/>
              </a:rPr>
              <a:t>rd</a:t>
            </a:r>
            <a:r>
              <a:rPr lang="en-US" sz="3000" dirty="0">
                <a:effectLst>
                  <a:outerShdw blurRad="38100" dist="38100" dir="2700000" algn="tl">
                    <a:srgbClr val="000000">
                      <a:alpha val="43137"/>
                    </a:srgbClr>
                  </a:outerShdw>
                </a:effectLst>
                <a:latin typeface="Arial Nova Cond" panose="020B0506020202020204" pitchFamily="34" charset="0"/>
              </a:rPr>
              <a:t> century AD (perhaps 2</a:t>
            </a:r>
            <a:r>
              <a:rPr lang="en-US" sz="3000" baseline="30000" dirty="0">
                <a:effectLst>
                  <a:outerShdw blurRad="38100" dist="38100" dir="2700000" algn="tl">
                    <a:srgbClr val="000000">
                      <a:alpha val="43137"/>
                    </a:srgbClr>
                  </a:outerShdw>
                </a:effectLst>
                <a:latin typeface="Arial Nova Cond" panose="020B0506020202020204" pitchFamily="34" charset="0"/>
              </a:rPr>
              <a:t>nd</a:t>
            </a:r>
            <a:r>
              <a:rPr lang="en-US" sz="3000" dirty="0">
                <a:effectLst>
                  <a:outerShdw blurRad="38100" dist="38100" dir="2700000" algn="tl">
                    <a:srgbClr val="000000">
                      <a:alpha val="43137"/>
                    </a:srgbClr>
                  </a:outerShdw>
                </a:effectLst>
                <a:latin typeface="Arial Nova Cond" panose="020B0506020202020204" pitchFamily="34" charset="0"/>
              </a:rPr>
              <a:t> century AD) Greek tombstone dedicated to </a:t>
            </a:r>
            <a:r>
              <a:rPr lang="en-US" sz="3000" dirty="0" err="1">
                <a:effectLst>
                  <a:outerShdw blurRad="38100" dist="38100" dir="2700000" algn="tl">
                    <a:srgbClr val="000000">
                      <a:alpha val="43137"/>
                    </a:srgbClr>
                  </a:outerShdw>
                </a:effectLst>
                <a:latin typeface="Arial Nova Cond" panose="020B0506020202020204" pitchFamily="34" charset="0"/>
              </a:rPr>
              <a:t>Licinia</a:t>
            </a:r>
            <a:r>
              <a:rPr lang="en-US" sz="3000" dirty="0">
                <a:effectLst>
                  <a:outerShdw blurRad="38100" dist="38100" dir="2700000" algn="tl">
                    <a:srgbClr val="000000">
                      <a:alpha val="43137"/>
                    </a:srgbClr>
                  </a:outerShdw>
                </a:effectLst>
                <a:latin typeface="Arial Nova Cond" panose="020B0506020202020204" pitchFamily="34" charset="0"/>
              </a:rPr>
              <a:t> Amias was found in the Vatican Necropolis, near St. Peter Basilica. It is considered one of the most ancient Christian inscriptions in Marble containing Christian symbology: fish and anchor. Part of It reads: “fish of living”.</a:t>
            </a:r>
            <a:endParaRPr lang="pt-BR" sz="3000" dirty="0">
              <a:effectLst>
                <a:outerShdw blurRad="38100" dist="38100" dir="2700000" algn="tl">
                  <a:srgbClr val="000000">
                    <a:alpha val="43137"/>
                  </a:srgbClr>
                </a:outerShdw>
              </a:effectLst>
              <a:latin typeface="Arial Nova Cond" panose="020B0506020202020204" pitchFamily="34" charset="0"/>
            </a:endParaRPr>
          </a:p>
        </p:txBody>
      </p:sp>
      <p:sp>
        <p:nvSpPr>
          <p:cNvPr id="5" name="TextBox 4">
            <a:extLst>
              <a:ext uri="{FF2B5EF4-FFF2-40B4-BE49-F238E27FC236}">
                <a16:creationId xmlns:a16="http://schemas.microsoft.com/office/drawing/2014/main" id="{E087B021-9C27-442A-55DB-A78157EE2288}"/>
              </a:ext>
            </a:extLst>
          </p:cNvPr>
          <p:cNvSpPr txBox="1"/>
          <p:nvPr/>
        </p:nvSpPr>
        <p:spPr>
          <a:xfrm>
            <a:off x="295275" y="294650"/>
            <a:ext cx="11601450" cy="938719"/>
          </a:xfrm>
          <a:prstGeom prst="rect">
            <a:avLst/>
          </a:prstGeom>
          <a:noFill/>
        </p:spPr>
        <p:txBody>
          <a:bodyPr wrap="square">
            <a:spAutoFit/>
          </a:bodyPr>
          <a:lstStyle/>
          <a:p>
            <a:pPr algn="ctr"/>
            <a:r>
              <a:rPr lang="en-US" sz="5500" dirty="0">
                <a:latin typeface="Aharoni" panose="02010803020104030203" pitchFamily="2" charset="-79"/>
                <a:cs typeface="Aharoni" panose="02010803020104030203" pitchFamily="2" charset="-79"/>
              </a:rPr>
              <a:t>Funerary stele of </a:t>
            </a:r>
            <a:r>
              <a:rPr lang="en-US" sz="5500" i="1" dirty="0" err="1">
                <a:latin typeface="Aharoni" panose="02010803020104030203" pitchFamily="2" charset="-79"/>
                <a:cs typeface="Aharoni" panose="02010803020104030203" pitchFamily="2" charset="-79"/>
              </a:rPr>
              <a:t>Licinia</a:t>
            </a:r>
            <a:r>
              <a:rPr lang="en-US" sz="5500" i="1" dirty="0">
                <a:latin typeface="Aharoni" panose="02010803020104030203" pitchFamily="2" charset="-79"/>
                <a:cs typeface="Aharoni" panose="02010803020104030203" pitchFamily="2" charset="-79"/>
              </a:rPr>
              <a:t> Amias</a:t>
            </a:r>
            <a:endParaRPr lang="pt-BR" sz="5500" i="1"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2157416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useBgFill="1">
        <p:nvSpPr>
          <p:cNvPr id="28688" name="Rectangle 28687">
            <a:extLst>
              <a:ext uri="{FF2B5EF4-FFF2-40B4-BE49-F238E27FC236}">
                <a16:creationId xmlns:a16="http://schemas.microsoft.com/office/drawing/2014/main" id="{FF93924A-10DF-4647-8C7A-115C017577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E998B5-7F6C-480C-D0B5-2DF5D1A7E654}"/>
              </a:ext>
            </a:extLst>
          </p:cNvPr>
          <p:cNvSpPr>
            <a:spLocks noGrp="1"/>
          </p:cNvSpPr>
          <p:nvPr>
            <p:ph type="title"/>
          </p:nvPr>
        </p:nvSpPr>
        <p:spPr>
          <a:xfrm>
            <a:off x="6551550" y="204636"/>
            <a:ext cx="4802249" cy="1870767"/>
          </a:xfrm>
        </p:spPr>
        <p:txBody>
          <a:bodyPr anchor="b">
            <a:noAutofit/>
          </a:bodyPr>
          <a:lstStyle/>
          <a:p>
            <a:pPr algn="ctr"/>
            <a:r>
              <a:rPr lang="en-US" sz="60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Catacombs of Rome</a:t>
            </a:r>
            <a:endParaRPr lang="pt-BR" sz="6000" b="1"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pic>
        <p:nvPicPr>
          <p:cNvPr id="28676" name="Picture 4" descr="undefined">
            <a:extLst>
              <a:ext uri="{FF2B5EF4-FFF2-40B4-BE49-F238E27FC236}">
                <a16:creationId xmlns:a16="http://schemas.microsoft.com/office/drawing/2014/main" id="{B977001E-0A6D-01F6-F5A3-2AE145AEEB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56" r="1" b="7137"/>
          <a:stretch/>
        </p:blipFill>
        <p:spPr bwMode="auto">
          <a:xfrm>
            <a:off x="-1" y="10"/>
            <a:ext cx="3003123" cy="3892380"/>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undefined">
            <a:extLst>
              <a:ext uri="{FF2B5EF4-FFF2-40B4-BE49-F238E27FC236}">
                <a16:creationId xmlns:a16="http://schemas.microsoft.com/office/drawing/2014/main" id="{186FEE86-491F-711C-6741-7F77EDCFEB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648" r="12648"/>
          <a:stretch/>
        </p:blipFill>
        <p:spPr bwMode="auto">
          <a:xfrm>
            <a:off x="3180257" y="10"/>
            <a:ext cx="3016307" cy="2785935"/>
          </a:xfrm>
          <a:prstGeom prst="rect">
            <a:avLst/>
          </a:prstGeom>
          <a:noFill/>
          <a:extLst>
            <a:ext uri="{909E8E84-426E-40DD-AFC4-6F175D3DCCD1}">
              <a14:hiddenFill xmlns:a14="http://schemas.microsoft.com/office/drawing/2010/main">
                <a:solidFill>
                  <a:srgbClr val="FFFFFF"/>
                </a:solidFill>
              </a14:hiddenFill>
            </a:ext>
          </a:extLst>
        </p:spPr>
      </p:pic>
      <p:pic>
        <p:nvPicPr>
          <p:cNvPr id="28680" name="Picture 8" descr="undefined">
            <a:extLst>
              <a:ext uri="{FF2B5EF4-FFF2-40B4-BE49-F238E27FC236}">
                <a16:creationId xmlns:a16="http://schemas.microsoft.com/office/drawing/2014/main" id="{D8D7BF98-880F-147F-9CF2-67A8F8C775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137" r="10137"/>
          <a:stretch/>
        </p:blipFill>
        <p:spPr bwMode="auto">
          <a:xfrm>
            <a:off x="-1" y="4079988"/>
            <a:ext cx="3003123" cy="2778013"/>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undefined">
            <a:extLst>
              <a:ext uri="{FF2B5EF4-FFF2-40B4-BE49-F238E27FC236}">
                <a16:creationId xmlns:a16="http://schemas.microsoft.com/office/drawing/2014/main" id="{BF2C6161-FC45-A94E-76A4-F4A0FEB0A55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404" r="18663" b="2"/>
          <a:stretch/>
        </p:blipFill>
        <p:spPr bwMode="auto">
          <a:xfrm>
            <a:off x="3180257" y="2957665"/>
            <a:ext cx="3016307" cy="390033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4755971-880E-0669-FF2E-1FBDD174810C}"/>
              </a:ext>
            </a:extLst>
          </p:cNvPr>
          <p:cNvSpPr>
            <a:spLocks noGrp="1"/>
          </p:cNvSpPr>
          <p:nvPr>
            <p:ph idx="1"/>
          </p:nvPr>
        </p:nvSpPr>
        <p:spPr>
          <a:xfrm>
            <a:off x="6551550" y="2075402"/>
            <a:ext cx="5143145" cy="4577961"/>
          </a:xfrm>
        </p:spPr>
        <p:txBody>
          <a:bodyPr>
            <a:normAutofit/>
          </a:bodyPr>
          <a:lstStyle/>
          <a:p>
            <a:pPr marL="0" indent="0" algn="just">
              <a:buNone/>
            </a:pPr>
            <a:r>
              <a:rPr lang="en-US" dirty="0">
                <a:latin typeface="Arial Nova Cond" panose="020B0506020202020204" pitchFamily="34" charset="0"/>
              </a:rPr>
              <a:t>The catacombs of Rome are a complex of burial caves dating from the 2</a:t>
            </a:r>
            <a:r>
              <a:rPr lang="en-US" baseline="30000" dirty="0">
                <a:latin typeface="Arial Nova Cond" panose="020B0506020202020204" pitchFamily="34" charset="0"/>
              </a:rPr>
              <a:t>nd</a:t>
            </a:r>
            <a:r>
              <a:rPr lang="en-US" dirty="0">
                <a:latin typeface="Arial Nova Cond" panose="020B0506020202020204" pitchFamily="34" charset="0"/>
              </a:rPr>
              <a:t> to the 4</a:t>
            </a:r>
            <a:r>
              <a:rPr lang="en-US" baseline="30000" dirty="0">
                <a:latin typeface="Arial Nova Cond" panose="020B0506020202020204" pitchFamily="34" charset="0"/>
              </a:rPr>
              <a:t>th</a:t>
            </a:r>
            <a:r>
              <a:rPr lang="en-US" dirty="0">
                <a:latin typeface="Arial Nova Cond" panose="020B0506020202020204" pitchFamily="34" charset="0"/>
              </a:rPr>
              <a:t> century AD, created after the imperial ban on burials inside the city. From the drawings inside them comes a trove of early Christian symbology. The most known is the Catacomb of St. Callixtus, which is believed to be the burial site of the Roman Popes of the early centuries.</a:t>
            </a:r>
            <a:endParaRPr lang="pt-BR" dirty="0">
              <a:latin typeface="Arial Nova Cond" panose="020B0506020202020204" pitchFamily="34" charset="0"/>
            </a:endParaRPr>
          </a:p>
        </p:txBody>
      </p:sp>
    </p:spTree>
    <p:extLst>
      <p:ext uri="{BB962C8B-B14F-4D97-AF65-F5344CB8AC3E}">
        <p14:creationId xmlns:p14="http://schemas.microsoft.com/office/powerpoint/2010/main" val="41803057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40404"/>
        </a:solidFill>
        <a:effectLst/>
      </p:bgPr>
    </p:bg>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2B1A74C5-55FE-36A4-4135-178652E3CB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410" t="3366" r="34721"/>
          <a:stretch/>
        </p:blipFill>
        <p:spPr bwMode="auto">
          <a:xfrm>
            <a:off x="876301" y="0"/>
            <a:ext cx="3409950" cy="66271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4AF1B45-7952-5E7E-FF91-6E8131593984}"/>
              </a:ext>
            </a:extLst>
          </p:cNvPr>
          <p:cNvSpPr txBox="1"/>
          <p:nvPr/>
        </p:nvSpPr>
        <p:spPr>
          <a:xfrm>
            <a:off x="4286251" y="647089"/>
            <a:ext cx="6991348" cy="1015663"/>
          </a:xfrm>
          <a:prstGeom prst="rect">
            <a:avLst/>
          </a:prstGeom>
          <a:noFill/>
        </p:spPr>
        <p:txBody>
          <a:bodyPr wrap="square" rtlCol="0">
            <a:spAutoFit/>
          </a:bodyPr>
          <a:lstStyle/>
          <a:p>
            <a:r>
              <a:rPr lang="en-US" sz="6000" b="1" dirty="0">
                <a:solidFill>
                  <a:schemeClr val="bg1">
                    <a:lumMod val="95000"/>
                  </a:schemeClr>
                </a:solidFill>
                <a:effectLst>
                  <a:outerShdw blurRad="38100" dist="38100" dir="2700000" algn="tl">
                    <a:srgbClr val="000000">
                      <a:alpha val="43137"/>
                    </a:srgbClr>
                  </a:outerShdw>
                </a:effectLst>
              </a:rPr>
              <a:t>Good Shepperd Ring</a:t>
            </a:r>
            <a:endParaRPr lang="pt-BR" sz="6000" b="1" dirty="0">
              <a:solidFill>
                <a:schemeClr val="bg1">
                  <a:lumMod val="95000"/>
                </a:schemeClr>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F3126BA0-B3B8-A69A-4CE9-F642A311AEB5}"/>
              </a:ext>
            </a:extLst>
          </p:cNvPr>
          <p:cNvSpPr txBox="1"/>
          <p:nvPr/>
        </p:nvSpPr>
        <p:spPr>
          <a:xfrm>
            <a:off x="0" y="6396335"/>
            <a:ext cx="6096000" cy="461665"/>
          </a:xfrm>
          <a:prstGeom prst="rect">
            <a:avLst/>
          </a:prstGeom>
          <a:noFill/>
        </p:spPr>
        <p:txBody>
          <a:bodyPr wrap="square">
            <a:spAutoFit/>
          </a:bodyPr>
          <a:lstStyle/>
          <a:p>
            <a:r>
              <a:rPr lang="pt-BR" sz="1200" dirty="0" err="1">
                <a:solidFill>
                  <a:schemeClr val="bg1">
                    <a:lumMod val="95000"/>
                  </a:schemeClr>
                </a:solidFill>
              </a:rPr>
              <a:t>Source</a:t>
            </a:r>
            <a:r>
              <a:rPr lang="pt-BR" sz="1200" dirty="0">
                <a:solidFill>
                  <a:schemeClr val="bg1">
                    <a:lumMod val="95000"/>
                  </a:schemeClr>
                </a:solidFill>
              </a:rPr>
              <a:t>: </a:t>
            </a:r>
            <a:r>
              <a:rPr lang="en-US" sz="1200" dirty="0">
                <a:solidFill>
                  <a:schemeClr val="bg1">
                    <a:lumMod val="95000"/>
                  </a:schemeClr>
                </a:solidFill>
                <a:hlinkClick r:id="rId3">
                  <a:extLst>
                    <a:ext uri="{A12FA001-AC4F-418D-AE19-62706E023703}">
                      <ahyp:hlinkClr xmlns:ahyp="http://schemas.microsoft.com/office/drawing/2018/hyperlinkcolor" val="tx"/>
                    </a:ext>
                  </a:extLst>
                </a:hlinkClick>
              </a:rPr>
              <a:t>Early Christian Symbol of Jesus Discovered - Biblical Archaeology Society</a:t>
            </a:r>
            <a:endParaRPr lang="pt-BR" sz="1200" dirty="0">
              <a:solidFill>
                <a:schemeClr val="bg1">
                  <a:lumMod val="95000"/>
                </a:schemeClr>
              </a:solidFill>
            </a:endParaRPr>
          </a:p>
          <a:p>
            <a:r>
              <a:rPr lang="pt-BR" sz="1200" dirty="0" err="1">
                <a:solidFill>
                  <a:schemeClr val="bg1">
                    <a:lumMod val="95000"/>
                  </a:schemeClr>
                </a:solidFill>
              </a:rPr>
              <a:t>Image</a:t>
            </a:r>
            <a:r>
              <a:rPr lang="pt-BR" sz="1200" dirty="0">
                <a:solidFill>
                  <a:schemeClr val="bg1">
                    <a:lumMod val="95000"/>
                  </a:schemeClr>
                </a:solidFill>
              </a:rPr>
              <a:t>: </a:t>
            </a:r>
            <a:r>
              <a:rPr lang="pt-BR" sz="1200" dirty="0" err="1">
                <a:solidFill>
                  <a:schemeClr val="bg1">
                    <a:lumMod val="95000"/>
                  </a:schemeClr>
                </a:solidFill>
              </a:rPr>
              <a:t>Dafna</a:t>
            </a:r>
            <a:r>
              <a:rPr lang="pt-BR" sz="1200" dirty="0">
                <a:solidFill>
                  <a:schemeClr val="bg1">
                    <a:lumMod val="95000"/>
                  </a:schemeClr>
                </a:solidFill>
              </a:rPr>
              <a:t> </a:t>
            </a:r>
            <a:r>
              <a:rPr lang="pt-BR" sz="1200" dirty="0" err="1">
                <a:solidFill>
                  <a:schemeClr val="bg1">
                    <a:lumMod val="95000"/>
                  </a:schemeClr>
                </a:solidFill>
              </a:rPr>
              <a:t>Gazit</a:t>
            </a:r>
            <a:r>
              <a:rPr lang="pt-BR" sz="1200" dirty="0">
                <a:solidFill>
                  <a:schemeClr val="bg1">
                    <a:lumMod val="95000"/>
                  </a:schemeClr>
                </a:solidFill>
              </a:rPr>
              <a:t>, Israel </a:t>
            </a:r>
            <a:r>
              <a:rPr lang="pt-BR" sz="1200" dirty="0" err="1">
                <a:solidFill>
                  <a:schemeClr val="bg1">
                    <a:lumMod val="95000"/>
                  </a:schemeClr>
                </a:solidFill>
              </a:rPr>
              <a:t>Antiquities</a:t>
            </a:r>
            <a:r>
              <a:rPr lang="pt-BR" sz="1200" dirty="0">
                <a:solidFill>
                  <a:schemeClr val="bg1">
                    <a:lumMod val="95000"/>
                  </a:schemeClr>
                </a:solidFill>
              </a:rPr>
              <a:t> </a:t>
            </a:r>
            <a:r>
              <a:rPr lang="pt-BR" sz="1200" dirty="0" err="1">
                <a:solidFill>
                  <a:schemeClr val="bg1">
                    <a:lumMod val="95000"/>
                  </a:schemeClr>
                </a:solidFill>
              </a:rPr>
              <a:t>Authority</a:t>
            </a:r>
            <a:endParaRPr lang="pt-BR" sz="1200" dirty="0">
              <a:solidFill>
                <a:schemeClr val="bg1">
                  <a:lumMod val="95000"/>
                </a:schemeClr>
              </a:solidFill>
            </a:endParaRPr>
          </a:p>
        </p:txBody>
      </p:sp>
      <p:sp>
        <p:nvSpPr>
          <p:cNvPr id="6" name="TextBox 5">
            <a:extLst>
              <a:ext uri="{FF2B5EF4-FFF2-40B4-BE49-F238E27FC236}">
                <a16:creationId xmlns:a16="http://schemas.microsoft.com/office/drawing/2014/main" id="{9ABCA256-5D97-A3D5-B0BB-DA38378E686B}"/>
              </a:ext>
            </a:extLst>
          </p:cNvPr>
          <p:cNvSpPr txBox="1"/>
          <p:nvPr/>
        </p:nvSpPr>
        <p:spPr>
          <a:xfrm>
            <a:off x="4648202" y="1662752"/>
            <a:ext cx="6705599" cy="4247317"/>
          </a:xfrm>
          <a:prstGeom prst="rect">
            <a:avLst/>
          </a:prstGeom>
          <a:noFill/>
        </p:spPr>
        <p:txBody>
          <a:bodyPr wrap="square" rtlCol="0">
            <a:spAutoFit/>
          </a:bodyPr>
          <a:lstStyle/>
          <a:p>
            <a:r>
              <a:rPr lang="en-US" sz="3000" dirty="0">
                <a:solidFill>
                  <a:schemeClr val="bg1">
                    <a:lumMod val="95000"/>
                  </a:schemeClr>
                </a:solidFill>
              </a:rPr>
              <a:t>Israel Antiquities Authority announced in 2021 that on the site of a shipwreck on the coast of Caesarea dated from the 1</a:t>
            </a:r>
            <a:r>
              <a:rPr lang="en-US" sz="3000" baseline="30000" dirty="0">
                <a:solidFill>
                  <a:schemeClr val="bg1">
                    <a:lumMod val="95000"/>
                  </a:schemeClr>
                </a:solidFill>
              </a:rPr>
              <a:t>st</a:t>
            </a:r>
            <a:r>
              <a:rPr lang="en-US" sz="3000" dirty="0">
                <a:solidFill>
                  <a:schemeClr val="bg1">
                    <a:lumMod val="95000"/>
                  </a:schemeClr>
                </a:solidFill>
              </a:rPr>
              <a:t> to 3</a:t>
            </a:r>
            <a:r>
              <a:rPr lang="en-US" sz="3000" baseline="30000" dirty="0">
                <a:solidFill>
                  <a:schemeClr val="bg1">
                    <a:lumMod val="95000"/>
                  </a:schemeClr>
                </a:solidFill>
              </a:rPr>
              <a:t>rd</a:t>
            </a:r>
            <a:r>
              <a:rPr lang="en-US" sz="3000" dirty="0">
                <a:solidFill>
                  <a:schemeClr val="bg1">
                    <a:lumMod val="95000"/>
                  </a:schemeClr>
                </a:solidFill>
              </a:rPr>
              <a:t> century AD they found a golden ring with the image of a shepherd carrying a sheep on his shoulders. It is believed to have belonged to a Christian since the “good shepherd” was an early symbol used by Christians.</a:t>
            </a:r>
            <a:endParaRPr lang="pt-BR" sz="3000" dirty="0">
              <a:solidFill>
                <a:schemeClr val="bg1">
                  <a:lumMod val="95000"/>
                </a:schemeClr>
              </a:solidFill>
            </a:endParaRPr>
          </a:p>
        </p:txBody>
      </p:sp>
    </p:spTree>
    <p:extLst>
      <p:ext uri="{BB962C8B-B14F-4D97-AF65-F5344CB8AC3E}">
        <p14:creationId xmlns:p14="http://schemas.microsoft.com/office/powerpoint/2010/main" val="488327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5" name="Rectangle 276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7650" name="Picture 2" descr="Il più antico ex voto cristiano di Gerusalemme | Terrasanta.net">
            <a:extLst>
              <a:ext uri="{FF2B5EF4-FFF2-40B4-BE49-F238E27FC236}">
                <a16:creationId xmlns:a16="http://schemas.microsoft.com/office/drawing/2014/main" id="{DC4AC29F-6F09-B4FF-E85B-263C6CDBA5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4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13DC858-498A-AD57-433B-868F8A0B40DD}"/>
              </a:ext>
            </a:extLst>
          </p:cNvPr>
          <p:cNvSpPr txBox="1"/>
          <p:nvPr/>
        </p:nvSpPr>
        <p:spPr>
          <a:xfrm>
            <a:off x="1981200" y="1885434"/>
            <a:ext cx="9359900" cy="93871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n-US" sz="5500" dirty="0">
                <a:latin typeface="Aharoni" panose="02010803020104030203" pitchFamily="2" charset="-79"/>
                <a:cs typeface="Aharoni" panose="02010803020104030203" pitchFamily="2" charset="-79"/>
              </a:rPr>
              <a:t>DOMINE IVIMUS inscription </a:t>
            </a:r>
            <a:endParaRPr lang="pt-BR" sz="55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6564435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BDB4A3"/>
        </a:solidFill>
        <a:effectLst/>
      </p:bgPr>
    </p:bg>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FD324BF1-E13A-A663-B23A-9705C4FD64E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730" b="90000" l="9667" r="93667">
                        <a14:foregroundMark x1="10833" y1="13514" x2="12167" y2="82973"/>
                        <a14:foregroundMark x1="12167" y1="82973" x2="18000" y2="87838"/>
                        <a14:foregroundMark x1="18000" y1="87838" x2="95000" y2="91892"/>
                        <a14:foregroundMark x1="95000" y1="91892" x2="96833" y2="24324"/>
                        <a14:foregroundMark x1="96833" y1="24324" x2="84167" y2="12162"/>
                        <a14:foregroundMark x1="84167" y1="12162" x2="14333" y2="9730"/>
                        <a14:foregroundMark x1="14333" y1="9730" x2="11167" y2="11081"/>
                        <a14:foregroundMark x1="90000" y1="11622" x2="97167" y2="29730"/>
                        <a14:foregroundMark x1="97167" y1="29730" x2="93500" y2="50811"/>
                        <a14:foregroundMark x1="93500" y1="50811" x2="93833" y2="87297"/>
                        <a14:foregroundMark x1="14667" y1="26757" x2="18833" y2="38378"/>
                        <a14:foregroundMark x1="9667" y1="19189" x2="10167" y2="45135"/>
                      </a14:backgroundRemoval>
                    </a14:imgEffect>
                  </a14:imgLayer>
                </a14:imgProps>
              </a:ext>
              <a:ext uri="{28A0092B-C50C-407E-A947-70E740481C1C}">
                <a14:useLocalDpi xmlns:a14="http://schemas.microsoft.com/office/drawing/2010/main" val="0"/>
              </a:ext>
            </a:extLst>
          </a:blip>
          <a:srcRect l="9044" r="1673" b="-2"/>
          <a:stretch/>
        </p:blipFill>
        <p:spPr bwMode="auto">
          <a:xfrm>
            <a:off x="590306" y="1308795"/>
            <a:ext cx="6406904" cy="443121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nvGrpSpPr>
          <p:cNvPr id="26631" name="Group 26630">
            <a:extLst>
              <a:ext uri="{FF2B5EF4-FFF2-40B4-BE49-F238E27FC236}">
                <a16:creationId xmlns:a16="http://schemas.microsoft.com/office/drawing/2014/main" id="{BE589684-54CA-64D8-C963-5F19FF75BF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4697" y="5858828"/>
            <a:ext cx="6406903" cy="123363"/>
            <a:chOff x="7015162" y="5858828"/>
            <a:chExt cx="4300544" cy="123363"/>
          </a:xfrm>
        </p:grpSpPr>
        <p:sp>
          <p:nvSpPr>
            <p:cNvPr id="26632" name="Rectangle 26631">
              <a:extLst>
                <a:ext uri="{FF2B5EF4-FFF2-40B4-BE49-F238E27FC236}">
                  <a16:creationId xmlns:a16="http://schemas.microsoft.com/office/drawing/2014/main" id="{9B56B8E8-B789-DA4D-E4BE-03FA3165B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33" name="Rectangle 26632">
              <a:extLst>
                <a:ext uri="{FF2B5EF4-FFF2-40B4-BE49-F238E27FC236}">
                  <a16:creationId xmlns:a16="http://schemas.microsoft.com/office/drawing/2014/main" id="{2255D907-377D-0DF9-B4A4-4B44C46FB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F335F827-B939-0646-DFF1-B19B98A81F2C}"/>
              </a:ext>
            </a:extLst>
          </p:cNvPr>
          <p:cNvSpPr txBox="1"/>
          <p:nvPr/>
        </p:nvSpPr>
        <p:spPr>
          <a:xfrm>
            <a:off x="7580084" y="1504776"/>
            <a:ext cx="4154716" cy="4235232"/>
          </a:xfrm>
          <a:prstGeom prst="rect">
            <a:avLst/>
          </a:prstGeom>
        </p:spPr>
        <p:txBody>
          <a:bodyPr vert="horz" lIns="91440" tIns="45720" rIns="91440" bIns="45720" rtlCol="0" anchor="t">
            <a:noAutofit/>
          </a:bodyPr>
          <a:lstStyle/>
          <a:p>
            <a:pPr algn="ctr">
              <a:lnSpc>
                <a:spcPct val="90000"/>
              </a:lnSpc>
              <a:spcAft>
                <a:spcPts val="600"/>
              </a:spcAft>
            </a:pPr>
            <a:r>
              <a:rPr lang="en-US" sz="3000" dirty="0"/>
              <a:t>The DOMINE IVIMUS inscription (“Lord, we have come”) is found in Vartan Chapel, part of the complex of the holy Sepulcher. They represent the earliest Latin inscription of a pilgrim to Jerusalem.</a:t>
            </a:r>
          </a:p>
        </p:txBody>
      </p:sp>
    </p:spTree>
    <p:extLst>
      <p:ext uri="{BB962C8B-B14F-4D97-AF65-F5344CB8AC3E}">
        <p14:creationId xmlns:p14="http://schemas.microsoft.com/office/powerpoint/2010/main" val="8589763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5DB4DF76-44D8-BEB6-A05E-8B8545E2B5E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98141D5-C8C5-46CA-A634-892935A5A1B9}"/>
              </a:ext>
            </a:extLst>
          </p:cNvPr>
          <p:cNvSpPr txBox="1"/>
          <p:nvPr/>
        </p:nvSpPr>
        <p:spPr>
          <a:xfrm>
            <a:off x="144378" y="176463"/>
            <a:ext cx="6208296" cy="193899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000" b="1" dirty="0">
                <a:effectLst>
                  <a:outerShdw blurRad="38100" dist="38100" dir="2700000" algn="tl">
                    <a:srgbClr val="000000">
                      <a:alpha val="43137"/>
                    </a:srgbClr>
                  </a:outerShdw>
                </a:effectLst>
                <a:latin typeface="Arial Nova Cond" panose="020B0506020202020204" pitchFamily="34" charset="0"/>
              </a:rPr>
              <a:t>The depiction of “Jonah’s Fish” found in an ossuary at the Talpiot Tomb is interpreted to have been an early Christian symbol of resurrection.</a:t>
            </a:r>
            <a:endParaRPr lang="pt-BR" sz="3000" b="1" dirty="0">
              <a:effectLst>
                <a:outerShdw blurRad="38100" dist="38100" dir="2700000" algn="tl">
                  <a:srgbClr val="000000">
                    <a:alpha val="43137"/>
                  </a:srgbClr>
                </a:outerShdw>
              </a:effectLst>
              <a:latin typeface="Arial Nova Cond" panose="020B0506020202020204" pitchFamily="34" charset="0"/>
            </a:endParaRPr>
          </a:p>
        </p:txBody>
      </p:sp>
    </p:spTree>
    <p:extLst>
      <p:ext uri="{BB962C8B-B14F-4D97-AF65-F5344CB8AC3E}">
        <p14:creationId xmlns:p14="http://schemas.microsoft.com/office/powerpoint/2010/main" val="39732426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9D6FD16-3CE2-D06A-B84D-7B3EDC804774}"/>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8A8A6AC-997B-7377-B7F4-363523C41567}"/>
              </a:ext>
            </a:extLst>
          </p:cNvPr>
          <p:cNvSpPr txBox="1"/>
          <p:nvPr/>
        </p:nvSpPr>
        <p:spPr>
          <a:xfrm>
            <a:off x="232229" y="290286"/>
            <a:ext cx="5704114" cy="161582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nSpc>
                <a:spcPct val="80000"/>
              </a:lnSpc>
            </a:pPr>
            <a:r>
              <a:rPr lang="en-US" sz="6000" dirty="0">
                <a:latin typeface="Aharoni" panose="02010803020104030203" pitchFamily="2" charset="-79"/>
                <a:cs typeface="Aharoni" panose="02010803020104030203" pitchFamily="2" charset="-79"/>
              </a:rPr>
              <a:t>Dominus </a:t>
            </a:r>
            <a:r>
              <a:rPr lang="en-US" sz="6000" dirty="0" err="1">
                <a:latin typeface="Aharoni" panose="02010803020104030203" pitchFamily="2" charset="-79"/>
                <a:cs typeface="Aharoni" panose="02010803020104030203" pitchFamily="2" charset="-79"/>
              </a:rPr>
              <a:t>Flevit</a:t>
            </a:r>
            <a:r>
              <a:rPr lang="en-US" sz="6000" dirty="0">
                <a:latin typeface="Aharoni" panose="02010803020104030203" pitchFamily="2" charset="-79"/>
                <a:cs typeface="Aharoni" panose="02010803020104030203" pitchFamily="2" charset="-79"/>
              </a:rPr>
              <a:t> Cemetery</a:t>
            </a:r>
          </a:p>
        </p:txBody>
      </p:sp>
    </p:spTree>
    <p:extLst>
      <p:ext uri="{BB962C8B-B14F-4D97-AF65-F5344CB8AC3E}">
        <p14:creationId xmlns:p14="http://schemas.microsoft.com/office/powerpoint/2010/main" val="101645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unt of Olives/Dominus Flevit, Pater Noster, Chapel of the Ascension -  Visit Israel Visit Israel">
            <a:extLst>
              <a:ext uri="{FF2B5EF4-FFF2-40B4-BE49-F238E27FC236}">
                <a16:creationId xmlns:a16="http://schemas.microsoft.com/office/drawing/2014/main" id="{EE9F3B2D-F0C0-A851-CF1A-300C31B64C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51"/>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9436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43" name="Rectangle 399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9938" name="Picture 2">
            <a:extLst>
              <a:ext uri="{FF2B5EF4-FFF2-40B4-BE49-F238E27FC236}">
                <a16:creationId xmlns:a16="http://schemas.microsoft.com/office/drawing/2014/main" id="{2D1AAA42-17AA-10E1-7543-D5B97DDE98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305" b="570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5084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971" name="Rectangle 409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73" name="Rectangle 409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75" name="Rectangle 409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77" name="Rectangle 409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62" name="Picture 2">
            <a:extLst>
              <a:ext uri="{FF2B5EF4-FFF2-40B4-BE49-F238E27FC236}">
                <a16:creationId xmlns:a16="http://schemas.microsoft.com/office/drawing/2014/main" id="{CA9CAB9B-D9A2-186E-05E2-EB2ADAA3A9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1972"/>
          <a:stretch/>
        </p:blipFill>
        <p:spPr bwMode="auto">
          <a:xfrm>
            <a:off x="358580" y="2448781"/>
            <a:ext cx="3799213" cy="19907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738BC06-430C-1168-F04E-9BE19B1CD149}"/>
              </a:ext>
            </a:extLst>
          </p:cNvPr>
          <p:cNvSpPr txBox="1"/>
          <p:nvPr/>
        </p:nvSpPr>
        <p:spPr>
          <a:xfrm>
            <a:off x="754064" y="3794747"/>
            <a:ext cx="3157908" cy="523220"/>
          </a:xfrm>
          <a:prstGeom prst="rect">
            <a:avLst/>
          </a:prstGeom>
          <a:noFill/>
        </p:spPr>
        <p:txBody>
          <a:bodyPr wrap="square" rtlCol="0">
            <a:spAutoFit/>
          </a:bodyPr>
          <a:lstStyle/>
          <a:p>
            <a:pPr defTabSz="941832">
              <a:spcAft>
                <a:spcPts val="600"/>
              </a:spcAft>
            </a:pPr>
            <a:r>
              <a:rPr lang="en-US" sz="2800" kern="1200" dirty="0">
                <a:solidFill>
                  <a:schemeClr val="tx1"/>
                </a:solidFill>
                <a:latin typeface="+mn-lt"/>
                <a:ea typeface="+mn-ea"/>
                <a:cs typeface="+mn-cs"/>
              </a:rPr>
              <a:t>Shimon Bar Jonah</a:t>
            </a:r>
            <a:endParaRPr lang="pt-BR" sz="2800" dirty="0"/>
          </a:p>
        </p:txBody>
      </p:sp>
      <p:pic>
        <p:nvPicPr>
          <p:cNvPr id="40964" name="Picture 4">
            <a:extLst>
              <a:ext uri="{FF2B5EF4-FFF2-40B4-BE49-F238E27FC236}">
                <a16:creationId xmlns:a16="http://schemas.microsoft.com/office/drawing/2014/main" id="{620090E5-59CA-11C4-B80A-CF454BB057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5590" y="359713"/>
            <a:ext cx="3897830" cy="2572172"/>
          </a:xfrm>
          <a:prstGeom prst="rect">
            <a:avLst/>
          </a:prstGeom>
          <a:noFill/>
          <a:extLst>
            <a:ext uri="{909E8E84-426E-40DD-AFC4-6F175D3DCCD1}">
              <a14:hiddenFill xmlns:a14="http://schemas.microsoft.com/office/drawing/2010/main">
                <a:solidFill>
                  <a:srgbClr val="FFFFFF"/>
                </a:solidFill>
              </a14:hiddenFill>
            </a:ext>
          </a:extLst>
        </p:spPr>
      </p:pic>
      <p:pic>
        <p:nvPicPr>
          <p:cNvPr id="40966" name="Picture 6">
            <a:extLst>
              <a:ext uri="{FF2B5EF4-FFF2-40B4-BE49-F238E27FC236}">
                <a16:creationId xmlns:a16="http://schemas.microsoft.com/office/drawing/2014/main" id="{D8EB37FE-F00E-90F3-BFE3-AB7B29F9CC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3365" y="3444151"/>
            <a:ext cx="3745535" cy="27619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0348CC5-3A30-2419-C6F6-9302A1BA5180}"/>
              </a:ext>
            </a:extLst>
          </p:cNvPr>
          <p:cNvSpPr txBox="1"/>
          <p:nvPr/>
        </p:nvSpPr>
        <p:spPr>
          <a:xfrm>
            <a:off x="4976325" y="3464617"/>
            <a:ext cx="1485634" cy="567848"/>
          </a:xfrm>
          <a:prstGeom prst="rect">
            <a:avLst/>
          </a:prstGeom>
          <a:noFill/>
        </p:spPr>
        <p:txBody>
          <a:bodyPr wrap="square" rtlCol="0">
            <a:spAutoFit/>
          </a:bodyPr>
          <a:lstStyle/>
          <a:p>
            <a:pPr defTabSz="941832">
              <a:spcAft>
                <a:spcPts val="600"/>
              </a:spcAft>
            </a:pPr>
            <a:r>
              <a:rPr lang="en-US" sz="3090" b="1" kern="1200" dirty="0">
                <a:solidFill>
                  <a:schemeClr val="tx1"/>
                </a:solidFill>
                <a:latin typeface="+mn-lt"/>
                <a:ea typeface="+mn-ea"/>
                <a:cs typeface="+mn-cs"/>
              </a:rPr>
              <a:t>Cross?</a:t>
            </a:r>
            <a:endParaRPr lang="pt-BR" sz="3000" b="1" dirty="0"/>
          </a:p>
        </p:txBody>
      </p:sp>
      <p:sp>
        <p:nvSpPr>
          <p:cNvPr id="5" name="TextBox 4">
            <a:extLst>
              <a:ext uri="{FF2B5EF4-FFF2-40B4-BE49-F238E27FC236}">
                <a16:creationId xmlns:a16="http://schemas.microsoft.com/office/drawing/2014/main" id="{ACD678DD-1915-8F0B-AC26-B92E5FC721A6}"/>
              </a:ext>
            </a:extLst>
          </p:cNvPr>
          <p:cNvSpPr txBox="1"/>
          <p:nvPr/>
        </p:nvSpPr>
        <p:spPr>
          <a:xfrm>
            <a:off x="469475" y="175047"/>
            <a:ext cx="7108301" cy="1938992"/>
          </a:xfrm>
          <a:prstGeom prst="rect">
            <a:avLst/>
          </a:prstGeom>
          <a:noFill/>
        </p:spPr>
        <p:txBody>
          <a:bodyPr wrap="square">
            <a:spAutoFit/>
          </a:bodyPr>
          <a:lstStyle/>
          <a:p>
            <a:r>
              <a:rPr lang="en-US" sz="3000" dirty="0">
                <a:solidFill>
                  <a:schemeClr val="bg1"/>
                </a:solidFill>
              </a:rPr>
              <a:t>Archaeologist P. Bagatti studied the markings in the ossuaries of the Dominus </a:t>
            </a:r>
            <a:r>
              <a:rPr lang="en-US" sz="3000" dirty="0" err="1">
                <a:solidFill>
                  <a:schemeClr val="bg1"/>
                </a:solidFill>
              </a:rPr>
              <a:t>Flevit</a:t>
            </a:r>
            <a:r>
              <a:rPr lang="en-US" sz="3000" dirty="0">
                <a:solidFill>
                  <a:schemeClr val="bg1"/>
                </a:solidFill>
              </a:rPr>
              <a:t> Cemetery and concluded they were from Christians Jews buried before 70 AD.</a:t>
            </a:r>
          </a:p>
        </p:txBody>
      </p:sp>
    </p:spTree>
    <p:extLst>
      <p:ext uri="{BB962C8B-B14F-4D97-AF65-F5344CB8AC3E}">
        <p14:creationId xmlns:p14="http://schemas.microsoft.com/office/powerpoint/2010/main" val="14157932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AE9E5"/>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86E411-C130-BFF7-4091-15FEFC268196}"/>
              </a:ext>
            </a:extLst>
          </p:cNvPr>
          <p:cNvPicPr>
            <a:picLocks noChangeAspect="1"/>
          </p:cNvPicPr>
          <p:nvPr/>
        </p:nvPicPr>
        <p:blipFill>
          <a:blip r:embed="rId2"/>
          <a:stretch>
            <a:fillRect/>
          </a:stretch>
        </p:blipFill>
        <p:spPr>
          <a:xfrm>
            <a:off x="4752370" y="1184454"/>
            <a:ext cx="3719815" cy="5673545"/>
          </a:xfrm>
          <a:prstGeom prst="rect">
            <a:avLst/>
          </a:prstGeom>
        </p:spPr>
      </p:pic>
      <p:pic>
        <p:nvPicPr>
          <p:cNvPr id="5" name="Picture 4">
            <a:extLst>
              <a:ext uri="{FF2B5EF4-FFF2-40B4-BE49-F238E27FC236}">
                <a16:creationId xmlns:a16="http://schemas.microsoft.com/office/drawing/2014/main" id="{578372E5-5F0A-C7BB-FA96-E920317FC560}"/>
              </a:ext>
            </a:extLst>
          </p:cNvPr>
          <p:cNvPicPr>
            <a:picLocks noChangeAspect="1"/>
          </p:cNvPicPr>
          <p:nvPr/>
        </p:nvPicPr>
        <p:blipFill rotWithShape="1">
          <a:blip r:embed="rId3"/>
          <a:srcRect t="-2346" b="3051"/>
          <a:stretch/>
        </p:blipFill>
        <p:spPr>
          <a:xfrm>
            <a:off x="8472185" y="1184453"/>
            <a:ext cx="3719815" cy="5673547"/>
          </a:xfrm>
          <a:prstGeom prst="rect">
            <a:avLst/>
          </a:prstGeom>
        </p:spPr>
      </p:pic>
      <p:sp>
        <p:nvSpPr>
          <p:cNvPr id="6" name="TextBox 5">
            <a:extLst>
              <a:ext uri="{FF2B5EF4-FFF2-40B4-BE49-F238E27FC236}">
                <a16:creationId xmlns:a16="http://schemas.microsoft.com/office/drawing/2014/main" id="{63A1A217-6CBA-B45C-E0A5-B776AE761B92}"/>
              </a:ext>
            </a:extLst>
          </p:cNvPr>
          <p:cNvSpPr txBox="1"/>
          <p:nvPr/>
        </p:nvSpPr>
        <p:spPr>
          <a:xfrm>
            <a:off x="5801174" y="922881"/>
            <a:ext cx="1105929" cy="461665"/>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dirty="0">
                <a:ln/>
                <a:solidFill>
                  <a:schemeClr val="accent3"/>
                </a:solidFill>
                <a:latin typeface="Arial Nova Cond" panose="020B0506020202020204" pitchFamily="34" charset="0"/>
              </a:rPr>
              <a:t>Front</a:t>
            </a:r>
            <a:endParaRPr lang="pt-BR" sz="2400" b="1" dirty="0">
              <a:ln/>
              <a:solidFill>
                <a:schemeClr val="accent3"/>
              </a:solidFill>
              <a:latin typeface="Arial Nova Cond" panose="020B0506020202020204" pitchFamily="34" charset="0"/>
            </a:endParaRPr>
          </a:p>
        </p:txBody>
      </p:sp>
      <p:sp>
        <p:nvSpPr>
          <p:cNvPr id="7" name="TextBox 6">
            <a:extLst>
              <a:ext uri="{FF2B5EF4-FFF2-40B4-BE49-F238E27FC236}">
                <a16:creationId xmlns:a16="http://schemas.microsoft.com/office/drawing/2014/main" id="{B97DE2A9-FFC1-0172-0F94-ABB4F416070E}"/>
              </a:ext>
            </a:extLst>
          </p:cNvPr>
          <p:cNvSpPr txBox="1"/>
          <p:nvPr/>
        </p:nvSpPr>
        <p:spPr>
          <a:xfrm>
            <a:off x="10037267" y="861401"/>
            <a:ext cx="1105929" cy="461665"/>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400" b="1" dirty="0">
                <a:ln/>
                <a:solidFill>
                  <a:schemeClr val="accent3"/>
                </a:solidFill>
                <a:latin typeface="Arial Nova Cond" panose="020B0506020202020204" pitchFamily="34" charset="0"/>
              </a:rPr>
              <a:t>Back</a:t>
            </a:r>
            <a:endParaRPr lang="pt-BR" sz="2400" b="1" dirty="0">
              <a:ln/>
              <a:solidFill>
                <a:schemeClr val="accent3"/>
              </a:solidFill>
              <a:latin typeface="Arial Nova Cond" panose="020B0506020202020204" pitchFamily="34" charset="0"/>
            </a:endParaRPr>
          </a:p>
        </p:txBody>
      </p:sp>
      <p:sp>
        <p:nvSpPr>
          <p:cNvPr id="8" name="TextBox 7">
            <a:extLst>
              <a:ext uri="{FF2B5EF4-FFF2-40B4-BE49-F238E27FC236}">
                <a16:creationId xmlns:a16="http://schemas.microsoft.com/office/drawing/2014/main" id="{3D83ABBD-802F-8075-1606-54543B0F7A3D}"/>
              </a:ext>
            </a:extLst>
          </p:cNvPr>
          <p:cNvSpPr txBox="1"/>
          <p:nvPr/>
        </p:nvSpPr>
        <p:spPr>
          <a:xfrm>
            <a:off x="249733" y="154172"/>
            <a:ext cx="4502637" cy="4062651"/>
          </a:xfrm>
          <a:prstGeom prst="rect">
            <a:avLst/>
          </a:prstGeom>
          <a:noFill/>
        </p:spPr>
        <p:txBody>
          <a:bodyPr wrap="square" rtlCol="0">
            <a:spAutoFit/>
          </a:bodyPr>
          <a:lstStyle/>
          <a:p>
            <a:r>
              <a:rPr lang="pt-BR" sz="6000" b="1" dirty="0">
                <a:latin typeface="Arial Nova Cond" panose="020B0506020202020204" pitchFamily="34" charset="0"/>
              </a:rPr>
              <a:t>𝔓</a:t>
            </a:r>
            <a:r>
              <a:rPr lang="pt-BR" sz="6000" b="1" baseline="30000" dirty="0">
                <a:latin typeface="Arial Nova Cond" panose="020B0506020202020204" pitchFamily="34" charset="0"/>
              </a:rPr>
              <a:t>52</a:t>
            </a:r>
            <a:r>
              <a:rPr lang="en-US" sz="6000" b="1" dirty="0">
                <a:latin typeface="Arial Nova Cond" panose="020B0506020202020204" pitchFamily="34" charset="0"/>
              </a:rPr>
              <a:t> Fragment</a:t>
            </a:r>
          </a:p>
          <a:p>
            <a:endParaRPr lang="en-US" dirty="0"/>
          </a:p>
          <a:p>
            <a:pPr algn="ctr"/>
            <a:r>
              <a:rPr lang="en-US" sz="3600" dirty="0">
                <a:latin typeface="Arial Nova Cond" panose="020B0506020202020204" pitchFamily="34" charset="0"/>
              </a:rPr>
              <a:t>This papyri fragment contains the Greek text of  John 18.31-33 and 18.37-38 dated </a:t>
            </a:r>
            <a:r>
              <a:rPr lang="en-US" sz="3600" i="1" dirty="0">
                <a:latin typeface="Arial Nova Cond" panose="020B0506020202020204" pitchFamily="34" charset="0"/>
              </a:rPr>
              <a:t>circa</a:t>
            </a:r>
            <a:r>
              <a:rPr lang="en-US" sz="3600" dirty="0">
                <a:latin typeface="Arial Nova Cond" panose="020B0506020202020204" pitchFamily="34" charset="0"/>
              </a:rPr>
              <a:t> 130 AD.</a:t>
            </a:r>
            <a:endParaRPr lang="pt-BR" sz="3600" dirty="0">
              <a:latin typeface="Arial Nova Cond" panose="020B0506020202020204" pitchFamily="34" charset="0"/>
            </a:endParaRPr>
          </a:p>
        </p:txBody>
      </p:sp>
    </p:spTree>
    <p:extLst>
      <p:ext uri="{BB962C8B-B14F-4D97-AF65-F5344CB8AC3E}">
        <p14:creationId xmlns:p14="http://schemas.microsoft.com/office/powerpoint/2010/main" val="14571359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1971" y="0"/>
            <a:ext cx="5490029" cy="6724440"/>
          </a:xfrm>
          <a:prstGeom prst="rect">
            <a:avLst/>
          </a:prstGeom>
        </p:spPr>
      </p:pic>
      <p:sp>
        <p:nvSpPr>
          <p:cNvPr id="2" name="Título 1"/>
          <p:cNvSpPr>
            <a:spLocks noGrp="1"/>
          </p:cNvSpPr>
          <p:nvPr>
            <p:ph type="title"/>
          </p:nvPr>
        </p:nvSpPr>
        <p:spPr>
          <a:xfrm>
            <a:off x="468353" y="365125"/>
            <a:ext cx="10885447" cy="1325563"/>
          </a:xfrm>
        </p:spPr>
        <p:txBody>
          <a:bodyPr>
            <a:normAutofit/>
          </a:bodyPr>
          <a:lstStyle/>
          <a:p>
            <a:r>
              <a:rPr lang="en-US" sz="6000" b="1" dirty="0">
                <a:effectLst>
                  <a:outerShdw blurRad="38100" dist="38100" dir="2700000" algn="tl">
                    <a:srgbClr val="000000">
                      <a:alpha val="43137"/>
                    </a:srgbClr>
                  </a:outerShdw>
                </a:effectLst>
                <a:latin typeface="Arial Black" panose="020B0A04020102020204" pitchFamily="34" charset="0"/>
                <a:cs typeface="Aharoni" panose="02010803020104030203" pitchFamily="2" charset="-79"/>
              </a:rPr>
              <a:t>Fragment 7Q5</a:t>
            </a:r>
          </a:p>
        </p:txBody>
      </p:sp>
      <p:sp>
        <p:nvSpPr>
          <p:cNvPr id="3" name="Espaço Reservado para Conteúdo 2"/>
          <p:cNvSpPr>
            <a:spLocks noGrp="1"/>
          </p:cNvSpPr>
          <p:nvPr>
            <p:ph idx="1"/>
          </p:nvPr>
        </p:nvSpPr>
        <p:spPr>
          <a:xfrm>
            <a:off x="586281" y="2055813"/>
            <a:ext cx="6115690" cy="4133331"/>
          </a:xfrm>
        </p:spPr>
        <p:txBody>
          <a:bodyPr>
            <a:noAutofit/>
          </a:bodyPr>
          <a:lstStyle/>
          <a:p>
            <a:pPr marL="0" indent="0" algn="ctr" hangingPunct="0">
              <a:buNone/>
            </a:pPr>
            <a:r>
              <a:rPr lang="en-US" sz="3600" dirty="0">
                <a:latin typeface="Arial Nova Cond" panose="020B0506020202020204" pitchFamily="34" charset="0"/>
              </a:rPr>
              <a:t>This papyri fragment was found in the Dead Sea Scrolls. Scholars have dated it from the early 50s. It contains 18 letters of the text of Mark 6.52-53. This conclusion has been contested. If true it is the earliest archeological find in Christianity.</a:t>
            </a:r>
          </a:p>
        </p:txBody>
      </p:sp>
    </p:spTree>
    <p:extLst>
      <p:ext uri="{BB962C8B-B14F-4D97-AF65-F5344CB8AC3E}">
        <p14:creationId xmlns:p14="http://schemas.microsoft.com/office/powerpoint/2010/main" val="23658202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E4DC14-ACF4-5AFD-9C07-271D0E82F775}"/>
              </a:ext>
            </a:extLst>
          </p:cNvPr>
          <p:cNvPicPr>
            <a:picLocks noChangeAspect="1"/>
          </p:cNvPicPr>
          <p:nvPr/>
        </p:nvPicPr>
        <p:blipFill rotWithShape="1">
          <a:blip r:embed="rId2"/>
          <a:srcRect t="17926"/>
          <a:stretch/>
        </p:blipFill>
        <p:spPr>
          <a:xfrm>
            <a:off x="0" y="0"/>
            <a:ext cx="12192000" cy="6858000"/>
          </a:xfrm>
          <a:prstGeom prst="rect">
            <a:avLst/>
          </a:prstGeom>
        </p:spPr>
      </p:pic>
      <p:sp>
        <p:nvSpPr>
          <p:cNvPr id="5" name="TextBox 4">
            <a:extLst>
              <a:ext uri="{FF2B5EF4-FFF2-40B4-BE49-F238E27FC236}">
                <a16:creationId xmlns:a16="http://schemas.microsoft.com/office/drawing/2014/main" id="{86E63B4C-0D3D-EF22-C8F3-4E0E586F566E}"/>
              </a:ext>
            </a:extLst>
          </p:cNvPr>
          <p:cNvSpPr txBox="1"/>
          <p:nvPr/>
        </p:nvSpPr>
        <p:spPr>
          <a:xfrm>
            <a:off x="0" y="6596390"/>
            <a:ext cx="6429829" cy="261610"/>
          </a:xfrm>
          <a:prstGeom prst="rect">
            <a:avLst/>
          </a:prstGeom>
          <a:noFill/>
        </p:spPr>
        <p:txBody>
          <a:bodyPr wrap="square">
            <a:spAutoFit/>
          </a:bodyPr>
          <a:lstStyle/>
          <a:p>
            <a:r>
              <a:rPr lang="en-US" sz="1100" dirty="0">
                <a:hlinkClick r:id="rId3"/>
              </a:rPr>
              <a:t>Image: Discover a video on the History of the first Christian settlements (the-map-as-history.com)</a:t>
            </a:r>
            <a:endParaRPr lang="pt-BR" sz="1100" dirty="0"/>
          </a:p>
        </p:txBody>
      </p:sp>
    </p:spTree>
    <p:extLst>
      <p:ext uri="{BB962C8B-B14F-4D97-AF65-F5344CB8AC3E}">
        <p14:creationId xmlns:p14="http://schemas.microsoft.com/office/powerpoint/2010/main" val="15740224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undefined">
            <a:extLst>
              <a:ext uri="{FF2B5EF4-FFF2-40B4-BE49-F238E27FC236}">
                <a16:creationId xmlns:a16="http://schemas.microsoft.com/office/drawing/2014/main" id="{FCBC8CAE-BF9D-8787-30BF-1A6BC1A474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561" b="543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41C6E1B-39C8-2541-50C4-8CE982960AD0}"/>
              </a:ext>
            </a:extLst>
          </p:cNvPr>
          <p:cNvSpPr txBox="1"/>
          <p:nvPr/>
        </p:nvSpPr>
        <p:spPr>
          <a:xfrm>
            <a:off x="0" y="5842337"/>
            <a:ext cx="4748463" cy="1015663"/>
          </a:xfrm>
          <a:prstGeom prst="rect">
            <a:avLst/>
          </a:prstGeom>
          <a:noFill/>
        </p:spPr>
        <p:txBody>
          <a:bodyPr wrap="square" rtlCol="0">
            <a:spAutoFit/>
          </a:bodyPr>
          <a:lstStyle/>
          <a:p>
            <a:r>
              <a:rPr lang="en-US" sz="3000" b="1" dirty="0"/>
              <a:t>Dura-Europos Church (Syria)</a:t>
            </a:r>
          </a:p>
          <a:p>
            <a:r>
              <a:rPr lang="en-US" sz="3000" i="1" dirty="0"/>
              <a:t>Circa 233 AD</a:t>
            </a:r>
            <a:endParaRPr lang="pt-BR" sz="3000" i="1" dirty="0"/>
          </a:p>
        </p:txBody>
      </p:sp>
      <p:pic>
        <p:nvPicPr>
          <p:cNvPr id="12292" name="Picture 4" descr="undefined">
            <a:extLst>
              <a:ext uri="{FF2B5EF4-FFF2-40B4-BE49-F238E27FC236}">
                <a16:creationId xmlns:a16="http://schemas.microsoft.com/office/drawing/2014/main" id="{8F44DB12-6E9C-E259-7B91-4C58B58C5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9633" y="4189912"/>
            <a:ext cx="2902367" cy="2746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0924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43" name="Rectangle 143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338" name="Picture 2" descr="undefined">
            <a:extLst>
              <a:ext uri="{FF2B5EF4-FFF2-40B4-BE49-F238E27FC236}">
                <a16:creationId xmlns:a16="http://schemas.microsoft.com/office/drawing/2014/main" id="{FA4BEA5D-5EDD-6B47-44A4-5738CDD976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535" b="1947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06CFF5C-5686-C846-B717-028E3470BBA7}"/>
              </a:ext>
            </a:extLst>
          </p:cNvPr>
          <p:cNvSpPr txBox="1"/>
          <p:nvPr/>
        </p:nvSpPr>
        <p:spPr>
          <a:xfrm>
            <a:off x="0" y="6395053"/>
            <a:ext cx="4074695" cy="461665"/>
          </a:xfrm>
          <a:prstGeom prst="rect">
            <a:avLst/>
          </a:prstGeom>
          <a:noFill/>
        </p:spPr>
        <p:txBody>
          <a:bodyPr wrap="square">
            <a:spAutoFit/>
          </a:bodyPr>
          <a:lstStyle/>
          <a:p>
            <a:r>
              <a:rPr lang="en-US" sz="1200" dirty="0"/>
              <a:t>By </a:t>
            </a:r>
            <a:r>
              <a:rPr lang="en-US" sz="1200" dirty="0" err="1"/>
              <a:t>Utilisateur:Bel</a:t>
            </a:r>
            <a:r>
              <a:rPr lang="en-US" sz="1200" dirty="0"/>
              <a:t> </a:t>
            </a:r>
            <a:r>
              <a:rPr lang="en-US" sz="1200" dirty="0" err="1"/>
              <a:t>Adone</a:t>
            </a:r>
            <a:r>
              <a:rPr lang="en-US" sz="1200" dirty="0"/>
              <a:t> - Own work, Public Domain, https://commons.wikimedia.org/w/index.php?curid=6794957</a:t>
            </a:r>
            <a:endParaRPr lang="pt-BR" sz="1200" dirty="0"/>
          </a:p>
        </p:txBody>
      </p:sp>
    </p:spTree>
    <p:extLst>
      <p:ext uri="{BB962C8B-B14F-4D97-AF65-F5344CB8AC3E}">
        <p14:creationId xmlns:p14="http://schemas.microsoft.com/office/powerpoint/2010/main" val="41577060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0" name="Picture 2" descr="undefined">
            <a:extLst>
              <a:ext uri="{FF2B5EF4-FFF2-40B4-BE49-F238E27FC236}">
                <a16:creationId xmlns:a16="http://schemas.microsoft.com/office/drawing/2014/main" id="{49E28316-9DD6-C30E-0749-E5D9BBAC42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535" b="1947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8F4DD9B-F111-4051-13D2-8C9858590006}"/>
              </a:ext>
            </a:extLst>
          </p:cNvPr>
          <p:cNvPicPr>
            <a:picLocks noChangeAspect="1"/>
          </p:cNvPicPr>
          <p:nvPr/>
        </p:nvPicPr>
        <p:blipFill>
          <a:blip r:embed="rId3"/>
          <a:stretch>
            <a:fillRect/>
          </a:stretch>
        </p:blipFill>
        <p:spPr>
          <a:xfrm>
            <a:off x="152951" y="4260273"/>
            <a:ext cx="2305372" cy="2486372"/>
          </a:xfrm>
          <a:prstGeom prst="rect">
            <a:avLst/>
          </a:prstGeom>
        </p:spPr>
      </p:pic>
      <p:sp>
        <p:nvSpPr>
          <p:cNvPr id="4" name="TextBox 3">
            <a:extLst>
              <a:ext uri="{FF2B5EF4-FFF2-40B4-BE49-F238E27FC236}">
                <a16:creationId xmlns:a16="http://schemas.microsoft.com/office/drawing/2014/main" id="{C4CDBCE7-8102-CA3D-3173-EBC3A1F7DDC1}"/>
              </a:ext>
            </a:extLst>
          </p:cNvPr>
          <p:cNvSpPr txBox="1"/>
          <p:nvPr/>
        </p:nvSpPr>
        <p:spPr>
          <a:xfrm>
            <a:off x="152951" y="111354"/>
            <a:ext cx="6275146" cy="1323439"/>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5000" b="1" dirty="0"/>
              <a:t>Aqaba Church (Jordan)</a:t>
            </a:r>
          </a:p>
          <a:p>
            <a:r>
              <a:rPr lang="en-US" sz="3000" i="1" dirty="0"/>
              <a:t>Circa 293 AD</a:t>
            </a:r>
            <a:endParaRPr lang="pt-BR" sz="3000" i="1" dirty="0"/>
          </a:p>
        </p:txBody>
      </p:sp>
      <p:sp>
        <p:nvSpPr>
          <p:cNvPr id="6" name="TextBox 5">
            <a:extLst>
              <a:ext uri="{FF2B5EF4-FFF2-40B4-BE49-F238E27FC236}">
                <a16:creationId xmlns:a16="http://schemas.microsoft.com/office/drawing/2014/main" id="{3B8163B9-543C-E434-7D61-19243F9DB9C4}"/>
              </a:ext>
            </a:extLst>
          </p:cNvPr>
          <p:cNvSpPr txBox="1"/>
          <p:nvPr/>
        </p:nvSpPr>
        <p:spPr>
          <a:xfrm>
            <a:off x="4249002" y="6608146"/>
            <a:ext cx="7942998" cy="276999"/>
          </a:xfrm>
          <a:prstGeom prst="rect">
            <a:avLst/>
          </a:prstGeom>
          <a:noFill/>
        </p:spPr>
        <p:txBody>
          <a:bodyPr wrap="square">
            <a:spAutoFit/>
          </a:bodyPr>
          <a:lstStyle/>
          <a:p>
            <a:pPr algn="r"/>
            <a:r>
              <a:rPr lang="en-US" sz="1200" dirty="0"/>
              <a:t>Image: By </a:t>
            </a:r>
            <a:r>
              <a:rPr lang="en-US" sz="1200" dirty="0" err="1"/>
              <a:t>Utilisateur:Bel</a:t>
            </a:r>
            <a:r>
              <a:rPr lang="en-US" sz="1200" dirty="0"/>
              <a:t> </a:t>
            </a:r>
            <a:r>
              <a:rPr lang="en-US" sz="1200" dirty="0" err="1"/>
              <a:t>Adone</a:t>
            </a:r>
            <a:r>
              <a:rPr lang="en-US" sz="1200" dirty="0"/>
              <a:t> - Own work, Public Domain, https://commons.wikimedia.org/w/index.php?curid=6794957</a:t>
            </a:r>
            <a:endParaRPr lang="pt-BR" sz="1200" dirty="0"/>
          </a:p>
        </p:txBody>
      </p:sp>
    </p:spTree>
    <p:extLst>
      <p:ext uri="{BB962C8B-B14F-4D97-AF65-F5344CB8AC3E}">
        <p14:creationId xmlns:p14="http://schemas.microsoft.com/office/powerpoint/2010/main" val="142868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6ED0F5"/>
        </a:solidFill>
        <a:effectLst/>
      </p:bgPr>
    </p:bg>
    <p:spTree>
      <p:nvGrpSpPr>
        <p:cNvPr id="1" name=""/>
        <p:cNvGrpSpPr/>
        <p:nvPr/>
      </p:nvGrpSpPr>
      <p:grpSpPr>
        <a:xfrm>
          <a:off x="0" y="0"/>
          <a:ext cx="0" cy="0"/>
          <a:chOff x="0" y="0"/>
          <a:chExt cx="0" cy="0"/>
        </a:xfrm>
      </p:grpSpPr>
      <p:pic>
        <p:nvPicPr>
          <p:cNvPr id="37900" name="Picture 12" descr="What are the 7 churches of Revelation?">
            <a:extLst>
              <a:ext uri="{FF2B5EF4-FFF2-40B4-BE49-F238E27FC236}">
                <a16:creationId xmlns:a16="http://schemas.microsoft.com/office/drawing/2014/main" id="{1620EA97-DD4B-478E-FB82-413FB817F9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15" b="9823"/>
          <a:stretch/>
        </p:blipFill>
        <p:spPr bwMode="auto">
          <a:xfrm>
            <a:off x="12339" y="-238125"/>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SARDIS">
            <a:extLst>
              <a:ext uri="{FF2B5EF4-FFF2-40B4-BE49-F238E27FC236}">
                <a16:creationId xmlns:a16="http://schemas.microsoft.com/office/drawing/2014/main" id="{F4924EB5-5214-B3D2-3CAB-9C855CBFF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4887" y="1877476"/>
            <a:ext cx="3437088" cy="2270717"/>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pic>
        <p:nvPicPr>
          <p:cNvPr id="37896" name="Picture 8" descr="THYATIRA">
            <a:extLst>
              <a:ext uri="{FF2B5EF4-FFF2-40B4-BE49-F238E27FC236}">
                <a16:creationId xmlns:a16="http://schemas.microsoft.com/office/drawing/2014/main" id="{61156D71-8C98-53FF-EF0D-3667732043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860" t="5814" r="5649" b="16964"/>
          <a:stretch/>
        </p:blipFill>
        <p:spPr bwMode="auto">
          <a:xfrm>
            <a:off x="4700336" y="9696"/>
            <a:ext cx="3571875" cy="2264138"/>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cxnSp>
        <p:nvCxnSpPr>
          <p:cNvPr id="10" name="Straight Connector 9">
            <a:extLst>
              <a:ext uri="{FF2B5EF4-FFF2-40B4-BE49-F238E27FC236}">
                <a16:creationId xmlns:a16="http://schemas.microsoft.com/office/drawing/2014/main" id="{1B4B3BED-D2D3-C2EB-DED8-A43429EB664B}"/>
              </a:ext>
            </a:extLst>
          </p:cNvPr>
          <p:cNvCxnSpPr>
            <a:cxnSpLocks/>
            <a:stCxn id="37894" idx="0"/>
          </p:cNvCxnSpPr>
          <p:nvPr/>
        </p:nvCxnSpPr>
        <p:spPr>
          <a:xfrm flipH="1" flipV="1">
            <a:off x="4700335" y="3751835"/>
            <a:ext cx="1844948" cy="47348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FC79EB1E-2034-B2C9-E922-B60EF5BCB95C}"/>
              </a:ext>
            </a:extLst>
          </p:cNvPr>
          <p:cNvCxnSpPr>
            <a:cxnSpLocks/>
            <a:stCxn id="37892" idx="1"/>
          </p:cNvCxnSpPr>
          <p:nvPr/>
        </p:nvCxnSpPr>
        <p:spPr>
          <a:xfrm flipH="1">
            <a:off x="3452813" y="3012835"/>
            <a:ext cx="5152074" cy="43991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0F309EA-5283-F751-3990-9BC419BDAC6F}"/>
              </a:ext>
            </a:extLst>
          </p:cNvPr>
          <p:cNvCxnSpPr>
            <a:cxnSpLocks/>
          </p:cNvCxnSpPr>
          <p:nvPr/>
        </p:nvCxnSpPr>
        <p:spPr>
          <a:xfrm flipH="1">
            <a:off x="3481388" y="1159142"/>
            <a:ext cx="1218947" cy="189362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7894" name="Picture 6" descr="PHILADELPHIA CHURCH">
            <a:extLst>
              <a:ext uri="{FF2B5EF4-FFF2-40B4-BE49-F238E27FC236}">
                <a16:creationId xmlns:a16="http://schemas.microsoft.com/office/drawing/2014/main" id="{7C896468-0295-3A40-B70D-D060224FD3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0336" y="4225318"/>
            <a:ext cx="3689894" cy="2450475"/>
          </a:xfrm>
          <a:prstGeom prst="rect">
            <a:avLst/>
          </a:prstGeom>
          <a:noFill/>
          <a:ln w="57150">
            <a:solidFill>
              <a:srgbClr val="FF0000"/>
            </a:solidFill>
          </a:ln>
          <a:extLst>
            <a:ext uri="{909E8E84-426E-40DD-AFC4-6F175D3DCCD1}">
              <a14:hiddenFill xmlns:a14="http://schemas.microsoft.com/office/drawing/2010/main">
                <a:solidFill>
                  <a:srgbClr val="FFFFFF"/>
                </a:solidFill>
              </a14:hiddenFill>
            </a:ext>
          </a:extLst>
        </p:spPr>
      </p:pic>
      <p:cxnSp>
        <p:nvCxnSpPr>
          <p:cNvPr id="49" name="Straight Connector 48">
            <a:extLst>
              <a:ext uri="{FF2B5EF4-FFF2-40B4-BE49-F238E27FC236}">
                <a16:creationId xmlns:a16="http://schemas.microsoft.com/office/drawing/2014/main" id="{EA8F390C-8908-F802-EB32-6D2554E8B002}"/>
              </a:ext>
            </a:extLst>
          </p:cNvPr>
          <p:cNvCxnSpPr>
            <a:cxnSpLocks/>
          </p:cNvCxnSpPr>
          <p:nvPr/>
        </p:nvCxnSpPr>
        <p:spPr>
          <a:xfrm flipH="1">
            <a:off x="2747963" y="3751835"/>
            <a:ext cx="200476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12A1C06-31C8-9452-CBBB-361DF9000021}"/>
              </a:ext>
            </a:extLst>
          </p:cNvPr>
          <p:cNvCxnSpPr>
            <a:cxnSpLocks/>
          </p:cNvCxnSpPr>
          <p:nvPr/>
        </p:nvCxnSpPr>
        <p:spPr>
          <a:xfrm flipH="1">
            <a:off x="2209800" y="3028489"/>
            <a:ext cx="131896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889" name="Straight Connector 37888">
            <a:extLst>
              <a:ext uri="{FF2B5EF4-FFF2-40B4-BE49-F238E27FC236}">
                <a16:creationId xmlns:a16="http://schemas.microsoft.com/office/drawing/2014/main" id="{8E28F349-E9FC-95B6-6303-8AC0D2352338}"/>
              </a:ext>
            </a:extLst>
          </p:cNvPr>
          <p:cNvCxnSpPr>
            <a:cxnSpLocks/>
          </p:cNvCxnSpPr>
          <p:nvPr/>
        </p:nvCxnSpPr>
        <p:spPr>
          <a:xfrm flipH="1">
            <a:off x="2438400" y="3452750"/>
            <a:ext cx="104298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32488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F6729E76-21D5-0DC7-D843-F9EA2C69CF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6036"/>
          <a:stretch/>
        </p:blipFill>
        <p:spPr bwMode="auto">
          <a:xfrm>
            <a:off x="181232" y="-2"/>
            <a:ext cx="5130014" cy="68315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A11F373-7A9C-F972-264B-91FB32469E6F}"/>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09502" y="-2"/>
            <a:ext cx="5914768" cy="68315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5797208-982C-71EF-5268-52B43BA542EA}"/>
              </a:ext>
            </a:extLst>
          </p:cNvPr>
          <p:cNvSpPr txBox="1"/>
          <p:nvPr/>
        </p:nvSpPr>
        <p:spPr>
          <a:xfrm>
            <a:off x="0" y="-2"/>
            <a:ext cx="8254312" cy="1415772"/>
          </a:xfrm>
          <a:prstGeom prst="rect">
            <a:avLst/>
          </a:prstGeom>
          <a:solidFill>
            <a:schemeClr val="dk1">
              <a:alpha val="7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5000" dirty="0">
                <a:latin typeface="Aharoni" panose="02010803020104030203" pitchFamily="2" charset="-79"/>
                <a:cs typeface="Aharoni" panose="02010803020104030203" pitchFamily="2" charset="-79"/>
              </a:rPr>
              <a:t>Santa </a:t>
            </a:r>
            <a:r>
              <a:rPr lang="en-US" sz="5000" dirty="0" err="1">
                <a:latin typeface="Aharoni" panose="02010803020104030203" pitchFamily="2" charset="-79"/>
                <a:cs typeface="Aharoni" panose="02010803020104030203" pitchFamily="2" charset="-79"/>
              </a:rPr>
              <a:t>Prudenziana</a:t>
            </a:r>
            <a:r>
              <a:rPr lang="en-US" sz="5000" dirty="0">
                <a:latin typeface="Aharoni" panose="02010803020104030203" pitchFamily="2" charset="-79"/>
                <a:cs typeface="Aharoni" panose="02010803020104030203" pitchFamily="2" charset="-79"/>
              </a:rPr>
              <a:t> (Rome)</a:t>
            </a:r>
          </a:p>
          <a:p>
            <a:pPr algn="ctr"/>
            <a:r>
              <a:rPr lang="en-US" sz="3600" i="1" dirty="0"/>
              <a:t>Circa 140-55 AD</a:t>
            </a:r>
            <a:endParaRPr lang="pt-BR" sz="3600" i="1" dirty="0"/>
          </a:p>
        </p:txBody>
      </p:sp>
    </p:spTree>
    <p:extLst>
      <p:ext uri="{BB962C8B-B14F-4D97-AF65-F5344CB8AC3E}">
        <p14:creationId xmlns:p14="http://schemas.microsoft.com/office/powerpoint/2010/main" val="3810693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Chapel of the Ascension (Jerusalem) - Madain Project (en)">
            <a:extLst>
              <a:ext uri="{FF2B5EF4-FFF2-40B4-BE49-F238E27FC236}">
                <a16:creationId xmlns:a16="http://schemas.microsoft.com/office/drawing/2014/main" id="{DC17F3B1-0CF3-04B4-D6CB-62BAD76BD1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11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9933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pic>
        <p:nvPicPr>
          <p:cNvPr id="2050" name="Picture 2" descr="A drawing of a building&#10;&#10;Description automatically generated">
            <a:extLst>
              <a:ext uri="{FF2B5EF4-FFF2-40B4-BE49-F238E27FC236}">
                <a16:creationId xmlns:a16="http://schemas.microsoft.com/office/drawing/2014/main" id="{A810E91B-B1D5-2752-C203-9D13320A063B}"/>
              </a:ext>
            </a:extLst>
          </p:cNvPr>
          <p:cNvPicPr>
            <a:picLocks noChangeAspect="1" noChangeArrowheads="1"/>
          </p:cNvPicPr>
          <p:nvPr/>
        </p:nvPicPr>
        <p:blipFill>
          <a:blip r:embed="rId2">
            <a:grayscl/>
            <a:extLst>
              <a:ext uri="{BEBA8EAE-BF5A-486C-A8C5-ECC9F3942E4B}">
                <a14:imgProps xmlns:a14="http://schemas.microsoft.com/office/drawing/2010/main">
                  <a14:imgLayer r:embed="rId3">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bwMode="auto">
          <a:xfrm>
            <a:off x="1112108" y="-11534"/>
            <a:ext cx="11079892" cy="6869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0362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2050" name="Picture 2" descr="Slideshow) Basilica di Santa Pudenziana">
            <a:extLst>
              <a:ext uri="{FF2B5EF4-FFF2-40B4-BE49-F238E27FC236}">
                <a16:creationId xmlns:a16="http://schemas.microsoft.com/office/drawing/2014/main" id="{D21B3CE1-1931-7692-6497-384EDF9BB2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020" y="0"/>
            <a:ext cx="45656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uided tour of the Basilica of Santa Pudenziana and Excavations">
            <a:extLst>
              <a:ext uri="{FF2B5EF4-FFF2-40B4-BE49-F238E27FC236}">
                <a16:creationId xmlns:a16="http://schemas.microsoft.com/office/drawing/2014/main" id="{EAD20A06-DFB1-A594-CB58-BBE858459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7999"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1825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5" name="Rectangle 308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82" name="Picture 10" descr="Visit Around Colosseum: Highlights &amp; Tips - Rome Tour Tickets">
            <a:extLst>
              <a:ext uri="{FF2B5EF4-FFF2-40B4-BE49-F238E27FC236}">
                <a16:creationId xmlns:a16="http://schemas.microsoft.com/office/drawing/2014/main" id="{B5EED8EE-94E4-243E-F11E-1D78B2DAD6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117" b="9529"/>
          <a:stretch/>
        </p:blipFill>
        <p:spPr bwMode="auto">
          <a:xfrm>
            <a:off x="-1" y="0"/>
            <a:ext cx="1218895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E52BFFB-21B5-53BE-50E0-5C6D8E6B62BF}"/>
              </a:ext>
            </a:extLst>
          </p:cNvPr>
          <p:cNvSpPr txBox="1"/>
          <p:nvPr/>
        </p:nvSpPr>
        <p:spPr>
          <a:xfrm>
            <a:off x="144378" y="160421"/>
            <a:ext cx="9111916" cy="14773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5000" b="1" dirty="0" err="1">
                <a:latin typeface="Aharoni" panose="02010803020104030203" pitchFamily="2" charset="-79"/>
                <a:cs typeface="Aharoni" panose="02010803020104030203" pitchFamily="2" charset="-79"/>
              </a:rPr>
              <a:t>Mamertime</a:t>
            </a:r>
            <a:r>
              <a:rPr lang="en-US" sz="5000" b="1" dirty="0">
                <a:latin typeface="Aharoni" panose="02010803020104030203" pitchFamily="2" charset="-79"/>
                <a:cs typeface="Aharoni" panose="02010803020104030203" pitchFamily="2" charset="-79"/>
              </a:rPr>
              <a:t> Prison </a:t>
            </a:r>
            <a:r>
              <a:rPr lang="en-US" sz="3000" dirty="0"/>
              <a:t>(circa 7</a:t>
            </a:r>
            <a:r>
              <a:rPr lang="en-US" sz="3000" baseline="30000" dirty="0"/>
              <a:t>th</a:t>
            </a:r>
            <a:r>
              <a:rPr lang="en-US" sz="3000" dirty="0"/>
              <a:t> century BC)</a:t>
            </a:r>
          </a:p>
          <a:p>
            <a:r>
              <a:rPr lang="en-US" sz="4000" i="1" dirty="0"/>
              <a:t>Saint </a:t>
            </a:r>
            <a:r>
              <a:rPr lang="en-US" sz="4000" i="1" dirty="0" err="1"/>
              <a:t>Guisepe</a:t>
            </a:r>
            <a:r>
              <a:rPr lang="en-US" sz="4000" i="1" dirty="0"/>
              <a:t> Church</a:t>
            </a:r>
            <a:endParaRPr lang="pt-BR" sz="4000" i="1" dirty="0"/>
          </a:p>
        </p:txBody>
      </p:sp>
    </p:spTree>
    <p:extLst>
      <p:ext uri="{BB962C8B-B14F-4D97-AF65-F5344CB8AC3E}">
        <p14:creationId xmlns:p14="http://schemas.microsoft.com/office/powerpoint/2010/main" val="17398855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undefined">
            <a:extLst>
              <a:ext uri="{FF2B5EF4-FFF2-40B4-BE49-F238E27FC236}">
                <a16:creationId xmlns:a16="http://schemas.microsoft.com/office/drawing/2014/main" id="{F74FB5DE-662D-76D5-961F-19E2627FD0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324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9658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Italy, Rome, View of St. Peter's Basilica and St. peter's square at ...">
            <a:extLst>
              <a:ext uri="{FF2B5EF4-FFF2-40B4-BE49-F238E27FC236}">
                <a16:creationId xmlns:a16="http://schemas.microsoft.com/office/drawing/2014/main" id="{99E8271E-4752-0F9F-F2C7-42B762BF10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87" b="975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374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a:extLst>
              <a:ext uri="{FF2B5EF4-FFF2-40B4-BE49-F238E27FC236}">
                <a16:creationId xmlns:a16="http://schemas.microsoft.com/office/drawing/2014/main" id="{F49EA3E3-BE2A-1BF2-1658-A863D58879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708" b="1530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538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040E6F6F-5E7C-5F8D-761D-3218B9F4A6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66" b="1833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03EF6ED-0246-8431-807D-DE3522150C6E}"/>
              </a:ext>
            </a:extLst>
          </p:cNvPr>
          <p:cNvSpPr txBox="1"/>
          <p:nvPr/>
        </p:nvSpPr>
        <p:spPr>
          <a:xfrm>
            <a:off x="7658100" y="285750"/>
            <a:ext cx="4324350" cy="86177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5000" dirty="0">
                <a:latin typeface="Aharoni" panose="02010803020104030203" pitchFamily="2" charset="-79"/>
                <a:cs typeface="Aharoni" panose="02010803020104030203" pitchFamily="2" charset="-79"/>
              </a:rPr>
              <a:t>Upper Room</a:t>
            </a:r>
            <a:endParaRPr lang="pt-BR" sz="50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969847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DC2A3"/>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6" name="Picture 4" descr="undefined">
            <a:extLst>
              <a:ext uri="{FF2B5EF4-FFF2-40B4-BE49-F238E27FC236}">
                <a16:creationId xmlns:a16="http://schemas.microsoft.com/office/drawing/2014/main" id="{46A4E07B-117C-983A-8891-A24CE22EE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6886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9DAADD7-E2FD-1ABC-B032-F39017118324}"/>
              </a:ext>
            </a:extLst>
          </p:cNvPr>
          <p:cNvSpPr txBox="1"/>
          <p:nvPr/>
        </p:nvSpPr>
        <p:spPr>
          <a:xfrm>
            <a:off x="5777508" y="2505670"/>
            <a:ext cx="6096000" cy="1938992"/>
          </a:xfrm>
          <a:prstGeom prst="rect">
            <a:avLst/>
          </a:prstGeom>
          <a:noFill/>
        </p:spPr>
        <p:txBody>
          <a:bodyPr wrap="square">
            <a:spAutoFit/>
          </a:bodyPr>
          <a:lstStyle/>
          <a:p>
            <a:r>
              <a:rPr lang="en-US" sz="3000" dirty="0"/>
              <a:t>A 1472 map of Jerusalem notes the place of the Pentecost, "</a:t>
            </a:r>
            <a:r>
              <a:rPr lang="en-US" sz="3000" i="1" dirty="0"/>
              <a:t>Ubi apostoli </a:t>
            </a:r>
            <a:r>
              <a:rPr lang="en-US" sz="3000" i="1" dirty="0" err="1"/>
              <a:t>acceperunt</a:t>
            </a:r>
            <a:r>
              <a:rPr lang="en-US" sz="3000" i="1" dirty="0"/>
              <a:t> </a:t>
            </a:r>
            <a:r>
              <a:rPr lang="en-US" sz="3000" i="1" dirty="0" err="1"/>
              <a:t>spiritum</a:t>
            </a:r>
            <a:r>
              <a:rPr lang="en-US" sz="3000" i="1" dirty="0"/>
              <a:t> sanctum</a:t>
            </a:r>
            <a:r>
              <a:rPr lang="en-US" sz="3000" dirty="0"/>
              <a:t>", at the location of the Cenacle (top left).</a:t>
            </a:r>
            <a:endParaRPr lang="pt-BR" sz="3000" dirty="0"/>
          </a:p>
        </p:txBody>
      </p:sp>
    </p:spTree>
    <p:extLst>
      <p:ext uri="{BB962C8B-B14F-4D97-AF65-F5344CB8AC3E}">
        <p14:creationId xmlns:p14="http://schemas.microsoft.com/office/powerpoint/2010/main" val="13902475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3821</TotalTime>
  <Words>1371</Words>
  <Application>Microsoft Office PowerPoint</Application>
  <PresentationFormat>Widescreen</PresentationFormat>
  <Paragraphs>80</Paragraphs>
  <Slides>64</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64</vt:i4>
      </vt:variant>
    </vt:vector>
  </HeadingPairs>
  <TitlesOfParts>
    <vt:vector size="75" baseType="lpstr">
      <vt:lpstr>Aharoni</vt:lpstr>
      <vt:lpstr>Arial</vt:lpstr>
      <vt:lpstr>Arial Black</vt:lpstr>
      <vt:lpstr>Arial Nova Cond</vt:lpstr>
      <vt:lpstr>Arial Nova Cond Light</vt:lpstr>
      <vt:lpstr>Calibri</vt:lpstr>
      <vt:lpstr>Calibri Light</vt:lpstr>
      <vt:lpstr>Castellar</vt:lpstr>
      <vt:lpstr>Copperplate Gothic Bold</vt:lpstr>
      <vt:lpstr>Perpetua</vt:lpstr>
      <vt:lpstr>Office Theme</vt:lpstr>
      <vt:lpstr>Archeology of Bible Times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So Little Evidence?</vt:lpstr>
      <vt:lpstr>Pilate Stone</vt:lpstr>
      <vt:lpstr>Gallio Inscription</vt:lpstr>
      <vt:lpstr>Symbology</vt:lpstr>
      <vt:lpstr>PowerPoint Presentation</vt:lpstr>
      <vt:lpstr>PowerPoint Presentation</vt:lpstr>
      <vt:lpstr>Catacombs of Rome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Fragment 7Q5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 Tempos de Jesus</dc:title>
  <dc:creator>João Artur dos Santos</dc:creator>
  <cp:lastModifiedBy>J. dos Santos</cp:lastModifiedBy>
  <cp:revision>9</cp:revision>
  <cp:lastPrinted>2024-04-03T20:37:15Z</cp:lastPrinted>
  <dcterms:created xsi:type="dcterms:W3CDTF">2021-01-05T15:25:41Z</dcterms:created>
  <dcterms:modified xsi:type="dcterms:W3CDTF">2024-04-03T20:38:40Z</dcterms:modified>
</cp:coreProperties>
</file>