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65"/>
  </p:notesMasterIdLst>
  <p:sldIdLst>
    <p:sldId id="545" r:id="rId5"/>
    <p:sldId id="278" r:id="rId6"/>
    <p:sldId id="279" r:id="rId7"/>
    <p:sldId id="280" r:id="rId8"/>
    <p:sldId id="281" r:id="rId9"/>
    <p:sldId id="282" r:id="rId10"/>
    <p:sldId id="258" r:id="rId11"/>
    <p:sldId id="259" r:id="rId12"/>
    <p:sldId id="286" r:id="rId13"/>
    <p:sldId id="475" r:id="rId14"/>
    <p:sldId id="269" r:id="rId15"/>
    <p:sldId id="260" r:id="rId16"/>
    <p:sldId id="271" r:id="rId17"/>
    <p:sldId id="490" r:id="rId18"/>
    <p:sldId id="494" r:id="rId19"/>
    <p:sldId id="497" r:id="rId20"/>
    <p:sldId id="498" r:id="rId21"/>
    <p:sldId id="499" r:id="rId22"/>
    <p:sldId id="492" r:id="rId23"/>
    <p:sldId id="501" r:id="rId24"/>
    <p:sldId id="503" r:id="rId25"/>
    <p:sldId id="493" r:id="rId26"/>
    <p:sldId id="504" r:id="rId27"/>
    <p:sldId id="453" r:id="rId28"/>
    <p:sldId id="458" r:id="rId29"/>
    <p:sldId id="457" r:id="rId30"/>
    <p:sldId id="505" r:id="rId31"/>
    <p:sldId id="544" r:id="rId32"/>
    <p:sldId id="542" r:id="rId33"/>
    <p:sldId id="541" r:id="rId34"/>
    <p:sldId id="543" r:id="rId35"/>
    <p:sldId id="537" r:id="rId36"/>
    <p:sldId id="533" r:id="rId37"/>
    <p:sldId id="534" r:id="rId38"/>
    <p:sldId id="531" r:id="rId39"/>
    <p:sldId id="536" r:id="rId40"/>
    <p:sldId id="535" r:id="rId41"/>
    <p:sldId id="530" r:id="rId42"/>
    <p:sldId id="529" r:id="rId43"/>
    <p:sldId id="525" r:id="rId44"/>
    <p:sldId id="518" r:id="rId45"/>
    <p:sldId id="540" r:id="rId46"/>
    <p:sldId id="516" r:id="rId47"/>
    <p:sldId id="526" r:id="rId48"/>
    <p:sldId id="538" r:id="rId49"/>
    <p:sldId id="539" r:id="rId50"/>
    <p:sldId id="519" r:id="rId51"/>
    <p:sldId id="527" r:id="rId52"/>
    <p:sldId id="528" r:id="rId53"/>
    <p:sldId id="520" r:id="rId54"/>
    <p:sldId id="521" r:id="rId55"/>
    <p:sldId id="522" r:id="rId56"/>
    <p:sldId id="512" r:id="rId57"/>
    <p:sldId id="513" r:id="rId58"/>
    <p:sldId id="515" r:id="rId59"/>
    <p:sldId id="506" r:id="rId60"/>
    <p:sldId id="524" r:id="rId61"/>
    <p:sldId id="510" r:id="rId62"/>
    <p:sldId id="517" r:id="rId63"/>
    <p:sldId id="507" r:id="rId6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D9"/>
    <a:srgbClr val="CDCAB9"/>
    <a:srgbClr val="FEF7DA"/>
    <a:srgbClr val="BFAC9E"/>
    <a:srgbClr val="93867D"/>
    <a:srgbClr val="2E2B26"/>
    <a:srgbClr val="312D2A"/>
    <a:srgbClr val="F1F1C5"/>
    <a:srgbClr val="F4EFC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DFA4C-1E33-49F6-9BAB-3DC5707EBFFA}" v="237" dt="2024-02-07T22:48:04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0" autoAdjust="0"/>
    <p:restoredTop sz="94737" autoAdjust="0"/>
  </p:normalViewPr>
  <p:slideViewPr>
    <p:cSldViewPr snapToGrid="0">
      <p:cViewPr varScale="1">
        <p:scale>
          <a:sx n="105" d="100"/>
          <a:sy n="105" d="100"/>
        </p:scale>
        <p:origin x="150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43FD16-7BD2-419B-84E6-630BC2D14857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37DB0D-D27C-448D-B6C9-BFF834A0F92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94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38ab2ba4e5_1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038" y="685534"/>
            <a:ext cx="6195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6" name="Google Shape;836;g238ab2ba4e5_1_323:notes"/>
          <p:cNvSpPr txBox="1">
            <a:spLocks noGrp="1"/>
          </p:cNvSpPr>
          <p:nvPr>
            <p:ph type="body" idx="1"/>
          </p:nvPr>
        </p:nvSpPr>
        <p:spPr>
          <a:xfrm>
            <a:off x="685800" y="4344079"/>
            <a:ext cx="5486100" cy="4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238ab2ba4e5_1_323:notes"/>
          <p:cNvSpPr txBox="1"/>
          <p:nvPr/>
        </p:nvSpPr>
        <p:spPr>
          <a:xfrm>
            <a:off x="3884760" y="8686387"/>
            <a:ext cx="2971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38ab2ba4e5_1_328:notes"/>
          <p:cNvSpPr txBox="1">
            <a:spLocks noGrp="1"/>
          </p:cNvSpPr>
          <p:nvPr>
            <p:ph type="body" idx="1"/>
          </p:nvPr>
        </p:nvSpPr>
        <p:spPr>
          <a:xfrm>
            <a:off x="777240" y="4699239"/>
            <a:ext cx="6217500" cy="445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g238ab2ba4e5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0308" y="751751"/>
            <a:ext cx="6811200" cy="37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38ab2ba4e5_1_332:notes"/>
          <p:cNvSpPr txBox="1">
            <a:spLocks noGrp="1"/>
          </p:cNvSpPr>
          <p:nvPr>
            <p:ph type="body" idx="1"/>
          </p:nvPr>
        </p:nvSpPr>
        <p:spPr>
          <a:xfrm>
            <a:off x="777240" y="4699239"/>
            <a:ext cx="6217500" cy="445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238ab2ba4e5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0308" y="751751"/>
            <a:ext cx="6811200" cy="37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38ab2ba4e5_1_336:notes"/>
          <p:cNvSpPr txBox="1">
            <a:spLocks noGrp="1"/>
          </p:cNvSpPr>
          <p:nvPr>
            <p:ph type="body" idx="1"/>
          </p:nvPr>
        </p:nvSpPr>
        <p:spPr>
          <a:xfrm>
            <a:off x="777240" y="4699239"/>
            <a:ext cx="6217500" cy="445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g238ab2ba4e5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0308" y="751751"/>
            <a:ext cx="6811200" cy="37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38ab2ba4e5_1_340:notes"/>
          <p:cNvSpPr txBox="1">
            <a:spLocks noGrp="1"/>
          </p:cNvSpPr>
          <p:nvPr>
            <p:ph type="body" idx="1"/>
          </p:nvPr>
        </p:nvSpPr>
        <p:spPr>
          <a:xfrm>
            <a:off x="777240" y="4699239"/>
            <a:ext cx="6217500" cy="445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g238ab2ba4e5_1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0308" y="751751"/>
            <a:ext cx="6811200" cy="370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40" y="696960"/>
            <a:ext cx="6098760" cy="3485880"/>
          </a:xfrm>
          <a:prstGeom prst="rect">
            <a:avLst/>
          </a:prstGeom>
        </p:spPr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685800" y="4416480"/>
            <a:ext cx="5486040" cy="4181040"/>
          </a:xfrm>
          <a:prstGeom prst="rect">
            <a:avLst/>
          </a:prstGeom>
        </p:spPr>
        <p:txBody>
          <a:bodyPr lIns="92160" tIns="46080" rIns="92160" bIns="4608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88" name="TextShape 3"/>
          <p:cNvSpPr txBox="1"/>
          <p:nvPr/>
        </p:nvSpPr>
        <p:spPr>
          <a:xfrm>
            <a:off x="3884760" y="8831160"/>
            <a:ext cx="2971440" cy="463320"/>
          </a:xfrm>
          <a:prstGeom prst="rect">
            <a:avLst/>
          </a:prstGeom>
          <a:noFill/>
          <a:ln w="9360">
            <a:noFill/>
          </a:ln>
        </p:spPr>
        <p:txBody>
          <a:bodyPr lIns="92160" tIns="46080" rIns="92160" bIns="4608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B1970-2656-4477-B686-DD2C277B2859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7DB0D-D27C-448D-B6C9-BFF834A0F92A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27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A5CDB-04DB-4632-AE32-B89D6B327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EE31B-B662-4342-B275-4BE1552CB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2CAA8-06ED-40A8-9F85-00B6E6A4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2165-1CE5-40AF-9BF2-61B4B49B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7E310-2995-43D8-BC7A-DF55A8DF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789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EF7E-DBD6-4ACE-B61B-B6F0EC4D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79BE9-1493-4860-A4E6-83782F94A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C3153-B397-4CA8-9F8C-C1D7221F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F2E7B-9D75-47C8-92A9-6831CDA0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F1341-36B7-4577-8153-2884D24E8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75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ACB80E-F78E-4B36-9CD9-171CE4B49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D08C0-0EE9-4B19-8827-3D9867D3B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55BB8-63DD-449A-9B99-7E21C8A3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46C3F-8D04-4500-A5F4-E23171FC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FB016-BF20-4540-A4FE-A9524E130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40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7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7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10945920" cy="395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1" name="Google Shape;71;p8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802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5" name="Google Shape;75;p16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944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2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2"/>
          <p:cNvSpPr txBox="1">
            <a:spLocks noGrp="1"/>
          </p:cNvSpPr>
          <p:nvPr>
            <p:ph type="subTitle" idx="1"/>
          </p:nvPr>
        </p:nvSpPr>
        <p:spPr>
          <a:xfrm>
            <a:off x="609120" y="1604160"/>
            <a:ext cx="10945920" cy="395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1" name="Google Shape;81;p16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19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3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3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5341440" cy="395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3"/>
          <p:cNvSpPr txBox="1">
            <a:spLocks noGrp="1"/>
          </p:cNvSpPr>
          <p:nvPr>
            <p:ph type="body" idx="2"/>
          </p:nvPr>
        </p:nvSpPr>
        <p:spPr>
          <a:xfrm>
            <a:off x="6217920" y="1604160"/>
            <a:ext cx="5341440" cy="395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8" name="Google Shape;88;p16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86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4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3" name="Google Shape;93;p16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41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5"/>
          <p:cNvSpPr txBox="1">
            <a:spLocks noGrp="1"/>
          </p:cNvSpPr>
          <p:nvPr>
            <p:ph type="subTitle" idx="1"/>
          </p:nvPr>
        </p:nvSpPr>
        <p:spPr>
          <a:xfrm>
            <a:off x="609120" y="274080"/>
            <a:ext cx="10945920" cy="518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8" name="Google Shape;98;p16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79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6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6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6"/>
          <p:cNvSpPr txBox="1">
            <a:spLocks noGrp="1"/>
          </p:cNvSpPr>
          <p:nvPr>
            <p:ph type="body" idx="2"/>
          </p:nvPr>
        </p:nvSpPr>
        <p:spPr>
          <a:xfrm>
            <a:off x="6217920" y="1604160"/>
            <a:ext cx="5341440" cy="395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6"/>
          <p:cNvSpPr txBox="1">
            <a:spLocks noGrp="1"/>
          </p:cNvSpPr>
          <p:nvPr>
            <p:ph type="body" idx="3"/>
          </p:nvPr>
        </p:nvSpPr>
        <p:spPr>
          <a:xfrm>
            <a:off x="609120" y="3668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6" name="Google Shape;106;p1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888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7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7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5341440" cy="395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7"/>
          <p:cNvSpPr txBox="1">
            <a:spLocks noGrp="1"/>
          </p:cNvSpPr>
          <p:nvPr>
            <p:ph type="body" idx="2"/>
          </p:nvPr>
        </p:nvSpPr>
        <p:spPr>
          <a:xfrm>
            <a:off x="6217920" y="1604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7"/>
          <p:cNvSpPr txBox="1">
            <a:spLocks noGrp="1"/>
          </p:cNvSpPr>
          <p:nvPr>
            <p:ph type="body" idx="3"/>
          </p:nvPr>
        </p:nvSpPr>
        <p:spPr>
          <a:xfrm>
            <a:off x="6217920" y="3668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4" name="Google Shape;114;p16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17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5A40-C967-4B33-85CC-E49AF9E1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D9D56-9F93-4C15-99A4-54DE461C1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B47C2-24DA-4B8C-B6D0-C14BCB55D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8903F-C437-4AF9-A2A6-AD39E900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7DA1-0895-4590-96C4-D558F63F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142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8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8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8"/>
          <p:cNvSpPr txBox="1">
            <a:spLocks noGrp="1"/>
          </p:cNvSpPr>
          <p:nvPr>
            <p:ph type="body" idx="2"/>
          </p:nvPr>
        </p:nvSpPr>
        <p:spPr>
          <a:xfrm>
            <a:off x="6217920" y="1604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8"/>
          <p:cNvSpPr txBox="1">
            <a:spLocks noGrp="1"/>
          </p:cNvSpPr>
          <p:nvPr>
            <p:ph type="body" idx="3"/>
          </p:nvPr>
        </p:nvSpPr>
        <p:spPr>
          <a:xfrm>
            <a:off x="609120" y="3668160"/>
            <a:ext cx="1094592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2" name="Google Shape;122;p16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662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9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9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1094592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9"/>
          <p:cNvSpPr txBox="1">
            <a:spLocks noGrp="1"/>
          </p:cNvSpPr>
          <p:nvPr>
            <p:ph type="body" idx="2"/>
          </p:nvPr>
        </p:nvSpPr>
        <p:spPr>
          <a:xfrm>
            <a:off x="609120" y="3668160"/>
            <a:ext cx="1094592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9" name="Google Shape;129;p16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653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0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0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0"/>
          <p:cNvSpPr txBox="1">
            <a:spLocks noGrp="1"/>
          </p:cNvSpPr>
          <p:nvPr>
            <p:ph type="body" idx="2"/>
          </p:nvPr>
        </p:nvSpPr>
        <p:spPr>
          <a:xfrm>
            <a:off x="6217920" y="1604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0"/>
          <p:cNvSpPr txBox="1">
            <a:spLocks noGrp="1"/>
          </p:cNvSpPr>
          <p:nvPr>
            <p:ph type="body" idx="3"/>
          </p:nvPr>
        </p:nvSpPr>
        <p:spPr>
          <a:xfrm>
            <a:off x="609120" y="3668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0"/>
          <p:cNvSpPr txBox="1">
            <a:spLocks noGrp="1"/>
          </p:cNvSpPr>
          <p:nvPr>
            <p:ph type="body" idx="4"/>
          </p:nvPr>
        </p:nvSpPr>
        <p:spPr>
          <a:xfrm>
            <a:off x="6217920" y="3668160"/>
            <a:ext cx="534144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8" name="Google Shape;138;p17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820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1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92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1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352416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1"/>
          <p:cNvSpPr txBox="1">
            <a:spLocks noGrp="1"/>
          </p:cNvSpPr>
          <p:nvPr>
            <p:ph type="body" idx="2"/>
          </p:nvPr>
        </p:nvSpPr>
        <p:spPr>
          <a:xfrm>
            <a:off x="4309920" y="1604160"/>
            <a:ext cx="352416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71"/>
          <p:cNvSpPr txBox="1">
            <a:spLocks noGrp="1"/>
          </p:cNvSpPr>
          <p:nvPr>
            <p:ph type="body" idx="3"/>
          </p:nvPr>
        </p:nvSpPr>
        <p:spPr>
          <a:xfrm>
            <a:off x="8010720" y="1604160"/>
            <a:ext cx="352416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1"/>
          <p:cNvSpPr txBox="1">
            <a:spLocks noGrp="1"/>
          </p:cNvSpPr>
          <p:nvPr>
            <p:ph type="body" idx="4"/>
          </p:nvPr>
        </p:nvSpPr>
        <p:spPr>
          <a:xfrm>
            <a:off x="609120" y="3668160"/>
            <a:ext cx="352416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71"/>
          <p:cNvSpPr txBox="1">
            <a:spLocks noGrp="1"/>
          </p:cNvSpPr>
          <p:nvPr>
            <p:ph type="body" idx="5"/>
          </p:nvPr>
        </p:nvSpPr>
        <p:spPr>
          <a:xfrm>
            <a:off x="4309920" y="3668160"/>
            <a:ext cx="352416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1"/>
          <p:cNvSpPr txBox="1">
            <a:spLocks noGrp="1"/>
          </p:cNvSpPr>
          <p:nvPr>
            <p:ph type="body" idx="6"/>
          </p:nvPr>
        </p:nvSpPr>
        <p:spPr>
          <a:xfrm>
            <a:off x="8010720" y="3668160"/>
            <a:ext cx="3524160" cy="18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7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9" name="Google Shape;149;p17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634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4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600" y="1604475"/>
            <a:ext cx="10972457" cy="39771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468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10972457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055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37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605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600" y="273375"/>
            <a:ext cx="10972457" cy="53078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36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F6EF-2AE4-448A-B07C-198F08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CD51D-098B-4C07-B96C-7F11BE077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106DE-2CAD-4BD8-8ECD-DDFDE65A4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4B776-B3C4-4134-BE38-615A47C0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B5847-5853-4323-8835-F1E737E1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958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600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880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2114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816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600" y="3681788"/>
            <a:ext cx="10972457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7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10972457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600" y="3681788"/>
            <a:ext cx="10972457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542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600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2114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647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314" y="1604475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371" y="1604475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600" y="3681788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314" y="3681788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371" y="3681788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131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69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subTitle"/>
          </p:nvPr>
        </p:nvSpPr>
        <p:spPr>
          <a:xfrm>
            <a:off x="609600" y="1604475"/>
            <a:ext cx="10972457" cy="39771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725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10972457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368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17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07CD9-37EB-4180-8C3D-035B050B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1A95E-20C9-49F6-8AB1-B69487593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E46B0-3E94-4982-8754-8B29C85B6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764E1-1D87-4456-9DCC-0D8CADCF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50D18-5B3B-4DDD-ACD8-796A43C73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CDFD7-9753-42B9-94DD-FC1D4186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301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8048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subTitle"/>
          </p:nvPr>
        </p:nvSpPr>
        <p:spPr>
          <a:xfrm>
            <a:off x="609600" y="273375"/>
            <a:ext cx="10972457" cy="53078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326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 type="body"/>
          </p:nvPr>
        </p:nvSpPr>
        <p:spPr>
          <a:xfrm>
            <a:off x="609600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682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body"/>
          </p:nvPr>
        </p:nvSpPr>
        <p:spPr>
          <a:xfrm>
            <a:off x="6232114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680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 type="body"/>
          </p:nvPr>
        </p:nvSpPr>
        <p:spPr>
          <a:xfrm>
            <a:off x="609600" y="3681788"/>
            <a:ext cx="10972457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270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10972457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609600" y="3681788"/>
            <a:ext cx="10972457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746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6232114" y="1604475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body"/>
          </p:nvPr>
        </p:nvSpPr>
        <p:spPr>
          <a:xfrm>
            <a:off x="609600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body"/>
          </p:nvPr>
        </p:nvSpPr>
        <p:spPr>
          <a:xfrm>
            <a:off x="6232114" y="3681788"/>
            <a:ext cx="53544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560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125" b="0" strike="noStrike" spc="-1"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4319314" y="1604475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93" name="PlaceHolder 4"/>
          <p:cNvSpPr>
            <a:spLocks noGrp="1"/>
          </p:cNvSpPr>
          <p:nvPr>
            <p:ph type="body"/>
          </p:nvPr>
        </p:nvSpPr>
        <p:spPr>
          <a:xfrm>
            <a:off x="8029371" y="1604475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94" name="PlaceHolder 5"/>
          <p:cNvSpPr>
            <a:spLocks noGrp="1"/>
          </p:cNvSpPr>
          <p:nvPr>
            <p:ph type="body"/>
          </p:nvPr>
        </p:nvSpPr>
        <p:spPr>
          <a:xfrm>
            <a:off x="609600" y="3681788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95" name="PlaceHolder 6"/>
          <p:cNvSpPr>
            <a:spLocks noGrp="1"/>
          </p:cNvSpPr>
          <p:nvPr>
            <p:ph type="body"/>
          </p:nvPr>
        </p:nvSpPr>
        <p:spPr>
          <a:xfrm>
            <a:off x="4319314" y="3681788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  <p:sp>
        <p:nvSpPr>
          <p:cNvPr id="496" name="PlaceHolder 7"/>
          <p:cNvSpPr>
            <a:spLocks noGrp="1"/>
          </p:cNvSpPr>
          <p:nvPr>
            <p:ph type="body"/>
          </p:nvPr>
        </p:nvSpPr>
        <p:spPr>
          <a:xfrm>
            <a:off x="8029371" y="3681788"/>
            <a:ext cx="3532800" cy="18967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06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C509-618D-403B-BC4C-159C660C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3130A-59FB-40C9-ACE5-41DE7E2F9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4703E1-5077-4C33-B7A3-EAC17A23E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40E90-657E-4F4C-89DA-07185CC97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4C66F-8CFD-4895-946F-DD2CF60773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DBFFC0-6AC3-4EA9-82D1-A33901EF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77B359-4BA8-4A17-89CC-35D83442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36A883-75CD-44AE-952A-F12016A7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03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817F-7509-4A09-BFBD-D15417D34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88048-8BCA-49B8-8A6D-CFBA3AAC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AE3B8-D316-41DE-98BC-BFB2FB00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08C74-F6C3-4B65-8BFF-3D1DCE67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90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C874D9-7603-49B0-9C64-D4378467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1B4F16-0E7C-42C3-A1B6-FFFB1D1E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B9CFB-0683-4190-894F-4FDEF138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83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0D60-2C68-468D-B46C-EBEB7166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392F0-C8B7-4744-8DCD-FC79FD702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B3D66-0692-4549-8F70-8D2043D8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34D8C-EBEC-4922-8353-16B073A6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062EB-13FE-42C8-B50B-79BEEB9D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10A73-729E-4C6F-A709-A6F2DE40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42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FBAA-9BE0-47AB-B694-032E8943B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7111F-6B03-4004-95ED-CCC8937B05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25ED4-57EF-461F-8144-EDAB0381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C520C-7D36-4CEE-A893-F821E16A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41DB3-6A34-4906-8614-E38C6214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9D956-5094-47C1-88E8-F91B4736F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255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626E1-15EE-473A-94B0-820B5D43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1B4F9-0214-4ACA-B74D-06660FEE5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70B04-0916-49D5-A7F2-9D3DF789E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AED4F-9026-46B2-8D88-2666F495B7A4}" type="datetimeFigureOut">
              <a:rPr lang="pt-BR" smtClean="0"/>
              <a:t>07/02/2024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8D07-BCF5-41FD-8165-3DEA04F36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421EE-FECA-4329-81BD-413CAC19E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FEEFC-DB8C-4655-8BE0-06BF4B871F7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81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6"/>
          <p:cNvSpPr txBox="1">
            <a:spLocks noGrp="1"/>
          </p:cNvSpPr>
          <p:nvPr>
            <p:ph type="title"/>
          </p:nvPr>
        </p:nvSpPr>
        <p:spPr>
          <a:xfrm>
            <a:off x="609120" y="274080"/>
            <a:ext cx="10945440" cy="111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86"/>
          <p:cNvSpPr txBox="1">
            <a:spLocks noGrp="1"/>
          </p:cNvSpPr>
          <p:nvPr>
            <p:ph type="body" idx="1"/>
          </p:nvPr>
        </p:nvSpPr>
        <p:spPr>
          <a:xfrm>
            <a:off x="609120" y="1604160"/>
            <a:ext cx="10945440" cy="395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15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8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67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8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67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8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856960" cy="281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" tIns="32400" rIns="64800" bIns="3240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95139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125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600" y="1604475"/>
            <a:ext cx="10972457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000" b="0" strike="noStrike" spc="-1">
                <a:latin typeface="Arial"/>
              </a:rPr>
              <a:t>Click to edit the outline text format</a:t>
            </a:r>
          </a:p>
          <a:p>
            <a:pPr marL="810000" lvl="1" indent="-303750">
              <a:spcBef>
                <a:spcPts val="106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625" b="0" strike="noStrike" spc="-1">
                <a:latin typeface="Arial"/>
              </a:rPr>
              <a:t>Second Outline Level</a:t>
            </a:r>
          </a:p>
          <a:p>
            <a:pPr marL="1215000" lvl="2" indent="-270000">
              <a:spcBef>
                <a:spcPts val="7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50" b="0" strike="noStrike" spc="-1">
                <a:latin typeface="Arial"/>
              </a:rPr>
              <a:t>Third Outline Level</a:t>
            </a:r>
          </a:p>
          <a:p>
            <a:pPr marL="1620000" lvl="3" indent="-202500">
              <a:spcBef>
                <a:spcPts val="53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75" b="0" strike="noStrike" spc="-1">
                <a:latin typeface="Arial"/>
              </a:rPr>
              <a:t>Fourth Outline Level</a:t>
            </a:r>
          </a:p>
          <a:p>
            <a:pPr marL="2025000" lvl="4" indent="-202500">
              <a:spcBef>
                <a:spcPts val="2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5" b="0" strike="noStrike" spc="-1">
                <a:latin typeface="Arial"/>
              </a:rPr>
              <a:t>Fifth Outline Level</a:t>
            </a:r>
          </a:p>
          <a:p>
            <a:pPr marL="2430000" lvl="5" indent="-202500">
              <a:spcBef>
                <a:spcPts val="2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5" b="0" strike="noStrike" spc="-1">
                <a:latin typeface="Arial"/>
              </a:rPr>
              <a:t>Sixth Outline Level</a:t>
            </a:r>
          </a:p>
          <a:p>
            <a:pPr marL="2835000" lvl="6" indent="-202500">
              <a:spcBef>
                <a:spcPts val="2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5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2830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000" indent="-303750" algn="l" defTabSz="857250" rtl="0" eaLnBrk="1" latinLnBrk="0" hangingPunct="1">
        <a:lnSpc>
          <a:spcPct val="90000"/>
        </a:lnSpc>
        <a:spcBef>
          <a:spcPts val="1328"/>
        </a:spcBef>
        <a:buClr>
          <a:srgbClr val="000000"/>
        </a:buClr>
        <a:buSzPct val="45000"/>
        <a:buFont typeface="Wingdings" charset="2"/>
        <a:buChar char="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dt"/>
          </p:nvPr>
        </p:nvSpPr>
        <p:spPr>
          <a:xfrm>
            <a:off x="609257" y="6244763"/>
            <a:ext cx="2845029" cy="475875"/>
          </a:xfrm>
          <a:prstGeom prst="rect">
            <a:avLst/>
          </a:prstGeom>
        </p:spPr>
        <p:txBody>
          <a:bodyPr lIns="114840" tIns="57600" rIns="114840" bIns="57600">
            <a:noAutofit/>
          </a:bodyPr>
          <a:lstStyle/>
          <a:p>
            <a:pPr>
              <a:lnSpc>
                <a:spcPct val="100000"/>
              </a:lnSpc>
            </a:pPr>
            <a:fld id="{65DD7301-C622-47DC-94F8-F5132DF0F052}" type="datetime1">
              <a:rPr lang="en-US" sz="1688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2/7/2024</a:t>
            </a:fld>
            <a:endParaRPr lang="en-US" sz="1688" b="0" strike="noStrike" spc="-1">
              <a:latin typeface="Times New Roman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ftr"/>
          </p:nvPr>
        </p:nvSpPr>
        <p:spPr>
          <a:xfrm>
            <a:off x="4165372" y="6244763"/>
            <a:ext cx="3860914" cy="475875"/>
          </a:xfrm>
          <a:prstGeom prst="rect">
            <a:avLst/>
          </a:prstGeom>
        </p:spPr>
        <p:txBody>
          <a:bodyPr lIns="114840" tIns="57600" rIns="114840" bIns="57600">
            <a:noAutofit/>
          </a:bodyPr>
          <a:lstStyle/>
          <a:p>
            <a:endParaRPr lang="en-US" sz="2250" b="0" strike="noStrike" spc="-1">
              <a:latin typeface="Times New Roman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/>
          </p:nvPr>
        </p:nvSpPr>
        <p:spPr>
          <a:xfrm>
            <a:off x="8737371" y="6244763"/>
            <a:ext cx="2845029" cy="475875"/>
          </a:xfrm>
          <a:prstGeom prst="rect">
            <a:avLst/>
          </a:prstGeom>
        </p:spPr>
        <p:txBody>
          <a:bodyPr lIns="114840" tIns="57600" rIns="114840" bIns="57600">
            <a:noAutofit/>
          </a:bodyPr>
          <a:lstStyle/>
          <a:p>
            <a:pPr algn="r">
              <a:lnSpc>
                <a:spcPct val="100000"/>
              </a:lnSpc>
            </a:pPr>
            <a:fld id="{65AD864B-6177-4AF6-9791-5885B5697154}" type="slidenum">
              <a:rPr lang="en-US" sz="1688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‹#›</a:t>
            </a:fld>
            <a:endParaRPr lang="en-US" sz="1688" b="0" strike="noStrike" spc="-1">
              <a:latin typeface="Times New Roman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title"/>
          </p:nvPr>
        </p:nvSpPr>
        <p:spPr>
          <a:xfrm>
            <a:off x="609600" y="273375"/>
            <a:ext cx="10972457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3750" b="0" strike="noStrike" spc="-1">
                <a:solidFill>
                  <a:srgbClr val="FFFFFF"/>
                </a:solidFill>
                <a:latin typeface="Californian FB"/>
              </a:rPr>
              <a:t>Click to edit the title text format</a:t>
            </a:r>
          </a:p>
        </p:txBody>
      </p:sp>
      <p:sp>
        <p:nvSpPr>
          <p:cNvPr id="460" name="PlaceHolder 5"/>
          <p:cNvSpPr>
            <a:spLocks noGrp="1"/>
          </p:cNvSpPr>
          <p:nvPr>
            <p:ph type="body"/>
          </p:nvPr>
        </p:nvSpPr>
        <p:spPr>
          <a:xfrm>
            <a:off x="609600" y="1604475"/>
            <a:ext cx="10972457" cy="39771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75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10000" lvl="1" indent="-303750">
              <a:spcBef>
                <a:spcPts val="106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13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15000" lvl="2" indent="-270000">
              <a:spcBef>
                <a:spcPts val="7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20000" lvl="3" indent="-202500">
              <a:spcBef>
                <a:spcPts val="53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25000" lvl="4" indent="-202500">
              <a:spcBef>
                <a:spcPts val="2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5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430000" lvl="5" indent="-202500">
              <a:spcBef>
                <a:spcPts val="2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5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35000" lvl="6" indent="-202500">
              <a:spcBef>
                <a:spcPts val="26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75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3344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000" indent="-303750" algn="l" defTabSz="857250" rtl="0" eaLnBrk="1" latinLnBrk="0" hangingPunct="1">
        <a:lnSpc>
          <a:spcPct val="90000"/>
        </a:lnSpc>
        <a:spcBef>
          <a:spcPts val="1328"/>
        </a:spcBef>
        <a:buClr>
          <a:srgbClr val="000000"/>
        </a:buClr>
        <a:buSzPct val="45000"/>
        <a:buFont typeface="Wingdings" charset="2"/>
        <a:buChar char="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ednesdayintheword.com/israels-3-temples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mstronginstitute.org/101-hezekiahs-tunne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mstronginstitute.org/101-hezekiahs-tunne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ospelcoalition.org/blogs/justin-taylor/road-jerusalem-discovered-archaeologists-really-built-pontius-pilate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ospelcoalition.org/blogs/justin-taylor/road-jerusalem-discovered-archaeologists-really-built-pontius-pilate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calarchaeology.org/daily/ancient-cultures/ancient-israel/receipt-in-the-city-of-david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085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60BC-0021-6D78-CF91-1D9BAAB8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013"/>
            <a:ext cx="12192000" cy="1024763"/>
          </a:xfr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Chronology of Powers</a:t>
            </a:r>
            <a:endParaRPr lang="pt-BR" sz="5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E4B4DC-4F67-1935-6B0D-5DC6D20EB4F1}"/>
              </a:ext>
            </a:extLst>
          </p:cNvPr>
          <p:cNvCxnSpPr>
            <a:cxnSpLocks/>
          </p:cNvCxnSpPr>
          <p:nvPr/>
        </p:nvCxnSpPr>
        <p:spPr>
          <a:xfrm>
            <a:off x="13647" y="3708045"/>
            <a:ext cx="12192000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C44A9D-FA3C-2A63-4869-7D13F29FE153}"/>
              </a:ext>
            </a:extLst>
          </p:cNvPr>
          <p:cNvCxnSpPr>
            <a:cxnSpLocks/>
          </p:cNvCxnSpPr>
          <p:nvPr/>
        </p:nvCxnSpPr>
        <p:spPr>
          <a:xfrm>
            <a:off x="10939476" y="2078557"/>
            <a:ext cx="0" cy="1613188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293C94-196D-A5CA-2187-CCE51D83B21D}"/>
              </a:ext>
            </a:extLst>
          </p:cNvPr>
          <p:cNvSpPr txBox="1"/>
          <p:nvPr/>
        </p:nvSpPr>
        <p:spPr>
          <a:xfrm>
            <a:off x="3211395" y="4711987"/>
            <a:ext cx="905358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Last Prophet of the OT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BF0191-3A6B-A41D-98F9-38334C4BA6BB}"/>
              </a:ext>
            </a:extLst>
          </p:cNvPr>
          <p:cNvSpPr/>
          <p:nvPr/>
        </p:nvSpPr>
        <p:spPr>
          <a:xfrm>
            <a:off x="10652180" y="2262881"/>
            <a:ext cx="590309" cy="11574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4E03B2-DE93-487F-39B7-17F2374A752E}"/>
              </a:ext>
            </a:extLst>
          </p:cNvPr>
          <p:cNvSpPr txBox="1"/>
          <p:nvPr/>
        </p:nvSpPr>
        <p:spPr>
          <a:xfrm>
            <a:off x="3718562" y="4062152"/>
            <a:ext cx="708269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Inter-Testaments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400 Years of Silence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8B2411-33DC-B437-916D-2E061D75D029}"/>
              </a:ext>
            </a:extLst>
          </p:cNvPr>
          <p:cNvSpPr/>
          <p:nvPr/>
        </p:nvSpPr>
        <p:spPr>
          <a:xfrm>
            <a:off x="60568" y="3192779"/>
            <a:ext cx="1865947" cy="80551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Babylonian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612-538 B.C.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F5A317-C136-18EC-D621-5AEAEB625722}"/>
              </a:ext>
            </a:extLst>
          </p:cNvPr>
          <p:cNvSpPr/>
          <p:nvPr/>
        </p:nvSpPr>
        <p:spPr>
          <a:xfrm>
            <a:off x="1973436" y="3192780"/>
            <a:ext cx="4994992" cy="8055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Persian Empire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538-330 B.C.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1C060-5385-F5E9-5F2F-D7708CAD412F}"/>
              </a:ext>
            </a:extLst>
          </p:cNvPr>
          <p:cNvSpPr/>
          <p:nvPr/>
        </p:nvSpPr>
        <p:spPr>
          <a:xfrm>
            <a:off x="7083171" y="3192780"/>
            <a:ext cx="2449442" cy="80551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Ptolemaic/Seleucid Empires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523-140 B.C.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E4972F-EF86-0996-4FCE-9F10AB3FF3DA}"/>
              </a:ext>
            </a:extLst>
          </p:cNvPr>
          <p:cNvCxnSpPr>
            <a:cxnSpLocks/>
          </p:cNvCxnSpPr>
          <p:nvPr/>
        </p:nvCxnSpPr>
        <p:spPr>
          <a:xfrm flipV="1">
            <a:off x="7026021" y="2705099"/>
            <a:ext cx="0" cy="1002946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B65D8EE-B771-625E-D2EC-81A25AB5E3B0}"/>
              </a:ext>
            </a:extLst>
          </p:cNvPr>
          <p:cNvSpPr txBox="1"/>
          <p:nvPr/>
        </p:nvSpPr>
        <p:spPr>
          <a:xfrm>
            <a:off x="6340219" y="2464317"/>
            <a:ext cx="13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330-323 B.C.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reaming Outloud Pro" panose="03050502040302030504" pitchFamily="66" charset="0"/>
              <a:ea typeface="+mn-ea"/>
              <a:cs typeface="Dreaming Outloud Pro" panose="030505020403020305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6F0523-EC17-4B2C-3272-46AC3DFA9780}"/>
              </a:ext>
            </a:extLst>
          </p:cNvPr>
          <p:cNvSpPr/>
          <p:nvPr/>
        </p:nvSpPr>
        <p:spPr>
          <a:xfrm>
            <a:off x="10513957" y="3192779"/>
            <a:ext cx="1664395" cy="805514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Romans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27 B.C. on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04FB6-1401-9AC4-3392-D4A7F5E39764}"/>
              </a:ext>
            </a:extLst>
          </p:cNvPr>
          <p:cNvSpPr/>
          <p:nvPr/>
        </p:nvSpPr>
        <p:spPr>
          <a:xfrm>
            <a:off x="9576532" y="3192779"/>
            <a:ext cx="910128" cy="80551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Hasmonean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167-30 B.C.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CFCF0D-1757-E47F-4542-9544B91EE0A8}"/>
              </a:ext>
            </a:extLst>
          </p:cNvPr>
          <p:cNvCxnSpPr>
            <a:cxnSpLocks/>
          </p:cNvCxnSpPr>
          <p:nvPr/>
        </p:nvCxnSpPr>
        <p:spPr>
          <a:xfrm flipV="1">
            <a:off x="3664074" y="3691745"/>
            <a:ext cx="0" cy="1067763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7 Reasons Alexander the Great Was, Well, Great | HowStuffWorks">
            <a:extLst>
              <a:ext uri="{FF2B5EF4-FFF2-40B4-BE49-F238E27FC236}">
                <a16:creationId xmlns:a16="http://schemas.microsoft.com/office/drawing/2014/main" id="{1D2FA419-6ADA-B23C-77B4-E0EFC3ADB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1" b="98000" l="10000" r="99500">
                        <a14:foregroundMark x1="29812" y1="49333" x2="16500" y2="76778"/>
                        <a14:foregroundMark x1="16500" y1="76778" x2="15563" y2="98222"/>
                        <a14:foregroundMark x1="87125" y1="41778" x2="96063" y2="49778"/>
                        <a14:foregroundMark x1="99455" y1="41026" x2="99500" y2="41000"/>
                        <a14:foregroundMark x1="87563" y1="47889" x2="97361" y2="42234"/>
                        <a14:foregroundMark x1="89875" y1="49778" x2="95000" y2="55000"/>
                        <a14:foregroundMark x1="71563" y1="80444" x2="41563" y2="92111"/>
                        <a14:foregroundMark x1="40938" y1="8444" x2="45375" y2="8111"/>
                        <a14:backgroundMark x1="28375" y1="38778" x2="11500" y2="64111"/>
                        <a14:backgroundMark x1="24750" y1="35667" x2="8625" y2="54222"/>
                        <a14:backgroundMark x1="8625" y1="54222" x2="8563" y2="54222"/>
                        <a14:backgroundMark x1="14750" y1="69778" x2="12562" y2="83000"/>
                        <a14:backgroundMark x1="25813" y1="33778" x2="16438" y2="50889"/>
                        <a14:backgroundMark x1="98188" y1="34222" x2="98875" y2="57333"/>
                        <a14:backgroundMark x1="25813" y1="41444" x2="13250" y2="47889"/>
                        <a14:backgroundMark x1="87375" y1="28111" x2="93500" y2="32667"/>
                        <a14:backgroundMark x1="13875" y1="76222" x2="13250" y2="8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72" y="1443602"/>
            <a:ext cx="1781998" cy="100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60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C1EFF4-134C-47E1-8970-63588F40E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1" r="12268" b="4"/>
          <a:stretch/>
        </p:blipFill>
        <p:spPr>
          <a:xfrm>
            <a:off x="5009426" y="10"/>
            <a:ext cx="3604846" cy="3428986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4B38A93-D99E-4083-BB80-B9082B644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 r="-1" b="26568"/>
          <a:stretch/>
        </p:blipFill>
        <p:spPr bwMode="auto">
          <a:xfrm>
            <a:off x="8587155" y="1"/>
            <a:ext cx="3604846" cy="34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0BD491D-01BA-482F-B778-9223603E1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1" r="-2" b="1537"/>
          <a:stretch/>
        </p:blipFill>
        <p:spPr bwMode="auto">
          <a:xfrm>
            <a:off x="5009426" y="3428996"/>
            <a:ext cx="7182574" cy="34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7945E30-68A4-7DF1-9FF0-26045E94E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3" b="89982" l="9942" r="89766">
                        <a14:foregroundMark x1="15643" y1="9559" x2="54240" y2="2114"/>
                        <a14:foregroundMark x1="54240" y1="2114" x2="80848" y2="8180"/>
                        <a14:foregroundMark x1="80848" y1="8180" x2="83333" y2="14246"/>
                        <a14:foregroundMark x1="84503" y1="22702" x2="88012" y2="32353"/>
                        <a14:foregroundMark x1="88012" y1="32353" x2="88012" y2="32353"/>
                        <a14:foregroundMark x1="83333" y1="17004" x2="88596" y2="28309"/>
                        <a14:foregroundMark x1="88596" y1="28309" x2="88012" y2="32353"/>
                        <a14:foregroundMark x1="84795" y1="13511" x2="88889" y2="26287"/>
                        <a14:foregroundMark x1="83626" y1="13327" x2="87427" y2="28676"/>
                        <a14:foregroundMark x1="87427" y1="28676" x2="81287" y2="44026"/>
                        <a14:foregroundMark x1="81287" y1="44026" x2="67982" y2="59926"/>
                        <a14:foregroundMark x1="29825" y1="5055" x2="48684" y2="3033"/>
                        <a14:foregroundMark x1="48684" y1="3033" x2="63304" y2="7996"/>
                        <a14:foregroundMark x1="21345" y1="10754" x2="11257" y2="18290"/>
                        <a14:foregroundMark x1="11257" y1="18290" x2="10819" y2="28676"/>
                        <a14:foregroundMark x1="10819" y1="28676" x2="11257" y2="28033"/>
                        <a14:foregroundMark x1="11257" y1="15625" x2="14327" y2="33640"/>
                        <a14:foregroundMark x1="14327" y1="33640" x2="20029" y2="3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b="12613"/>
          <a:stretch/>
        </p:blipFill>
        <p:spPr bwMode="auto">
          <a:xfrm>
            <a:off x="0" y="3152633"/>
            <a:ext cx="2567479" cy="370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C546F-17E4-4D75-A876-732D30BC0951}"/>
              </a:ext>
            </a:extLst>
          </p:cNvPr>
          <p:cNvSpPr txBox="1"/>
          <p:nvPr/>
        </p:nvSpPr>
        <p:spPr>
          <a:xfrm>
            <a:off x="865140" y="1410153"/>
            <a:ext cx="4114456" cy="45767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900" b="1" kern="1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ova Cond" panose="020B0506020202020204" pitchFamily="34" charset="0"/>
                <a:ea typeface="+mj-ea"/>
                <a:cs typeface="Aharoni" panose="02010803020104030203" pitchFamily="2" charset="-79"/>
              </a:rPr>
              <a:t>Herod the Great</a:t>
            </a:r>
          </a:p>
          <a:p>
            <a:pPr marL="1255713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/>
              <a:t>Herod (72-4 BC) was a ruthless ruler and skilled politician, who identified as a Jew. He became known for his building projects.</a:t>
            </a:r>
          </a:p>
        </p:txBody>
      </p:sp>
    </p:spTree>
    <p:extLst>
      <p:ext uri="{BB962C8B-B14F-4D97-AF65-F5344CB8AC3E}">
        <p14:creationId xmlns:p14="http://schemas.microsoft.com/office/powerpoint/2010/main" val="3163787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0BDF6-CA0E-49B6-9B15-68E2C294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141" y="1638300"/>
            <a:ext cx="6391131" cy="463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F79274-F7EC-4975-9510-C54B2F3E30B0}"/>
              </a:ext>
            </a:extLst>
          </p:cNvPr>
          <p:cNvSpPr txBox="1"/>
          <p:nvPr/>
        </p:nvSpPr>
        <p:spPr>
          <a:xfrm>
            <a:off x="2280920" y="211469"/>
            <a:ext cx="763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n w="0">
                  <a:solidFill>
                    <a:schemeClr val="tx1"/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Copperplate Gothic Bold" panose="020E0705020206020404" pitchFamily="34" charset="0"/>
              </a:rPr>
              <a:t>JERUSALEM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F3722-83AD-4535-B39E-071C93B42432}"/>
              </a:ext>
            </a:extLst>
          </p:cNvPr>
          <p:cNvSpPr txBox="1"/>
          <p:nvPr/>
        </p:nvSpPr>
        <p:spPr>
          <a:xfrm>
            <a:off x="581660" y="1364188"/>
            <a:ext cx="551434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 err="1">
                <a:latin typeface="Candara Light" panose="020E0502030303020204" pitchFamily="34" charset="0"/>
              </a:rPr>
              <a:t>Herod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promoted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several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reforms</a:t>
            </a:r>
            <a:r>
              <a:rPr lang="pt-BR" sz="2800" dirty="0">
                <a:latin typeface="Candara Light" panose="020E0502030303020204" pitchFamily="34" charset="0"/>
              </a:rPr>
              <a:t> in </a:t>
            </a:r>
            <a:r>
              <a:rPr lang="pt-BR" sz="2800" dirty="0" err="1">
                <a:latin typeface="Candara Light" panose="020E0502030303020204" pitchFamily="34" charset="0"/>
              </a:rPr>
              <a:t>the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city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of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Jerusalem</a:t>
            </a:r>
            <a:r>
              <a:rPr lang="pt-BR" sz="2800" dirty="0">
                <a:latin typeface="Candara Light" panose="020E0502030303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 err="1">
                <a:latin typeface="Candara Light" panose="020E0502030303020204" pitchFamily="34" charset="0"/>
              </a:rPr>
              <a:t>During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his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reign</a:t>
            </a:r>
            <a:r>
              <a:rPr lang="pt-BR" sz="2800" dirty="0">
                <a:latin typeface="Candara Light" panose="020E0502030303020204" pitchFamily="34" charset="0"/>
              </a:rPr>
              <a:t> it </a:t>
            </a:r>
            <a:r>
              <a:rPr lang="pt-BR" sz="2800" dirty="0" err="1">
                <a:latin typeface="Candara Light" panose="020E0502030303020204" pitchFamily="34" charset="0"/>
              </a:rPr>
              <a:t>is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estimated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the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population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of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Jerusalem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reached</a:t>
            </a:r>
            <a:r>
              <a:rPr lang="pt-BR" sz="2800" dirty="0">
                <a:latin typeface="Candara Light" panose="020E0502030303020204" pitchFamily="34" charset="0"/>
              </a:rPr>
              <a:t> Half a </a:t>
            </a:r>
            <a:r>
              <a:rPr lang="pt-BR" sz="2800" dirty="0" err="1">
                <a:latin typeface="Candara Light" panose="020E0502030303020204" pitchFamily="34" charset="0"/>
              </a:rPr>
              <a:t>million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people</a:t>
            </a:r>
            <a:r>
              <a:rPr lang="pt-BR" sz="2800" dirty="0">
                <a:latin typeface="Candara Light" panose="020E0502030303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 err="1">
                <a:latin typeface="Candara Light" panose="020E0502030303020204" pitchFamily="34" charset="0"/>
              </a:rPr>
              <a:t>After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convincing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the</a:t>
            </a:r>
            <a:r>
              <a:rPr lang="pt-BR" sz="2800" dirty="0">
                <a:latin typeface="Candara Light" panose="020E0502030303020204" pitchFamily="34" charset="0"/>
              </a:rPr>
              <a:t> Jewish Leaders </a:t>
            </a:r>
            <a:r>
              <a:rPr lang="pt-BR" sz="2800" dirty="0" err="1">
                <a:latin typeface="Candara Light" panose="020E0502030303020204" pitchFamily="34" charset="0"/>
              </a:rPr>
              <a:t>of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his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true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intention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of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reforming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the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temple</a:t>
            </a:r>
            <a:r>
              <a:rPr lang="pt-BR" sz="2800" dirty="0">
                <a:latin typeface="Candara Light" panose="020E0502030303020204" pitchFamily="34" charset="0"/>
              </a:rPr>
              <a:t>, </a:t>
            </a:r>
            <a:r>
              <a:rPr lang="pt-BR" sz="2800" dirty="0" err="1">
                <a:latin typeface="Candara Light" panose="020E0502030303020204" pitchFamily="34" charset="0"/>
              </a:rPr>
              <a:t>the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construction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began</a:t>
            </a:r>
            <a:r>
              <a:rPr lang="pt-BR" sz="2800" dirty="0">
                <a:latin typeface="Candara Light" panose="020E0502030303020204" pitchFamily="34" charset="0"/>
              </a:rPr>
              <a:t> in 19 B.C. </a:t>
            </a:r>
            <a:r>
              <a:rPr lang="pt-BR" sz="2800" dirty="0" err="1">
                <a:latin typeface="Candara Light" panose="020E0502030303020204" pitchFamily="34" charset="0"/>
              </a:rPr>
              <a:t>and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was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finished</a:t>
            </a:r>
            <a:r>
              <a:rPr lang="pt-BR" sz="2800" dirty="0">
                <a:latin typeface="Candara Light" panose="020E0502030303020204" pitchFamily="34" charset="0"/>
              </a:rPr>
              <a:t> 12 B.C.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800" dirty="0">
                <a:latin typeface="Candara Light" panose="020E0502030303020204" pitchFamily="34" charset="0"/>
              </a:rPr>
              <a:t>It </a:t>
            </a:r>
            <a:r>
              <a:rPr lang="pt-BR" sz="2800" dirty="0" err="1">
                <a:latin typeface="Candara Light" panose="020E0502030303020204" pitchFamily="34" charset="0"/>
              </a:rPr>
              <a:t>was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en-US" sz="2800" dirty="0">
                <a:latin typeface="Candara Light" panose="020E0502030303020204" pitchFamily="34" charset="0"/>
              </a:rPr>
              <a:t>expanded</a:t>
            </a:r>
            <a:r>
              <a:rPr lang="pt-BR" sz="2800" dirty="0">
                <a:latin typeface="Candara Light" panose="020E0502030303020204" pitchFamily="34" charset="0"/>
              </a:rPr>
              <a:t> </a:t>
            </a:r>
            <a:r>
              <a:rPr lang="pt-BR" sz="2800" dirty="0" err="1">
                <a:latin typeface="Candara Light" panose="020E0502030303020204" pitchFamily="34" charset="0"/>
              </a:rPr>
              <a:t>from</a:t>
            </a:r>
            <a:r>
              <a:rPr lang="pt-BR" sz="2800" dirty="0">
                <a:latin typeface="Candara Light" panose="020E0502030303020204" pitchFamily="34" charset="0"/>
              </a:rPr>
              <a:t> 14 acres </a:t>
            </a:r>
            <a:r>
              <a:rPr lang="pt-BR" sz="2800" dirty="0" err="1">
                <a:latin typeface="Candara Light" panose="020E0502030303020204" pitchFamily="34" charset="0"/>
              </a:rPr>
              <a:t>to</a:t>
            </a:r>
            <a:r>
              <a:rPr lang="pt-BR" sz="2800" dirty="0">
                <a:latin typeface="Candara Light" panose="020E0502030303020204" pitchFamily="34" charset="0"/>
              </a:rPr>
              <a:t> 36 acres.</a:t>
            </a:r>
          </a:p>
        </p:txBody>
      </p:sp>
    </p:spTree>
    <p:extLst>
      <p:ext uri="{BB962C8B-B14F-4D97-AF65-F5344CB8AC3E}">
        <p14:creationId xmlns:p14="http://schemas.microsoft.com/office/powerpoint/2010/main" val="81548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100+ Roman Republic ideas | ancient rome, roman republic, roman history">
            <a:extLst>
              <a:ext uri="{FF2B5EF4-FFF2-40B4-BE49-F238E27FC236}">
                <a16:creationId xmlns:a16="http://schemas.microsoft.com/office/drawing/2014/main" id="{FC113727-6DAF-42CE-88D7-1F283BA91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" b="994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26AC79-AEC2-479E-8607-7016AF6EED23}"/>
              </a:ext>
            </a:extLst>
          </p:cNvPr>
          <p:cNvSpPr txBox="1"/>
          <p:nvPr/>
        </p:nvSpPr>
        <p:spPr>
          <a:xfrm>
            <a:off x="4445000" y="5688449"/>
            <a:ext cx="7747000" cy="11695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sz="5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Temple</a:t>
            </a:r>
            <a:r>
              <a:rPr lang="pt-BR" sz="5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 </a:t>
            </a:r>
            <a:r>
              <a:rPr lang="pt-BR" sz="5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of</a:t>
            </a:r>
            <a:r>
              <a:rPr lang="pt-BR" sz="5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 </a:t>
            </a:r>
            <a:r>
              <a:rPr lang="pt-BR" sz="5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Jerusalem</a:t>
            </a:r>
            <a:endParaRPr lang="pt-BR" sz="5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  <a:p>
            <a:pPr algn="r"/>
            <a:r>
              <a:rPr lang="pt-BR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pperplate Gothic Bold" panose="020E0705020206020404" pitchFamily="34" charset="0"/>
              </a:rPr>
              <a:t>12 a.C.</a:t>
            </a:r>
          </a:p>
        </p:txBody>
      </p:sp>
    </p:spTree>
    <p:extLst>
      <p:ext uri="{BB962C8B-B14F-4D97-AF65-F5344CB8AC3E}">
        <p14:creationId xmlns:p14="http://schemas.microsoft.com/office/powerpoint/2010/main" val="271065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3" name="Rectangle 82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0E45B4A6-EAE6-860B-9F28-29F0CB265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b="2618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5" name="Rectangle 82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B0273-2246-1E2D-C820-AAB1FC85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24938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Western Wall (Wailing Wall)</a:t>
            </a:r>
          </a:p>
        </p:txBody>
      </p:sp>
    </p:spTree>
    <p:extLst>
      <p:ext uri="{BB962C8B-B14F-4D97-AF65-F5344CB8AC3E}">
        <p14:creationId xmlns:p14="http://schemas.microsoft.com/office/powerpoint/2010/main" val="26520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Western Wall | Definition, History, &amp; Facts | Britannica">
            <a:extLst>
              <a:ext uri="{FF2B5EF4-FFF2-40B4-BE49-F238E27FC236}">
                <a16:creationId xmlns:a16="http://schemas.microsoft.com/office/drawing/2014/main" id="{6C275078-315E-B0B5-F80B-C9B4DC496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9" b="526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54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slightly curved blocks form the spring of an arch in the middle of a wall of otherwise flat-faced stones">
            <a:extLst>
              <a:ext uri="{FF2B5EF4-FFF2-40B4-BE49-F238E27FC236}">
                <a16:creationId xmlns:a16="http://schemas.microsoft.com/office/drawing/2014/main" id="{3E59ECBD-B78B-6BC5-A47C-2299B3AF6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573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CEBEDB-A4A3-690C-5EB7-398719180C20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437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Robinson’s Arch</a:t>
            </a:r>
          </a:p>
        </p:txBody>
      </p:sp>
    </p:spTree>
    <p:extLst>
      <p:ext uri="{BB962C8B-B14F-4D97-AF65-F5344CB8AC3E}">
        <p14:creationId xmlns:p14="http://schemas.microsoft.com/office/powerpoint/2010/main" val="1574680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 descr="undefined">
            <a:extLst>
              <a:ext uri="{FF2B5EF4-FFF2-40B4-BE49-F238E27FC236}">
                <a16:creationId xmlns:a16="http://schemas.microsoft.com/office/drawing/2014/main" id="{F8998EFC-9228-D22E-E605-0DAC3DD07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t="15328" r="16103" b="9962"/>
          <a:stretch/>
        </p:blipFill>
        <p:spPr bwMode="auto">
          <a:xfrm>
            <a:off x="0" y="0"/>
            <a:ext cx="12188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8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174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7A11070-80B6-4815-5E1C-A638E85A1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4228" r="-13" b="1977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7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8" name="Rectangle 1025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F2B30A17-16DB-4AB3-0D84-5CEF5FF0D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t="3958" r="275" b="2104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0" name="Rectangle 1025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4B0273-2246-1E2D-C820-AAB1FC85BBD1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18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South Wall</a:t>
            </a:r>
          </a:p>
        </p:txBody>
      </p:sp>
    </p:spTree>
    <p:extLst>
      <p:ext uri="{BB962C8B-B14F-4D97-AF65-F5344CB8AC3E}">
        <p14:creationId xmlns:p14="http://schemas.microsoft.com/office/powerpoint/2010/main" val="9361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38ab2ba4e5_1_323"/>
          <p:cNvSpPr/>
          <p:nvPr/>
        </p:nvSpPr>
        <p:spPr>
          <a:xfrm>
            <a:off x="0" y="285863"/>
            <a:ext cx="12191600" cy="6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567" rIns="108800" bIns="54567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7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spcBef>
                <a:spcPts val="2667"/>
              </a:spcBef>
              <a:buClr>
                <a:srgbClr val="000000"/>
              </a:buClr>
            </a:pPr>
            <a:r>
              <a:rPr lang="en" sz="5200" b="1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God’s People</a:t>
            </a:r>
            <a:endParaRPr sz="5200" b="1" ker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spcBef>
                <a:spcPts val="2667"/>
              </a:spcBef>
              <a:buClr>
                <a:srgbClr val="000000"/>
              </a:buClr>
            </a:pPr>
            <a:r>
              <a:rPr lang="en" sz="5200" b="1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Hymn 355* </a:t>
            </a:r>
            <a:endParaRPr sz="5067" b="1" ker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spcBef>
                <a:spcPts val="2667"/>
              </a:spcBef>
              <a:buClr>
                <a:srgbClr val="000000"/>
              </a:buClr>
            </a:pPr>
            <a:endParaRPr sz="5200" b="1" kern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 defTabSz="1219170">
              <a:spcBef>
                <a:spcPts val="2667"/>
              </a:spcBef>
              <a:buClr>
                <a:srgbClr val="000000"/>
              </a:buClr>
            </a:pPr>
            <a:r>
              <a:rPr lang="en" sz="5200" b="1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spcBef>
                <a:spcPts val="533"/>
              </a:spcBef>
              <a:buClr>
                <a:srgbClr val="000000"/>
              </a:buClr>
            </a:pP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spcBef>
                <a:spcPts val="533"/>
              </a:spcBef>
              <a:buClr>
                <a:srgbClr val="000000"/>
              </a:buClr>
            </a:pP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spcBef>
                <a:spcPts val="533"/>
              </a:spcBef>
              <a:buClr>
                <a:srgbClr val="000000"/>
              </a:buClr>
            </a:pP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spcBef>
                <a:spcPts val="533"/>
              </a:spcBef>
              <a:buClr>
                <a:srgbClr val="000000"/>
              </a:buClr>
            </a:pP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5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Text:  1976, Fred Bock Music Co.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Music:  1976, Fred Bock Music Co.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Opening the Golden Gate – The Back of My Mind">
            <a:extLst>
              <a:ext uri="{FF2B5EF4-FFF2-40B4-BE49-F238E27FC236}">
                <a16:creationId xmlns:a16="http://schemas.microsoft.com/office/drawing/2014/main" id="{C974249C-5976-4E29-4910-DAB69B767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7FFD8A-78B4-BC19-840C-40B8708698C3}"/>
              </a:ext>
            </a:extLst>
          </p:cNvPr>
          <p:cNvSpPr txBox="1">
            <a:spLocks/>
          </p:cNvSpPr>
          <p:nvPr/>
        </p:nvSpPr>
        <p:spPr>
          <a:xfrm>
            <a:off x="1097280" y="4476750"/>
            <a:ext cx="10058400" cy="196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Eastern Wall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(Golden Gate)</a:t>
            </a:r>
          </a:p>
        </p:txBody>
      </p:sp>
    </p:spTree>
    <p:extLst>
      <p:ext uri="{BB962C8B-B14F-4D97-AF65-F5344CB8AC3E}">
        <p14:creationId xmlns:p14="http://schemas.microsoft.com/office/powerpoint/2010/main" val="32795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215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506" name="Picture 2" descr="undefined">
            <a:extLst>
              <a:ext uri="{FF2B5EF4-FFF2-40B4-BE49-F238E27FC236}">
                <a16:creationId xmlns:a16="http://schemas.microsoft.com/office/drawing/2014/main" id="{77B01B05-58EB-5B12-0B9B-DB3632369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250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53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Roman Republic ideas | ancient rome, roman republic, roman history">
            <a:extLst>
              <a:ext uri="{FF2B5EF4-FFF2-40B4-BE49-F238E27FC236}">
                <a16:creationId xmlns:a16="http://schemas.microsoft.com/office/drawing/2014/main" id="{E9ECD612-62C5-B0E1-C99D-EAAE08D9B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7" b="994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6873DDA-2F23-C178-AC2D-BC7744E4724A}"/>
              </a:ext>
            </a:extLst>
          </p:cNvPr>
          <p:cNvSpPr/>
          <p:nvPr/>
        </p:nvSpPr>
        <p:spPr>
          <a:xfrm>
            <a:off x="6796585" y="532261"/>
            <a:ext cx="4271749" cy="2647666"/>
          </a:xfrm>
          <a:prstGeom prst="downArrow">
            <a:avLst/>
          </a:prstGeom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South Wall</a:t>
            </a:r>
            <a:endParaRPr lang="pt-BR" sz="50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144754C-B1F2-AC32-2DE7-ABF7A5B3EBDF}"/>
              </a:ext>
            </a:extLst>
          </p:cNvPr>
          <p:cNvSpPr/>
          <p:nvPr/>
        </p:nvSpPr>
        <p:spPr>
          <a:xfrm>
            <a:off x="1123666" y="781334"/>
            <a:ext cx="2988859" cy="2647666"/>
          </a:xfrm>
          <a:prstGeom prst="downArrow">
            <a:avLst>
              <a:gd name="adj1" fmla="val 67964"/>
              <a:gd name="adj2" fmla="val 50000"/>
            </a:avLst>
          </a:prstGeom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Wall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5A2EB03-36D5-798E-CA65-487362511958}"/>
              </a:ext>
            </a:extLst>
          </p:cNvPr>
          <p:cNvSpPr/>
          <p:nvPr/>
        </p:nvSpPr>
        <p:spPr>
          <a:xfrm>
            <a:off x="3297071" y="3858904"/>
            <a:ext cx="1861783" cy="1419367"/>
          </a:xfrm>
          <a:prstGeom prst="downArrow">
            <a:avLst>
              <a:gd name="adj1" fmla="val 71991"/>
              <a:gd name="adj2" fmla="val 50000"/>
            </a:avLst>
          </a:prstGeom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Robinson’s Arch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6827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srael's 3 Temples - Wednesday in the Word">
            <a:extLst>
              <a:ext uri="{FF2B5EF4-FFF2-40B4-BE49-F238E27FC236}">
                <a16:creationId xmlns:a16="http://schemas.microsoft.com/office/drawing/2014/main" id="{1A56A86F-1A09-E77D-651F-0D9BF058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32" y="87920"/>
            <a:ext cx="9861335" cy="6767089"/>
          </a:xfrm>
          <a:prstGeom prst="rect">
            <a:avLst/>
          </a:prstGeom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A20115-C19D-5437-35EA-B9C74D6C731D}"/>
              </a:ext>
            </a:extLst>
          </p:cNvPr>
          <p:cNvSpPr txBox="1"/>
          <p:nvPr/>
        </p:nvSpPr>
        <p:spPr>
          <a:xfrm>
            <a:off x="0" y="6531844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hlinkClick r:id="rId4"/>
              </a:rPr>
              <a:t>Image: Israel's 3 Temples - Wednesday in the Word</a:t>
            </a: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3611341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1" name="Rectangle 1332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FF81DF1-2DD6-419F-8F84-BF8DCB547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r="4597"/>
          <a:stretch/>
        </p:blipFill>
        <p:spPr bwMode="auto">
          <a:xfrm>
            <a:off x="7364078" y="-18"/>
            <a:ext cx="4827922" cy="6857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323" name="Freeform: Shape 1332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325" name="Freeform: Shape 1332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0775E-39A9-6A02-7761-5A44C5A1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65" y="556612"/>
            <a:ext cx="5539661" cy="1383387"/>
          </a:xfrm>
        </p:spPr>
        <p:txBody>
          <a:bodyPr anchor="ctr">
            <a:noAutofit/>
          </a:bodyPr>
          <a:lstStyle/>
          <a:p>
            <a:r>
              <a:rPr lang="en-US" sz="50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Hezekiah’s Pool</a:t>
            </a:r>
            <a:endParaRPr lang="pt-BR" sz="50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327" name="Rectangle 1332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29" name="Rectangle 1332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8C80-CD4D-29BD-27A0-DE3AD2476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35" y="1670769"/>
            <a:ext cx="6790198" cy="51872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latin typeface="Arial Nova Cond Light" panose="020B0306020202020204" pitchFamily="34" charset="0"/>
              </a:rPr>
              <a:t>To defend against the advance of Assyrian against Jerusalem in the 8</a:t>
            </a:r>
            <a:r>
              <a:rPr lang="en-US" sz="3600" baseline="30000" dirty="0">
                <a:latin typeface="Arial Nova Cond Light" panose="020B0306020202020204" pitchFamily="34" charset="0"/>
              </a:rPr>
              <a:t>th</a:t>
            </a:r>
            <a:r>
              <a:rPr lang="en-US" sz="3600" dirty="0">
                <a:latin typeface="Arial Nova Cond Light" panose="020B0306020202020204" pitchFamily="34" charset="0"/>
              </a:rPr>
              <a:t> Century BC, the good king Judah Hezekiah in preparations for the siege built a tune from the Gihon spring to a pool built on the south side of the city (2Ki 20.20). This pool was called Siloam. Jesus sent a blind man to wash in the pool (Joh 9.7,11). Archeologists in the 19</a:t>
            </a:r>
            <a:r>
              <a:rPr lang="en-US" sz="3600" baseline="30000" dirty="0">
                <a:latin typeface="Arial Nova Cond Light" panose="020B0306020202020204" pitchFamily="34" charset="0"/>
              </a:rPr>
              <a:t>th</a:t>
            </a:r>
            <a:r>
              <a:rPr lang="en-US" sz="3600" dirty="0">
                <a:latin typeface="Arial Nova Cond Light" panose="020B0306020202020204" pitchFamily="34" charset="0"/>
              </a:rPr>
              <a:t> century and the beginning of the 20</a:t>
            </a:r>
            <a:r>
              <a:rPr lang="en-US" sz="3600" baseline="30000" dirty="0">
                <a:latin typeface="Arial Nova Cond Light" panose="020B0306020202020204" pitchFamily="34" charset="0"/>
              </a:rPr>
              <a:t>th</a:t>
            </a:r>
            <a:r>
              <a:rPr lang="en-US" sz="3600" dirty="0">
                <a:latin typeface="Arial Nova Cond Light" panose="020B0306020202020204" pitchFamily="34" charset="0"/>
              </a:rPr>
              <a:t> century have claimed to have found it.</a:t>
            </a:r>
            <a:endParaRPr lang="pt-BR" sz="3600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04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200A5E0-FCBA-DDF1-CA15-C95B08163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30A5D-BE9A-1097-BF83-DD055AAC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111" y="199856"/>
            <a:ext cx="6468378" cy="2419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F38964-24EA-F524-B629-E7E4B48AECD7}"/>
              </a:ext>
            </a:extLst>
          </p:cNvPr>
          <p:cNvSpPr txBox="1"/>
          <p:nvPr/>
        </p:nvSpPr>
        <p:spPr>
          <a:xfrm>
            <a:off x="0" y="6579719"/>
            <a:ext cx="3594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Hezekiah's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Tunnel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ArmstrongInstitute.org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99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C36AA02-E0A7-B9CA-3C1C-C2A0970C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550"/>
            <a:ext cx="12192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36AD8-ABC2-3CB3-8AAF-92BB7E7A1B08}"/>
              </a:ext>
            </a:extLst>
          </p:cNvPr>
          <p:cNvSpPr txBox="1"/>
          <p:nvPr/>
        </p:nvSpPr>
        <p:spPr>
          <a:xfrm>
            <a:off x="0" y="6565901"/>
            <a:ext cx="3619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Source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: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Hezekiah's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Tunnel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 | ArmstrongInstitute.org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287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49D4F5-85B9-9782-FBFC-02329C5F3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253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1A2CDFB-94A8-50A8-3DC8-57501DE91749}"/>
              </a:ext>
            </a:extLst>
          </p:cNvPr>
          <p:cNvSpPr/>
          <p:nvPr/>
        </p:nvSpPr>
        <p:spPr>
          <a:xfrm>
            <a:off x="1796715" y="3240505"/>
            <a:ext cx="4636169" cy="2261937"/>
          </a:xfrm>
          <a:custGeom>
            <a:avLst/>
            <a:gdLst>
              <a:gd name="connsiteX0" fmla="*/ 4722795 w 4808122"/>
              <a:gd name="connsiteY0" fmla="*/ 2359050 h 2435309"/>
              <a:gd name="connsiteX1" fmla="*/ 4658627 w 4808122"/>
              <a:gd name="connsiteY1" fmla="*/ 2326966 h 2435309"/>
              <a:gd name="connsiteX2" fmla="*/ 3343174 w 4808122"/>
              <a:gd name="connsiteY2" fmla="*/ 1316313 h 2435309"/>
              <a:gd name="connsiteX3" fmla="*/ 2252311 w 4808122"/>
              <a:gd name="connsiteY3" fmla="*/ 1059640 h 2435309"/>
              <a:gd name="connsiteX4" fmla="*/ 856648 w 4808122"/>
              <a:gd name="connsiteY4" fmla="*/ 867134 h 2435309"/>
              <a:gd name="connsiteX5" fmla="*/ 70585 w 4808122"/>
              <a:gd name="connsiteY5" fmla="*/ 81071 h 2435309"/>
              <a:gd name="connsiteX6" fmla="*/ 86627 w 4808122"/>
              <a:gd name="connsiteY6" fmla="*/ 65029 h 24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8122" h="2435309">
                <a:moveTo>
                  <a:pt x="4722795" y="2359050"/>
                </a:moveTo>
                <a:cubicBezTo>
                  <a:pt x="4805679" y="2429902"/>
                  <a:pt x="4888564" y="2500755"/>
                  <a:pt x="4658627" y="2326966"/>
                </a:cubicBezTo>
                <a:cubicBezTo>
                  <a:pt x="4428690" y="2153177"/>
                  <a:pt x="3744227" y="1527534"/>
                  <a:pt x="3343174" y="1316313"/>
                </a:cubicBezTo>
                <a:cubicBezTo>
                  <a:pt x="2942121" y="1105092"/>
                  <a:pt x="2666732" y="1134503"/>
                  <a:pt x="2252311" y="1059640"/>
                </a:cubicBezTo>
                <a:cubicBezTo>
                  <a:pt x="1837890" y="984777"/>
                  <a:pt x="1220269" y="1030229"/>
                  <a:pt x="856648" y="867134"/>
                </a:cubicBezTo>
                <a:cubicBezTo>
                  <a:pt x="493027" y="704039"/>
                  <a:pt x="70585" y="81071"/>
                  <a:pt x="70585" y="81071"/>
                </a:cubicBezTo>
                <a:cubicBezTo>
                  <a:pt x="-57752" y="-52613"/>
                  <a:pt x="14437" y="6208"/>
                  <a:pt x="86627" y="65029"/>
                </a:cubicBezTo>
              </a:path>
            </a:pathLst>
          </a:custGeom>
          <a:noFill/>
          <a:ln w="152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552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6D4FB-5C97-F4FD-893B-8DE0ED3F3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14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6B2C8-51D0-7198-71A8-2BA2C5E0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90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38ab2ba4e5_1_328"/>
          <p:cNvSpPr/>
          <p:nvPr/>
        </p:nvSpPr>
        <p:spPr>
          <a:xfrm>
            <a:off x="0" y="214312"/>
            <a:ext cx="11974000" cy="6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567" rIns="108800" bIns="545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God's people, the chosen of the Lord,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Born of His Spirit, established by His Word;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cornerstone is Christ alone,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And strong in Him we stand: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let us live transparently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And walk heart to heart and hand in hand. 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8A5E2-7372-BD6B-0F95-18E2E01CE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3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8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0768B-C24D-72D8-6130-7025679D1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41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EFD30-BA2F-A313-24DE-660D8DBB4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74" y="456986"/>
            <a:ext cx="11267486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9E42A0-DD5F-7353-FC84-64191689DF25}"/>
              </a:ext>
            </a:extLst>
          </p:cNvPr>
          <p:cNvSpPr txBox="1"/>
          <p:nvPr/>
        </p:nvSpPr>
        <p:spPr>
          <a:xfrm>
            <a:off x="2648932" y="5196299"/>
            <a:ext cx="7336897" cy="1015663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2004 the real pool of Siloam was found by archaeologists Ronny Reich and Eli </a:t>
            </a:r>
            <a:r>
              <a:rPr lang="en-US" sz="3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Shukron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4174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2AE9E-0652-41D4-4345-45AA0BC08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457200"/>
            <a:ext cx="11006668" cy="594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789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17F13-406E-86F0-0C0C-B58EAAF1F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53"/>
          <a:stretch/>
        </p:blipFill>
        <p:spPr>
          <a:xfrm>
            <a:off x="687198" y="643467"/>
            <a:ext cx="108176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88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B19A4-4080-66B5-FBCA-B9FEF08F9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9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3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B9382-CB04-57C4-DB41-D76844149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F2770-B1FA-E79A-BF1A-FBA0E21A4464}"/>
              </a:ext>
            </a:extLst>
          </p:cNvPr>
          <p:cNvSpPr txBox="1"/>
          <p:nvPr/>
        </p:nvSpPr>
        <p:spPr>
          <a:xfrm>
            <a:off x="362858" y="1813173"/>
            <a:ext cx="3342868" cy="3231654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In 2007 the same archeologists found a drainage tunnel leading up to the Temple Mount.</a:t>
            </a:r>
            <a:endParaRPr lang="pt-BR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65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1" name="Rectangle 194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66991DF5-41FF-C5AF-B823-D31FA70EB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1685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6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88A52-2687-B5E4-7184-AE2883D5E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4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8A44B-78BB-308B-6BE0-01E84DCAE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92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38ab2ba4e5_1_332"/>
          <p:cNvSpPr/>
          <p:nvPr/>
        </p:nvSpPr>
        <p:spPr>
          <a:xfrm>
            <a:off x="0" y="214312"/>
            <a:ext cx="11974000" cy="6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567" rIns="108800" bIns="545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God’s loved ones, the Bride of Christ our Lord,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For we have known it, the love of God outpoured;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 let us learn how to return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The gift of love once given: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let us share each joy and care,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And live with a zeal that pleases Heaven. 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he Pilgrimage Road in Ancient Jerusalem: Journey from the Shiloah Pool  towards the Temple Mount - YouTube">
            <a:extLst>
              <a:ext uri="{FF2B5EF4-FFF2-40B4-BE49-F238E27FC236}">
                <a16:creationId xmlns:a16="http://schemas.microsoft.com/office/drawing/2014/main" id="{6841787A-5A38-0D27-7E3A-E84A8322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62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Jerusalem's 2,000-year-old Pilgrimage Road Preparing for Modern Revival -  The Media Line">
            <a:extLst>
              <a:ext uri="{FF2B5EF4-FFF2-40B4-BE49-F238E27FC236}">
                <a16:creationId xmlns:a16="http://schemas.microsoft.com/office/drawing/2014/main" id="{7EB6C8EC-C0C1-3A48-323C-D578A6635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 b="15346"/>
          <a:stretch/>
        </p:blipFill>
        <p:spPr bwMode="auto">
          <a:xfrm>
            <a:off x="-1" y="0"/>
            <a:ext cx="12200121" cy="685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606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4BD06DB-32CF-A622-9734-9883F3079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" b="10732"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6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rael Archaeology: The Pilgrim's Road - Inspiration Travel - Christian  Travel Blog - Tips &amp; Resources">
            <a:extLst>
              <a:ext uri="{FF2B5EF4-FFF2-40B4-BE49-F238E27FC236}">
                <a16:creationId xmlns:a16="http://schemas.microsoft.com/office/drawing/2014/main" id="{069DACE9-85DA-A37A-B35F-A9F3EE19A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b="77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34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erusalem's 2,000-year-old Pilgrimage Road Preparing for Modern Revival -  The Media Line">
            <a:extLst>
              <a:ext uri="{FF2B5EF4-FFF2-40B4-BE49-F238E27FC236}">
                <a16:creationId xmlns:a16="http://schemas.microsoft.com/office/drawing/2014/main" id="{D83E1A47-3EB4-A8BA-C2CD-42CC1E119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254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5584A-6705-60AA-2259-B01D8E32F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"/>
            <a:ext cx="12192000" cy="68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96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42FA56-0BE8-8D88-6707-58C28D8F5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7" r="-192" b="33333"/>
          <a:stretch/>
        </p:blipFill>
        <p:spPr bwMode="auto">
          <a:xfrm>
            <a:off x="1332470" y="14711"/>
            <a:ext cx="9527059" cy="684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050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5B12242-BCED-92A9-0CC4-0F779AD0D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0"/>
            <a:ext cx="4348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71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4D17C126-95AA-472A-4AA8-63C1B6B9F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"/>
          <a:stretch/>
        </p:blipFill>
        <p:spPr bwMode="auto">
          <a:xfrm>
            <a:off x="3861485" y="18535"/>
            <a:ext cx="4902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2F587A-57CC-ECFB-EB5C-C49DC5EFCEA8}"/>
              </a:ext>
            </a:extLst>
          </p:cNvPr>
          <p:cNvSpPr txBox="1"/>
          <p:nvPr/>
        </p:nvSpPr>
        <p:spPr>
          <a:xfrm>
            <a:off x="-1" y="6581001"/>
            <a:ext cx="7722973" cy="276999"/>
          </a:xfrm>
          <a:prstGeom prst="rect">
            <a:avLst/>
          </a:prstGeom>
          <a:solidFill>
            <a:srgbClr val="FEF7DA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Image: Was the Road in Jerusalem Discovered by Archaeologists Really Built by Pontius Pilate? (thegospelcoalition.org)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70997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055234B-D1C9-EC66-27B6-EDA05DC55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" r="6541" b="2624"/>
          <a:stretch/>
        </p:blipFill>
        <p:spPr bwMode="auto">
          <a:xfrm>
            <a:off x="0" y="0"/>
            <a:ext cx="12198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54865-9E8F-C989-7552-B7D2E7EDA2FD}"/>
              </a:ext>
            </a:extLst>
          </p:cNvPr>
          <p:cNvSpPr txBox="1"/>
          <p:nvPr/>
        </p:nvSpPr>
        <p:spPr>
          <a:xfrm>
            <a:off x="0" y="6581001"/>
            <a:ext cx="7924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Image: Was the Road in Jerusalem Discovered by Archaeologists Really Built by Pontius Pilate? (thegospelcoalition.org)</a:t>
            </a:r>
            <a:endParaRPr lang="pt-BR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BAF176-8866-B5AF-4609-69BD497FC1BC}"/>
              </a:ext>
            </a:extLst>
          </p:cNvPr>
          <p:cNvCxnSpPr>
            <a:cxnSpLocks/>
          </p:cNvCxnSpPr>
          <p:nvPr/>
        </p:nvCxnSpPr>
        <p:spPr>
          <a:xfrm>
            <a:off x="4203700" y="4738914"/>
            <a:ext cx="555942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7B310E-C62F-4E2E-151C-88460BCEB69F}"/>
              </a:ext>
            </a:extLst>
          </p:cNvPr>
          <p:cNvCxnSpPr>
            <a:cxnSpLocks/>
          </p:cNvCxnSpPr>
          <p:nvPr/>
        </p:nvCxnSpPr>
        <p:spPr>
          <a:xfrm>
            <a:off x="7808686" y="2119086"/>
            <a:ext cx="195443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17DBC0-5E1B-3B42-9FB9-572CD438571D}"/>
              </a:ext>
            </a:extLst>
          </p:cNvPr>
          <p:cNvCxnSpPr>
            <a:cxnSpLocks/>
          </p:cNvCxnSpPr>
          <p:nvPr/>
        </p:nvCxnSpPr>
        <p:spPr>
          <a:xfrm flipV="1">
            <a:off x="4203700" y="2119086"/>
            <a:ext cx="3604986" cy="2619828"/>
          </a:xfrm>
          <a:prstGeom prst="line">
            <a:avLst/>
          </a:prstGeom>
          <a:ln w="95250">
            <a:solidFill>
              <a:schemeClr val="accent6">
                <a:lumMod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E4E3E7-5F6A-7816-2C48-4C50C2A37E90}"/>
              </a:ext>
            </a:extLst>
          </p:cNvPr>
          <p:cNvSpPr/>
          <p:nvPr/>
        </p:nvSpPr>
        <p:spPr>
          <a:xfrm>
            <a:off x="4826000" y="2306492"/>
            <a:ext cx="1502229" cy="86203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Distance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634 meters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(2,080 ft)</a:t>
            </a:r>
            <a:endParaRPr lang="pt-BR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3B032D-CD55-7904-017F-A6CC2CF97690}"/>
              </a:ext>
            </a:extLst>
          </p:cNvPr>
          <p:cNvCxnSpPr>
            <a:cxnSpLocks/>
          </p:cNvCxnSpPr>
          <p:nvPr/>
        </p:nvCxnSpPr>
        <p:spPr>
          <a:xfrm>
            <a:off x="9724571" y="2152650"/>
            <a:ext cx="0" cy="2543175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DD508EF-6CE0-84A1-CF96-A915000D2524}"/>
              </a:ext>
            </a:extLst>
          </p:cNvPr>
          <p:cNvSpPr/>
          <p:nvPr/>
        </p:nvSpPr>
        <p:spPr>
          <a:xfrm>
            <a:off x="9829572" y="2997983"/>
            <a:ext cx="1502229" cy="86203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Height: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115 meters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(377 ft)</a:t>
            </a:r>
            <a:endParaRPr lang="pt-BR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5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38ab2ba4e5_1_336"/>
          <p:cNvSpPr/>
          <p:nvPr/>
        </p:nvSpPr>
        <p:spPr>
          <a:xfrm>
            <a:off x="0" y="214312"/>
            <a:ext cx="11974000" cy="6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567" rIns="108800" bIns="545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the Body of which the Lord is Head,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Called to obey Him, now risen from the dead;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 wills us be a family,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Diverse yet truly one: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let us give our gifts to God,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And so shall his work on earth be done.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D2D87C6-2686-90B2-2653-65296A3B1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4021" r="5912" b="6455"/>
          <a:stretch/>
        </p:blipFill>
        <p:spPr bwMode="auto">
          <a:xfrm>
            <a:off x="2213423" y="23351"/>
            <a:ext cx="5762171" cy="6696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F3AB73-367B-E766-1E7F-5C798A700D49}"/>
              </a:ext>
            </a:extLst>
          </p:cNvPr>
          <p:cNvSpPr txBox="1"/>
          <p:nvPr/>
        </p:nvSpPr>
        <p:spPr>
          <a:xfrm>
            <a:off x="7975594" y="2800811"/>
            <a:ext cx="402045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Arial Nova Cond" panose="020B0506020202020204" pitchFamily="34" charset="0"/>
              </a:rPr>
              <a:t>Drawing of the Pilgrimage Road, running from the Pool of Siloam to the Second Temple.</a:t>
            </a:r>
          </a:p>
          <a:p>
            <a:endParaRPr lang="en-US" sz="3000" dirty="0">
              <a:latin typeface="Arial Nova Cond" panose="020B0506020202020204" pitchFamily="34" charset="0"/>
            </a:endParaRPr>
          </a:p>
          <a:p>
            <a:r>
              <a:rPr lang="en-US" sz="1500" dirty="0">
                <a:latin typeface="Arial Nova Cond" panose="020B0506020202020204" pitchFamily="34" charset="0"/>
              </a:rPr>
              <a:t>Rights to Shalom </a:t>
            </a:r>
            <a:r>
              <a:rPr lang="en-US" sz="1500" dirty="0" err="1">
                <a:latin typeface="Arial Nova Cond" panose="020B0506020202020204" pitchFamily="34" charset="0"/>
              </a:rPr>
              <a:t>Kveller</a:t>
            </a:r>
            <a:r>
              <a:rPr lang="en-US" sz="1500" dirty="0">
                <a:latin typeface="Arial Nova Cond" panose="020B0506020202020204" pitchFamily="34" charset="0"/>
              </a:rPr>
              <a:t>, City of David Archives.</a:t>
            </a:r>
            <a:endParaRPr lang="pt-BR" sz="1500" dirty="0"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608D64-DA65-F5C8-7BF7-5A665FD22B50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Image: Second Temple Period Receipt Found in the City of David (biblicalarchaeology.org)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914836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7B81-D1C7-30D3-5BF6-A16A5FEC6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28E8355-9FDB-1C0D-7EB3-4C367FB5D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51549" r="8576" b="673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5336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464A2-368B-45FF-D0FF-5196CC557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11E50D7-76E7-CE2B-620A-1D47BEEDD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13890" r="5416" b="42907"/>
          <a:stretch/>
        </p:blipFill>
        <p:spPr bwMode="auto">
          <a:xfrm>
            <a:off x="-7121" y="0"/>
            <a:ext cx="12199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77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erusalem's 2,000-year-old Pilgrimage Road preparing for modern revival -  The Jerusalem Post">
            <a:extLst>
              <a:ext uri="{FF2B5EF4-FFF2-40B4-BE49-F238E27FC236}">
                <a16:creationId xmlns:a16="http://schemas.microsoft.com/office/drawing/2014/main" id="{721405D3-6A58-4454-88AF-CB72304F3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r="2172" b="58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43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A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n on Pool of Shiloam">
            <a:extLst>
              <a:ext uri="{FF2B5EF4-FFF2-40B4-BE49-F238E27FC236}">
                <a16:creationId xmlns:a16="http://schemas.microsoft.com/office/drawing/2014/main" id="{7AFA0CF5-8449-3F9A-DBCC-49EFC6C2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96" y="-1270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8C4674-5FAB-DC33-DF54-7E546A875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13164" r="21315" b="6784"/>
          <a:stretch/>
        </p:blipFill>
        <p:spPr>
          <a:xfrm>
            <a:off x="914401" y="0"/>
            <a:ext cx="5386046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69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n on Pool of Shiloam">
            <a:extLst>
              <a:ext uri="{FF2B5EF4-FFF2-40B4-BE49-F238E27FC236}">
                <a16:creationId xmlns:a16="http://schemas.microsoft.com/office/drawing/2014/main" id="{6DD05583-7F01-D1FA-5323-12E37E1D3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46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8CEF2-3241-0B13-57A5-6D8844B13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8CB816-D067-83D9-BE4F-BACB11E5568C}"/>
              </a:ext>
            </a:extLst>
          </p:cNvPr>
          <p:cNvSpPr txBox="1"/>
          <p:nvPr/>
        </p:nvSpPr>
        <p:spPr>
          <a:xfrm>
            <a:off x="261256" y="246743"/>
            <a:ext cx="5950857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Several Coins of the First Century AD were found on the digs, mainly coins of the time of the Jewish revolt against the Romans 66-70 AD.</a:t>
            </a:r>
            <a:endParaRPr lang="pt-B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17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59D2967B-A77A-9F3B-DFCC-0066AC8E9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8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C9D03-5579-9A52-520F-8FA5420519B0}"/>
              </a:ext>
            </a:extLst>
          </p:cNvPr>
          <p:cNvSpPr txBox="1"/>
          <p:nvPr/>
        </p:nvSpPr>
        <p:spPr>
          <a:xfrm>
            <a:off x="7968342" y="815876"/>
            <a:ext cx="35850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Nova Cond" panose="020B0506020202020204" pitchFamily="34" charset="0"/>
              </a:rPr>
              <a:t>An interesting artifact measuring 2,5” x 3,5” was found in the road excavations. It contains seven lines of text, which seems to be some sort of bill or receipt belonging to Shimon.</a:t>
            </a:r>
            <a:endParaRPr lang="pt-BR" sz="2400" dirty="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96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BD58E-9AD9-4DC2-F958-66E660B8E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80" y="457200"/>
            <a:ext cx="8460639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38032-D975-FB35-0E3B-A684B037837A}"/>
              </a:ext>
            </a:extLst>
          </p:cNvPr>
          <p:cNvSpPr txBox="1"/>
          <p:nvPr/>
        </p:nvSpPr>
        <p:spPr>
          <a:xfrm>
            <a:off x="8650514" y="624115"/>
            <a:ext cx="1553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Among the finds is a ring.</a:t>
            </a:r>
            <a:endParaRPr lang="pt-BR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996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ity of David Ancient Jerusalem on X: &quot;The Original Speakers' Corner🗣 The  2000 year old podium, the only one of its kind in #Jerusalem, was  discovered in the excavation of the Second">
            <a:extLst>
              <a:ext uri="{FF2B5EF4-FFF2-40B4-BE49-F238E27FC236}">
                <a16:creationId xmlns:a16="http://schemas.microsoft.com/office/drawing/2014/main" id="{B210F504-A89D-CE83-099B-2F9588F0C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 b="77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26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38ab2ba4e5_1_340"/>
          <p:cNvSpPr/>
          <p:nvPr/>
        </p:nvSpPr>
        <p:spPr>
          <a:xfrm>
            <a:off x="0" y="214312"/>
            <a:ext cx="11974000" cy="6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00" tIns="54567" rIns="108800" bIns="545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a temple, the Spirit’s dwelling place,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Formed in great weakness, a cup to hold God’s 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grace;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die alone, for on its own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Each ember loses fire: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Yet joined in one the flame burns on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4267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To give warmth and light, and to inspire.</a:t>
            </a:r>
            <a:endParaRPr sz="42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F40CE-1378-B41A-2A0B-8020B3AC6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8" b="5848"/>
          <a:stretch/>
        </p:blipFill>
        <p:spPr>
          <a:xfrm>
            <a:off x="-126745" y="0"/>
            <a:ext cx="12318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CustomShape 1"/>
          <p:cNvSpPr/>
          <p:nvPr/>
        </p:nvSpPr>
        <p:spPr>
          <a:xfrm>
            <a:off x="95250" y="285862"/>
            <a:ext cx="12001163" cy="624746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663" tIns="54000" rIns="107663" bIns="54000">
            <a:noAutofit/>
          </a:bodyPr>
          <a:lstStyle/>
          <a:p>
            <a:pPr algn="ctr" defTabSz="857250">
              <a:spcBef>
                <a:spcPts val="3187"/>
              </a:spcBef>
            </a:pPr>
            <a:endParaRPr lang="en-US" sz="1688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algn="ctr" defTabSz="857250">
              <a:spcBef>
                <a:spcPts val="2578"/>
              </a:spcBef>
            </a:pPr>
            <a:r>
              <a:rPr lang="en-US" sz="5156" b="1" spc="-1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I Love You, Lord</a:t>
            </a:r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algn="ctr" defTabSz="857250">
              <a:spcBef>
                <a:spcPts val="2578"/>
              </a:spcBef>
            </a:pPr>
            <a:r>
              <a:rPr lang="en-US" sz="5156" b="1" spc="-1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Hymn 80 </a:t>
            </a:r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>
              <a:spcBef>
                <a:spcPts val="468"/>
              </a:spcBef>
            </a:pPr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>
              <a:spcBef>
                <a:spcPts val="468"/>
              </a:spcBef>
            </a:pPr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>
              <a:spcBef>
                <a:spcPts val="468"/>
              </a:spcBef>
            </a:pPr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>
              <a:spcBef>
                <a:spcPts val="468"/>
              </a:spcBef>
            </a:pPr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endParaRPr lang="en-US" sz="5156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r>
              <a:rPr lang="en-US" sz="1875" b="1" spc="-1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Text:  Laurie Klein</a:t>
            </a:r>
            <a:endParaRPr lang="en-US" sz="1875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r>
              <a:rPr lang="en-US" sz="1875" b="1" spc="-1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Music:  Laurie Klein; arr. Eugene Thomas</a:t>
            </a:r>
            <a:endParaRPr lang="en-US" sz="1875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CustomShape 1"/>
          <p:cNvSpPr/>
          <p:nvPr/>
        </p:nvSpPr>
        <p:spPr>
          <a:xfrm>
            <a:off x="95250" y="214312"/>
            <a:ext cx="12001163" cy="624746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7663" tIns="54000" rIns="107663" bIns="54000">
            <a:noAutofit/>
          </a:bodyPr>
          <a:lstStyle/>
          <a:p>
            <a:pPr defTabSz="857250"/>
            <a:endParaRPr lang="en-US" sz="4219" spc="-1" dirty="0">
              <a:solidFill>
                <a:srgbClr val="FFFFFF"/>
              </a:solidFill>
              <a:latin typeface="Times New Roman"/>
              <a:ea typeface="ＭＳ Ｐゴシック"/>
              <a:cs typeface="DejaVu Sans"/>
            </a:endParaRPr>
          </a:p>
          <a:p>
            <a:pPr defTabSz="857250"/>
            <a:endParaRPr lang="en-US" sz="4219" spc="-1" dirty="0">
              <a:solidFill>
                <a:srgbClr val="FFFFFF"/>
              </a:solidFill>
              <a:latin typeface="Times New Roman"/>
              <a:ea typeface="ＭＳ Ｐゴシック"/>
              <a:cs typeface="DejaVu Sans"/>
            </a:endParaRPr>
          </a:p>
          <a:p>
            <a:pPr defTabSz="857250"/>
            <a:endParaRPr lang="en-US" sz="4219" spc="-1" dirty="0">
              <a:solidFill>
                <a:srgbClr val="FFFFFF"/>
              </a:solidFill>
              <a:latin typeface="Times New Roman"/>
              <a:ea typeface="ＭＳ Ｐゴシック"/>
              <a:cs typeface="DejaVu Sans"/>
            </a:endParaRPr>
          </a:p>
          <a:p>
            <a:pPr defTabSz="857250"/>
            <a:r>
              <a:rPr lang="en-US" sz="4219" spc="-1" dirty="0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I love you, Lord, and I lift my voice</a:t>
            </a:r>
            <a:endParaRPr lang="en-US" sz="421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r>
              <a:rPr lang="en-US" sz="4219" spc="-1" dirty="0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	to worship You.  O, my soul, rejoice!</a:t>
            </a:r>
            <a:endParaRPr lang="en-US" sz="421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r>
              <a:rPr lang="en-US" sz="4219" spc="-1" dirty="0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Take joy, my King, in what You hear:</a:t>
            </a:r>
            <a:endParaRPr lang="en-US" sz="421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defTabSz="857250"/>
            <a:r>
              <a:rPr lang="en-US" sz="4219" spc="-1" dirty="0">
                <a:solidFill>
                  <a:srgbClr val="FFFFFF"/>
                </a:solidFill>
                <a:latin typeface="Times New Roman"/>
                <a:ea typeface="ＭＳ Ｐゴシック"/>
                <a:cs typeface="DejaVu Sans"/>
              </a:rPr>
              <a:t>	may it be a sweet, sweet sound in Your ear.</a:t>
            </a:r>
            <a:endParaRPr lang="en-US" sz="4219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Egypt and Archeology">
            <a:extLst>
              <a:ext uri="{FF2B5EF4-FFF2-40B4-BE49-F238E27FC236}">
                <a16:creationId xmlns:a16="http://schemas.microsoft.com/office/drawing/2014/main" id="{9BC2A4E1-8E2C-DF66-2B3B-056820FA0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B2049-63DC-B6DB-4715-6DE88D3A4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4544"/>
            <a:ext cx="9144000" cy="2560319"/>
          </a:xfrm>
          <a:solidFill>
            <a:schemeClr val="dk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10900" dirty="0">
                <a:latin typeface="Copperplate Gothic Bold" panose="020E0705020206020404" pitchFamily="34" charset="0"/>
              </a:rPr>
              <a:t>Archeology</a:t>
            </a:r>
            <a:r>
              <a:rPr lang="en-US" sz="8800" dirty="0">
                <a:latin typeface="Copperplate Gothic Bold" panose="020E0705020206020404" pitchFamily="34" charset="0"/>
              </a:rPr>
              <a:t> of Bible Times</a:t>
            </a:r>
            <a:endParaRPr lang="pt-BR" sz="8800" dirty="0">
              <a:latin typeface="Copperplate Gothic Bold" panose="020E07050202060204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EF5E4D-BB58-6752-7A15-A0DF68745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5105052"/>
            <a:ext cx="6400800" cy="44840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Pastor John dos Santos - Faith Presbyterian Church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44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834</Words>
  <Application>Microsoft Office PowerPoint</Application>
  <PresentationFormat>Widescreen</PresentationFormat>
  <Paragraphs>120</Paragraphs>
  <Slides>60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9" baseType="lpstr">
      <vt:lpstr>Aharoni</vt:lpstr>
      <vt:lpstr>Arial</vt:lpstr>
      <vt:lpstr>Arial Black</vt:lpstr>
      <vt:lpstr>Arial Nova Cond</vt:lpstr>
      <vt:lpstr>Arial Nova Cond Light</vt:lpstr>
      <vt:lpstr>Calibri</vt:lpstr>
      <vt:lpstr>Calibri Light</vt:lpstr>
      <vt:lpstr>Californian FB</vt:lpstr>
      <vt:lpstr>Candara Light</vt:lpstr>
      <vt:lpstr>Copperplate Gothic Bold</vt:lpstr>
      <vt:lpstr>Dreaming Outloud Pro</vt:lpstr>
      <vt:lpstr>Perpetua</vt:lpstr>
      <vt:lpstr>Symbol</vt:lpstr>
      <vt:lpstr>Times New Roman</vt:lpstr>
      <vt:lpstr>Wingdings</vt:lpstr>
      <vt:lpstr>Office Theme</vt:lpstr>
      <vt:lpstr>POI_THEME_TEMPLATE_DESIGN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Archeology of Bible Times</vt:lpstr>
      <vt:lpstr>Chronology of Powers</vt:lpstr>
      <vt:lpstr>PowerPoint Presentation</vt:lpstr>
      <vt:lpstr>PowerPoint Presentation</vt:lpstr>
      <vt:lpstr>PowerPoint Presentation</vt:lpstr>
      <vt:lpstr>Western Wall (Wailing Wall)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Hezekiah’s Pool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Tempos de Jesus</dc:title>
  <dc:creator>João Artur dos Santos</dc:creator>
  <cp:lastModifiedBy>Faith Presbyterian</cp:lastModifiedBy>
  <cp:revision>5</cp:revision>
  <cp:lastPrinted>2024-02-07T22:48:28Z</cp:lastPrinted>
  <dcterms:created xsi:type="dcterms:W3CDTF">2021-01-05T15:25:41Z</dcterms:created>
  <dcterms:modified xsi:type="dcterms:W3CDTF">2024-02-07T23:46:53Z</dcterms:modified>
</cp:coreProperties>
</file>