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86" r:id="rId2"/>
    <p:sldId id="520" r:id="rId3"/>
    <p:sldId id="527" r:id="rId4"/>
    <p:sldId id="563" r:id="rId5"/>
    <p:sldId id="578" r:id="rId6"/>
    <p:sldId id="583" r:id="rId7"/>
    <p:sldId id="579" r:id="rId8"/>
    <p:sldId id="580" r:id="rId9"/>
    <p:sldId id="581" r:id="rId10"/>
    <p:sldId id="582" r:id="rId11"/>
    <p:sldId id="603" r:id="rId12"/>
    <p:sldId id="544" r:id="rId13"/>
    <p:sldId id="541" r:id="rId14"/>
    <p:sldId id="542" r:id="rId15"/>
    <p:sldId id="543" r:id="rId16"/>
    <p:sldId id="602" r:id="rId17"/>
    <p:sldId id="601" r:id="rId18"/>
    <p:sldId id="595" r:id="rId19"/>
    <p:sldId id="596" r:id="rId20"/>
    <p:sldId id="597" r:id="rId21"/>
    <p:sldId id="598" r:id="rId22"/>
    <p:sldId id="600" r:id="rId23"/>
    <p:sldId id="599" r:id="rId24"/>
    <p:sldId id="589" r:id="rId25"/>
    <p:sldId id="587" r:id="rId26"/>
    <p:sldId id="588" r:id="rId27"/>
    <p:sldId id="590" r:id="rId28"/>
    <p:sldId id="591" r:id="rId29"/>
    <p:sldId id="592" r:id="rId30"/>
    <p:sldId id="585" r:id="rId31"/>
    <p:sldId id="586" r:id="rId32"/>
    <p:sldId id="584" r:id="rId33"/>
    <p:sldId id="593"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4340"/>
    <a:srgbClr val="FFFFFF"/>
    <a:srgbClr val="746B64"/>
    <a:srgbClr val="F7F7D5"/>
    <a:srgbClr val="F7EDE5"/>
    <a:srgbClr val="000000"/>
    <a:srgbClr val="FFF6D9"/>
    <a:srgbClr val="CDCAB9"/>
    <a:srgbClr val="FEF7DA"/>
    <a:srgbClr val="BFAC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EBE631-4F20-4885-BE8D-2E88B9CAEAC4}" v="319" dt="2024-03-06T23:13:20.6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0" autoAdjust="0"/>
    <p:restoredTop sz="94737" autoAdjust="0"/>
  </p:normalViewPr>
  <p:slideViewPr>
    <p:cSldViewPr snapToGrid="0">
      <p:cViewPr>
        <p:scale>
          <a:sx n="70" d="100"/>
          <a:sy n="70" d="100"/>
        </p:scale>
        <p:origin x="534" y="24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pt-B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243FD16-7BD2-419B-84E6-630BC2D14857}" type="datetimeFigureOut">
              <a:rPr lang="pt-BR" smtClean="0"/>
              <a:t>06/03/2024</a:t>
            </a:fld>
            <a:endParaRPr lang="pt-B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pt-BR"/>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pt-B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E37DB0D-D27C-448D-B6C9-BFF834A0F92A}" type="slidenum">
              <a:rPr lang="pt-BR" smtClean="0"/>
              <a:t>‹#›</a:t>
            </a:fld>
            <a:endParaRPr lang="pt-BR"/>
          </a:p>
        </p:txBody>
      </p:sp>
    </p:spTree>
    <p:extLst>
      <p:ext uri="{BB962C8B-B14F-4D97-AF65-F5344CB8AC3E}">
        <p14:creationId xmlns:p14="http://schemas.microsoft.com/office/powerpoint/2010/main" val="3857948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EE37DB0D-D27C-448D-B6C9-BFF834A0F92A}" type="slidenum">
              <a:rPr lang="pt-BR" smtClean="0"/>
              <a:t>13</a:t>
            </a:fld>
            <a:endParaRPr lang="pt-BR"/>
          </a:p>
        </p:txBody>
      </p:sp>
    </p:spTree>
    <p:extLst>
      <p:ext uri="{BB962C8B-B14F-4D97-AF65-F5344CB8AC3E}">
        <p14:creationId xmlns:p14="http://schemas.microsoft.com/office/powerpoint/2010/main" val="1586192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A5CDB-04DB-4632-AE32-B89D6B327B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BR"/>
          </a:p>
        </p:txBody>
      </p:sp>
      <p:sp>
        <p:nvSpPr>
          <p:cNvPr id="3" name="Subtitle 2">
            <a:extLst>
              <a:ext uri="{FF2B5EF4-FFF2-40B4-BE49-F238E27FC236}">
                <a16:creationId xmlns:a16="http://schemas.microsoft.com/office/drawing/2014/main" id="{884EE31B-B662-4342-B275-4BE1552CBF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
        <p:nvSpPr>
          <p:cNvPr id="4" name="Date Placeholder 3">
            <a:extLst>
              <a:ext uri="{FF2B5EF4-FFF2-40B4-BE49-F238E27FC236}">
                <a16:creationId xmlns:a16="http://schemas.microsoft.com/office/drawing/2014/main" id="{CCA2CAA8-06ED-40A8-9F85-00B6E6A4C969}"/>
              </a:ext>
            </a:extLst>
          </p:cNvPr>
          <p:cNvSpPr>
            <a:spLocks noGrp="1"/>
          </p:cNvSpPr>
          <p:nvPr>
            <p:ph type="dt" sz="half" idx="10"/>
          </p:nvPr>
        </p:nvSpPr>
        <p:spPr/>
        <p:txBody>
          <a:bodyPr/>
          <a:lstStyle/>
          <a:p>
            <a:fld id="{CBEAED4F-9026-46B2-8D88-2666F495B7A4}" type="datetimeFigureOut">
              <a:rPr lang="pt-BR" smtClean="0"/>
              <a:t>06/03/2024</a:t>
            </a:fld>
            <a:endParaRPr lang="pt-BR"/>
          </a:p>
        </p:txBody>
      </p:sp>
      <p:sp>
        <p:nvSpPr>
          <p:cNvPr id="5" name="Footer Placeholder 4">
            <a:extLst>
              <a:ext uri="{FF2B5EF4-FFF2-40B4-BE49-F238E27FC236}">
                <a16:creationId xmlns:a16="http://schemas.microsoft.com/office/drawing/2014/main" id="{B2032165-1CE5-40AF-9BF2-61B4B49BD862}"/>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3D17E310-2995-43D8-BC7A-DF55A8DF7941}"/>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2114789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EF7E-DBD6-4ACE-B61B-B6F0EC4DF429}"/>
              </a:ext>
            </a:extLst>
          </p:cNvPr>
          <p:cNvSpPr>
            <a:spLocks noGrp="1"/>
          </p:cNvSpPr>
          <p:nvPr>
            <p:ph type="title"/>
          </p:nvPr>
        </p:nvSpPr>
        <p:spPr/>
        <p:txBody>
          <a:bodyPr/>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0FE79BE9-1493-4860-A4E6-83782F94AA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E2CC3153-B397-4CA8-9F8C-C1D7221F15F2}"/>
              </a:ext>
            </a:extLst>
          </p:cNvPr>
          <p:cNvSpPr>
            <a:spLocks noGrp="1"/>
          </p:cNvSpPr>
          <p:nvPr>
            <p:ph type="dt" sz="half" idx="10"/>
          </p:nvPr>
        </p:nvSpPr>
        <p:spPr/>
        <p:txBody>
          <a:bodyPr/>
          <a:lstStyle/>
          <a:p>
            <a:fld id="{CBEAED4F-9026-46B2-8D88-2666F495B7A4}" type="datetimeFigureOut">
              <a:rPr lang="pt-BR" smtClean="0"/>
              <a:t>06/03/2024</a:t>
            </a:fld>
            <a:endParaRPr lang="pt-BR"/>
          </a:p>
        </p:txBody>
      </p:sp>
      <p:sp>
        <p:nvSpPr>
          <p:cNvPr id="5" name="Footer Placeholder 4">
            <a:extLst>
              <a:ext uri="{FF2B5EF4-FFF2-40B4-BE49-F238E27FC236}">
                <a16:creationId xmlns:a16="http://schemas.microsoft.com/office/drawing/2014/main" id="{EB2F2E7B-9D75-47C8-92A9-6831CDA0BD01}"/>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871F1341-36B7-4577-8153-2884D24E8B7C}"/>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664752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ACB80E-F78E-4B36-9CD9-171CE4B4956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154D08C0-0EE9-4B19-8827-3D9867D3B7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4EC55BB8-63DD-449A-9B99-7E21C8A36C20}"/>
              </a:ext>
            </a:extLst>
          </p:cNvPr>
          <p:cNvSpPr>
            <a:spLocks noGrp="1"/>
          </p:cNvSpPr>
          <p:nvPr>
            <p:ph type="dt" sz="half" idx="10"/>
          </p:nvPr>
        </p:nvSpPr>
        <p:spPr/>
        <p:txBody>
          <a:bodyPr/>
          <a:lstStyle/>
          <a:p>
            <a:fld id="{CBEAED4F-9026-46B2-8D88-2666F495B7A4}" type="datetimeFigureOut">
              <a:rPr lang="pt-BR" smtClean="0"/>
              <a:t>06/03/2024</a:t>
            </a:fld>
            <a:endParaRPr lang="pt-BR"/>
          </a:p>
        </p:txBody>
      </p:sp>
      <p:sp>
        <p:nvSpPr>
          <p:cNvPr id="5" name="Footer Placeholder 4">
            <a:extLst>
              <a:ext uri="{FF2B5EF4-FFF2-40B4-BE49-F238E27FC236}">
                <a16:creationId xmlns:a16="http://schemas.microsoft.com/office/drawing/2014/main" id="{ECA46C3F-8D04-4500-A5F4-E23171FC60A1}"/>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68EFB016-BF20-4540-A4FE-A9524E130C71}"/>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835401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5A40-C967-4B33-85CC-E49AF9E1559C}"/>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A43D9D56-9F93-4C15-99A4-54DE461C1C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A3AB47C2-24DA-4B8C-B6D0-C14BCB55DA7A}"/>
              </a:ext>
            </a:extLst>
          </p:cNvPr>
          <p:cNvSpPr>
            <a:spLocks noGrp="1"/>
          </p:cNvSpPr>
          <p:nvPr>
            <p:ph type="dt" sz="half" idx="10"/>
          </p:nvPr>
        </p:nvSpPr>
        <p:spPr/>
        <p:txBody>
          <a:bodyPr/>
          <a:lstStyle/>
          <a:p>
            <a:fld id="{CBEAED4F-9026-46B2-8D88-2666F495B7A4}" type="datetimeFigureOut">
              <a:rPr lang="pt-BR" smtClean="0"/>
              <a:t>06/03/2024</a:t>
            </a:fld>
            <a:endParaRPr lang="pt-BR"/>
          </a:p>
        </p:txBody>
      </p:sp>
      <p:sp>
        <p:nvSpPr>
          <p:cNvPr id="5" name="Footer Placeholder 4">
            <a:extLst>
              <a:ext uri="{FF2B5EF4-FFF2-40B4-BE49-F238E27FC236}">
                <a16:creationId xmlns:a16="http://schemas.microsoft.com/office/drawing/2014/main" id="{FED8903F-C437-4AF9-A2A6-AD39E900EA4B}"/>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1D0E7DA1-0895-4590-96C4-D558F63F7699}"/>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2374142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AF6EF-2AE4-448A-B07C-198F083906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BR"/>
          </a:p>
        </p:txBody>
      </p:sp>
      <p:sp>
        <p:nvSpPr>
          <p:cNvPr id="3" name="Text Placeholder 2">
            <a:extLst>
              <a:ext uri="{FF2B5EF4-FFF2-40B4-BE49-F238E27FC236}">
                <a16:creationId xmlns:a16="http://schemas.microsoft.com/office/drawing/2014/main" id="{C84CD51D-098B-4C07-B96C-7F11BE0770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D106DE-2CAD-4BD8-8ECD-DDFDE65A4978}"/>
              </a:ext>
            </a:extLst>
          </p:cNvPr>
          <p:cNvSpPr>
            <a:spLocks noGrp="1"/>
          </p:cNvSpPr>
          <p:nvPr>
            <p:ph type="dt" sz="half" idx="10"/>
          </p:nvPr>
        </p:nvSpPr>
        <p:spPr/>
        <p:txBody>
          <a:bodyPr/>
          <a:lstStyle/>
          <a:p>
            <a:fld id="{CBEAED4F-9026-46B2-8D88-2666F495B7A4}" type="datetimeFigureOut">
              <a:rPr lang="pt-BR" smtClean="0"/>
              <a:t>06/03/2024</a:t>
            </a:fld>
            <a:endParaRPr lang="pt-BR"/>
          </a:p>
        </p:txBody>
      </p:sp>
      <p:sp>
        <p:nvSpPr>
          <p:cNvPr id="5" name="Footer Placeholder 4">
            <a:extLst>
              <a:ext uri="{FF2B5EF4-FFF2-40B4-BE49-F238E27FC236}">
                <a16:creationId xmlns:a16="http://schemas.microsoft.com/office/drawing/2014/main" id="{C7A4B776-B3C4-4134-BE38-615A47C0DA10}"/>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6AAB5847-5853-4323-8835-F1E737E1FC1B}"/>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716958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07CD9-37EB-4180-8C3D-035B050B091C}"/>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93B1A95E-20C9-49F6-8AB1-B694875938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a:extLst>
              <a:ext uri="{FF2B5EF4-FFF2-40B4-BE49-F238E27FC236}">
                <a16:creationId xmlns:a16="http://schemas.microsoft.com/office/drawing/2014/main" id="{855E46B0-3E94-4982-8754-8B29C85B68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a:extLst>
              <a:ext uri="{FF2B5EF4-FFF2-40B4-BE49-F238E27FC236}">
                <a16:creationId xmlns:a16="http://schemas.microsoft.com/office/drawing/2014/main" id="{062764E1-1D87-4456-9DCC-0D8CADCF424A}"/>
              </a:ext>
            </a:extLst>
          </p:cNvPr>
          <p:cNvSpPr>
            <a:spLocks noGrp="1"/>
          </p:cNvSpPr>
          <p:nvPr>
            <p:ph type="dt" sz="half" idx="10"/>
          </p:nvPr>
        </p:nvSpPr>
        <p:spPr/>
        <p:txBody>
          <a:bodyPr/>
          <a:lstStyle/>
          <a:p>
            <a:fld id="{CBEAED4F-9026-46B2-8D88-2666F495B7A4}" type="datetimeFigureOut">
              <a:rPr lang="pt-BR" smtClean="0"/>
              <a:t>06/03/2024</a:t>
            </a:fld>
            <a:endParaRPr lang="pt-BR"/>
          </a:p>
        </p:txBody>
      </p:sp>
      <p:sp>
        <p:nvSpPr>
          <p:cNvPr id="6" name="Footer Placeholder 5">
            <a:extLst>
              <a:ext uri="{FF2B5EF4-FFF2-40B4-BE49-F238E27FC236}">
                <a16:creationId xmlns:a16="http://schemas.microsoft.com/office/drawing/2014/main" id="{A0450D18-5B3B-4DDD-ACD8-796A43C73AE2}"/>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201CDFD7-9753-42B9-94DD-FC1D41863E10}"/>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632301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FC509-618D-403B-BC4C-159C660C9AAE}"/>
              </a:ext>
            </a:extLst>
          </p:cNvPr>
          <p:cNvSpPr>
            <a:spLocks noGrp="1"/>
          </p:cNvSpPr>
          <p:nvPr>
            <p:ph type="title"/>
          </p:nvPr>
        </p:nvSpPr>
        <p:spPr>
          <a:xfrm>
            <a:off x="839788" y="365125"/>
            <a:ext cx="10515600" cy="1325563"/>
          </a:xfrm>
        </p:spPr>
        <p:txBody>
          <a:bodyPr/>
          <a:lstStyle/>
          <a:p>
            <a:r>
              <a:rPr lang="en-US"/>
              <a:t>Click to edit Master title style</a:t>
            </a:r>
            <a:endParaRPr lang="pt-BR"/>
          </a:p>
        </p:txBody>
      </p:sp>
      <p:sp>
        <p:nvSpPr>
          <p:cNvPr id="3" name="Text Placeholder 2">
            <a:extLst>
              <a:ext uri="{FF2B5EF4-FFF2-40B4-BE49-F238E27FC236}">
                <a16:creationId xmlns:a16="http://schemas.microsoft.com/office/drawing/2014/main" id="{B533130A-59FB-40C9-ACE5-41DE7E2F99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4703E1-5077-4C33-B7A3-EAC17A23E4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a:extLst>
              <a:ext uri="{FF2B5EF4-FFF2-40B4-BE49-F238E27FC236}">
                <a16:creationId xmlns:a16="http://schemas.microsoft.com/office/drawing/2014/main" id="{28940E90-657E-4F4C-89DA-07185CC97E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F4C66F-8CFD-4895-946F-DD2CF60773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a:extLst>
              <a:ext uri="{FF2B5EF4-FFF2-40B4-BE49-F238E27FC236}">
                <a16:creationId xmlns:a16="http://schemas.microsoft.com/office/drawing/2014/main" id="{B5DBFFC0-6AC3-4EA9-82D1-A33901EFC160}"/>
              </a:ext>
            </a:extLst>
          </p:cNvPr>
          <p:cNvSpPr>
            <a:spLocks noGrp="1"/>
          </p:cNvSpPr>
          <p:nvPr>
            <p:ph type="dt" sz="half" idx="10"/>
          </p:nvPr>
        </p:nvSpPr>
        <p:spPr/>
        <p:txBody>
          <a:bodyPr/>
          <a:lstStyle/>
          <a:p>
            <a:fld id="{CBEAED4F-9026-46B2-8D88-2666F495B7A4}" type="datetimeFigureOut">
              <a:rPr lang="pt-BR" smtClean="0"/>
              <a:t>06/03/2024</a:t>
            </a:fld>
            <a:endParaRPr lang="pt-BR"/>
          </a:p>
        </p:txBody>
      </p:sp>
      <p:sp>
        <p:nvSpPr>
          <p:cNvPr id="8" name="Footer Placeholder 7">
            <a:extLst>
              <a:ext uri="{FF2B5EF4-FFF2-40B4-BE49-F238E27FC236}">
                <a16:creationId xmlns:a16="http://schemas.microsoft.com/office/drawing/2014/main" id="{5077B359-4BA8-4A17-89CC-35D834428429}"/>
              </a:ext>
            </a:extLst>
          </p:cNvPr>
          <p:cNvSpPr>
            <a:spLocks noGrp="1"/>
          </p:cNvSpPr>
          <p:nvPr>
            <p:ph type="ftr" sz="quarter" idx="11"/>
          </p:nvPr>
        </p:nvSpPr>
        <p:spPr/>
        <p:txBody>
          <a:bodyPr/>
          <a:lstStyle/>
          <a:p>
            <a:endParaRPr lang="pt-BR"/>
          </a:p>
        </p:txBody>
      </p:sp>
      <p:sp>
        <p:nvSpPr>
          <p:cNvPr id="9" name="Slide Number Placeholder 8">
            <a:extLst>
              <a:ext uri="{FF2B5EF4-FFF2-40B4-BE49-F238E27FC236}">
                <a16:creationId xmlns:a16="http://schemas.microsoft.com/office/drawing/2014/main" id="{4236A883-75CD-44AE-952A-F12016A79E97}"/>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893035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1817F-7509-4A09-BFBD-D15417D34A4A}"/>
              </a:ext>
            </a:extLst>
          </p:cNvPr>
          <p:cNvSpPr>
            <a:spLocks noGrp="1"/>
          </p:cNvSpPr>
          <p:nvPr>
            <p:ph type="title"/>
          </p:nvPr>
        </p:nvSpPr>
        <p:spPr/>
        <p:txBody>
          <a:bodyPr/>
          <a:lstStyle/>
          <a:p>
            <a:r>
              <a:rPr lang="en-US"/>
              <a:t>Click to edit Master title style</a:t>
            </a:r>
            <a:endParaRPr lang="pt-BR"/>
          </a:p>
        </p:txBody>
      </p:sp>
      <p:sp>
        <p:nvSpPr>
          <p:cNvPr id="3" name="Date Placeholder 2">
            <a:extLst>
              <a:ext uri="{FF2B5EF4-FFF2-40B4-BE49-F238E27FC236}">
                <a16:creationId xmlns:a16="http://schemas.microsoft.com/office/drawing/2014/main" id="{13488048-8BCA-49B8-8A6D-CFBA3AAC6C8B}"/>
              </a:ext>
            </a:extLst>
          </p:cNvPr>
          <p:cNvSpPr>
            <a:spLocks noGrp="1"/>
          </p:cNvSpPr>
          <p:nvPr>
            <p:ph type="dt" sz="half" idx="10"/>
          </p:nvPr>
        </p:nvSpPr>
        <p:spPr/>
        <p:txBody>
          <a:bodyPr/>
          <a:lstStyle/>
          <a:p>
            <a:fld id="{CBEAED4F-9026-46B2-8D88-2666F495B7A4}" type="datetimeFigureOut">
              <a:rPr lang="pt-BR" smtClean="0"/>
              <a:t>06/03/2024</a:t>
            </a:fld>
            <a:endParaRPr lang="pt-BR"/>
          </a:p>
        </p:txBody>
      </p:sp>
      <p:sp>
        <p:nvSpPr>
          <p:cNvPr id="4" name="Footer Placeholder 3">
            <a:extLst>
              <a:ext uri="{FF2B5EF4-FFF2-40B4-BE49-F238E27FC236}">
                <a16:creationId xmlns:a16="http://schemas.microsoft.com/office/drawing/2014/main" id="{A03AE3B8-D316-41DE-98BC-BFB2FB00198F}"/>
              </a:ext>
            </a:extLst>
          </p:cNvPr>
          <p:cNvSpPr>
            <a:spLocks noGrp="1"/>
          </p:cNvSpPr>
          <p:nvPr>
            <p:ph type="ftr" sz="quarter" idx="11"/>
          </p:nvPr>
        </p:nvSpPr>
        <p:spPr/>
        <p:txBody>
          <a:bodyPr/>
          <a:lstStyle/>
          <a:p>
            <a:endParaRPr lang="pt-BR"/>
          </a:p>
        </p:txBody>
      </p:sp>
      <p:sp>
        <p:nvSpPr>
          <p:cNvPr id="5" name="Slide Number Placeholder 4">
            <a:extLst>
              <a:ext uri="{FF2B5EF4-FFF2-40B4-BE49-F238E27FC236}">
                <a16:creationId xmlns:a16="http://schemas.microsoft.com/office/drawing/2014/main" id="{9F508C74-F6C3-4B65-8BFF-3D1DCE670637}"/>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3145906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C874D9-7603-49B0-9C64-D4378467F603}"/>
              </a:ext>
            </a:extLst>
          </p:cNvPr>
          <p:cNvSpPr>
            <a:spLocks noGrp="1"/>
          </p:cNvSpPr>
          <p:nvPr>
            <p:ph type="dt" sz="half" idx="10"/>
          </p:nvPr>
        </p:nvSpPr>
        <p:spPr/>
        <p:txBody>
          <a:bodyPr/>
          <a:lstStyle/>
          <a:p>
            <a:fld id="{CBEAED4F-9026-46B2-8D88-2666F495B7A4}" type="datetimeFigureOut">
              <a:rPr lang="pt-BR" smtClean="0"/>
              <a:t>06/03/2024</a:t>
            </a:fld>
            <a:endParaRPr lang="pt-BR"/>
          </a:p>
        </p:txBody>
      </p:sp>
      <p:sp>
        <p:nvSpPr>
          <p:cNvPr id="3" name="Footer Placeholder 2">
            <a:extLst>
              <a:ext uri="{FF2B5EF4-FFF2-40B4-BE49-F238E27FC236}">
                <a16:creationId xmlns:a16="http://schemas.microsoft.com/office/drawing/2014/main" id="{C71B4F16-0E7C-42C3-A1B6-FFFB1D1EB945}"/>
              </a:ext>
            </a:extLst>
          </p:cNvPr>
          <p:cNvSpPr>
            <a:spLocks noGrp="1"/>
          </p:cNvSpPr>
          <p:nvPr>
            <p:ph type="ftr" sz="quarter" idx="11"/>
          </p:nvPr>
        </p:nvSpPr>
        <p:spPr/>
        <p:txBody>
          <a:bodyPr/>
          <a:lstStyle/>
          <a:p>
            <a:endParaRPr lang="pt-BR"/>
          </a:p>
        </p:txBody>
      </p:sp>
      <p:sp>
        <p:nvSpPr>
          <p:cNvPr id="4" name="Slide Number Placeholder 3">
            <a:extLst>
              <a:ext uri="{FF2B5EF4-FFF2-40B4-BE49-F238E27FC236}">
                <a16:creationId xmlns:a16="http://schemas.microsoft.com/office/drawing/2014/main" id="{7E3B9CFB-0683-4190-894F-4FDEF1388FEC}"/>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861838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50D60-2C68-468D-B46C-EBEB7166BE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Content Placeholder 2">
            <a:extLst>
              <a:ext uri="{FF2B5EF4-FFF2-40B4-BE49-F238E27FC236}">
                <a16:creationId xmlns:a16="http://schemas.microsoft.com/office/drawing/2014/main" id="{7EA392F0-C8B7-4744-8DCD-FC79FD7028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a:extLst>
              <a:ext uri="{FF2B5EF4-FFF2-40B4-BE49-F238E27FC236}">
                <a16:creationId xmlns:a16="http://schemas.microsoft.com/office/drawing/2014/main" id="{831B3D66-0692-4549-8F70-8D2043D858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D34D8C-EBEC-4922-8353-16B073A6DCDF}"/>
              </a:ext>
            </a:extLst>
          </p:cNvPr>
          <p:cNvSpPr>
            <a:spLocks noGrp="1"/>
          </p:cNvSpPr>
          <p:nvPr>
            <p:ph type="dt" sz="half" idx="10"/>
          </p:nvPr>
        </p:nvSpPr>
        <p:spPr/>
        <p:txBody>
          <a:bodyPr/>
          <a:lstStyle/>
          <a:p>
            <a:fld id="{CBEAED4F-9026-46B2-8D88-2666F495B7A4}" type="datetimeFigureOut">
              <a:rPr lang="pt-BR" smtClean="0"/>
              <a:t>06/03/2024</a:t>
            </a:fld>
            <a:endParaRPr lang="pt-BR"/>
          </a:p>
        </p:txBody>
      </p:sp>
      <p:sp>
        <p:nvSpPr>
          <p:cNvPr id="6" name="Footer Placeholder 5">
            <a:extLst>
              <a:ext uri="{FF2B5EF4-FFF2-40B4-BE49-F238E27FC236}">
                <a16:creationId xmlns:a16="http://schemas.microsoft.com/office/drawing/2014/main" id="{DA6062EB-13FE-42C8-B50B-79BEEB9DD61A}"/>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F9C10A73-729E-4C6F-A709-A6F2DE40CFD9}"/>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2988423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DFBAA-9BE0-47AB-B694-032E8943B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Picture Placeholder 2">
            <a:extLst>
              <a:ext uri="{FF2B5EF4-FFF2-40B4-BE49-F238E27FC236}">
                <a16:creationId xmlns:a16="http://schemas.microsoft.com/office/drawing/2014/main" id="{44B7111F-6B03-4004-95ED-CCC8937B05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a:extLst>
              <a:ext uri="{FF2B5EF4-FFF2-40B4-BE49-F238E27FC236}">
                <a16:creationId xmlns:a16="http://schemas.microsoft.com/office/drawing/2014/main" id="{15925ED4-57EF-461F-8144-EDAB0381E0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8C520C-7D36-4CEE-A893-F821E16A8286}"/>
              </a:ext>
            </a:extLst>
          </p:cNvPr>
          <p:cNvSpPr>
            <a:spLocks noGrp="1"/>
          </p:cNvSpPr>
          <p:nvPr>
            <p:ph type="dt" sz="half" idx="10"/>
          </p:nvPr>
        </p:nvSpPr>
        <p:spPr/>
        <p:txBody>
          <a:bodyPr/>
          <a:lstStyle/>
          <a:p>
            <a:fld id="{CBEAED4F-9026-46B2-8D88-2666F495B7A4}" type="datetimeFigureOut">
              <a:rPr lang="pt-BR" smtClean="0"/>
              <a:t>06/03/2024</a:t>
            </a:fld>
            <a:endParaRPr lang="pt-BR"/>
          </a:p>
        </p:txBody>
      </p:sp>
      <p:sp>
        <p:nvSpPr>
          <p:cNvPr id="6" name="Footer Placeholder 5">
            <a:extLst>
              <a:ext uri="{FF2B5EF4-FFF2-40B4-BE49-F238E27FC236}">
                <a16:creationId xmlns:a16="http://schemas.microsoft.com/office/drawing/2014/main" id="{D6B41DB3-6A34-4906-8614-E38C6214ABE7}"/>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2839D956-5094-47C1-88E8-F91B4736F704}"/>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642255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3626E1-15EE-473A-94B0-820B5D43A1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3" name="Text Placeholder 2">
            <a:extLst>
              <a:ext uri="{FF2B5EF4-FFF2-40B4-BE49-F238E27FC236}">
                <a16:creationId xmlns:a16="http://schemas.microsoft.com/office/drawing/2014/main" id="{FBE1B4F9-0214-4ACA-B74D-06660FEE5E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D6070B04-0916-49D5-A7F2-9D3DF789E6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AED4F-9026-46B2-8D88-2666F495B7A4}" type="datetimeFigureOut">
              <a:rPr lang="pt-BR" smtClean="0"/>
              <a:t>06/03/2024</a:t>
            </a:fld>
            <a:endParaRPr lang="pt-BR"/>
          </a:p>
        </p:txBody>
      </p:sp>
      <p:sp>
        <p:nvSpPr>
          <p:cNvPr id="5" name="Footer Placeholder 4">
            <a:extLst>
              <a:ext uri="{FF2B5EF4-FFF2-40B4-BE49-F238E27FC236}">
                <a16:creationId xmlns:a16="http://schemas.microsoft.com/office/drawing/2014/main" id="{D13A8D07-BCF5-41FD-8165-3DEA04F369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a:extLst>
              <a:ext uri="{FF2B5EF4-FFF2-40B4-BE49-F238E27FC236}">
                <a16:creationId xmlns:a16="http://schemas.microsoft.com/office/drawing/2014/main" id="{636421EE-FECA-4329-81BD-413CAC19E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EFEEFC-DB8C-4655-8BE0-06BF4B871F7A}" type="slidenum">
              <a:rPr lang="pt-BR" smtClean="0"/>
              <a:t>‹#›</a:t>
            </a:fld>
            <a:endParaRPr lang="pt-BR"/>
          </a:p>
        </p:txBody>
      </p:sp>
    </p:spTree>
    <p:extLst>
      <p:ext uri="{BB962C8B-B14F-4D97-AF65-F5344CB8AC3E}">
        <p14:creationId xmlns:p14="http://schemas.microsoft.com/office/powerpoint/2010/main" val="3214818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png"/><Relationship Id="rId7"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0.jpeg"/><Relationship Id="rId4" Type="http://schemas.microsoft.com/office/2007/relationships/hdphoto" Target="../media/hdphoto2.wdp"/><Relationship Id="rId9" Type="http://schemas.openxmlformats.org/officeDocument/2006/relationships/image" Target="../media/image19.jpeg"/></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microsoft.com/office/2007/relationships/hdphoto" Target="../media/hdphoto2.wdp"/><Relationship Id="rId7" Type="http://schemas.openxmlformats.org/officeDocument/2006/relationships/image" Target="../media/image24.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biblicalarchaeology.org/daily/ancient-cultures/ancient-israel/receipt-in-the-city-of-david/" TargetMode="Externa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hyperlink" Target="https://www.pinterest.com/pin/425168021047439306/"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www.perseus.tufts.edu/hopper/text?doc=Perseus%3Atext%3A1999.01.0148%3Abook%3D5%3Awhiston+chapter%3D11%3Awhiston+section%3D1"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pinterest.com/pin/the-crucifixion-of-jesus-in-excruciating-detail--772437773578310485/" TargetMode="External"/><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biblicalarchaeology.org/daily/biblical-topics/crucifixion/jesus-and-the-cross/#note07" TargetMode="Externa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7.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hyperlink" Target="https://www.biblicalarchaeology.org/daily/biblical-topics/crucifixion/jesus-and-the-cross/#note07" TargetMode="External"/><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hyperlink" Target="https://www.biblicalarchaeology.org/daily/biblical-topics/crucifixion/the-staurogram/" TargetMode="Externa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hyperlink" Target="https://www.etsy.com/listing/1345406808/digital-download-map-of-jerusalem-in?gpla=1&amp;gao=1&amp;&amp;utm_source=google&amp;utm_medium=cpc&amp;utm_campaign=shopping_us_d-art_and_collectibles-prints-digital_prints&amp;utm_custom1=_k_CjwKCAiA0PuuBhBsEiwAS7fsNWyB4v5FpmPfmrdFmhatYUUIjyqBm-L6rSVdHCoh-AV7JXPZ7K312BoCkjQQAvD_BwE_k_&amp;utm_content=go_1843970593_72372923880_346397756857_pla-328046931108_c__1345406808_12768591&amp;utm_custom2=1843970593&amp;gad_source=1&amp;gclid=CjwKCAiA0PuuBhBsEiwAS7fsNWyB4v5FpmPfmrdFmhatYUUIjyqBm-L6rSVdHCoh-AV7JXPZ7K312BoCkjQQAvD_BwE" TargetMode="External"/><Relationship Id="rId4" Type="http://schemas.openxmlformats.org/officeDocument/2006/relationships/hyperlink" Target="https://www.thegospelcoalition.org/blogs/justin-taylor/road-jerusalem-discovered-archaeologists-really-built-pontius-pilat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10.wdp"/><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hyperlink" Target="https://www.biblicalarchaeology.org/daily/biblical-topics/crucifixion/roman-crucifixion-methods-reveal-the-history-of-crucifixion/"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Egypt and Archeology">
            <a:extLst>
              <a:ext uri="{FF2B5EF4-FFF2-40B4-BE49-F238E27FC236}">
                <a16:creationId xmlns:a16="http://schemas.microsoft.com/office/drawing/2014/main" id="{9BC2A4E1-8E2C-DF66-2B3B-056820FA0B5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D6B2049-63DC-B6DB-4715-6DE88D3A4085}"/>
              </a:ext>
            </a:extLst>
          </p:cNvPr>
          <p:cNvSpPr>
            <a:spLocks noGrp="1"/>
          </p:cNvSpPr>
          <p:nvPr>
            <p:ph type="ctrTitle"/>
          </p:nvPr>
        </p:nvSpPr>
        <p:spPr>
          <a:xfrm>
            <a:off x="1524000" y="1304544"/>
            <a:ext cx="9144000" cy="2560319"/>
          </a:xfrm>
          <a:solidFill>
            <a:schemeClr val="dk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a:normAutofit fontScale="90000"/>
          </a:bodyPr>
          <a:lstStyle/>
          <a:p>
            <a:r>
              <a:rPr lang="en-US" sz="10900" dirty="0">
                <a:latin typeface="Copperplate Gothic Bold" panose="020E0705020206020404" pitchFamily="34" charset="0"/>
              </a:rPr>
              <a:t>Archeology</a:t>
            </a:r>
            <a:r>
              <a:rPr lang="en-US" sz="8800" dirty="0">
                <a:latin typeface="Copperplate Gothic Bold" panose="020E0705020206020404" pitchFamily="34" charset="0"/>
              </a:rPr>
              <a:t> of Bible Times</a:t>
            </a:r>
            <a:endParaRPr lang="pt-BR" sz="8800" dirty="0">
              <a:latin typeface="Copperplate Gothic Bold" panose="020E0705020206020404" pitchFamily="34" charset="0"/>
            </a:endParaRPr>
          </a:p>
        </p:txBody>
      </p:sp>
      <p:sp>
        <p:nvSpPr>
          <p:cNvPr id="3" name="Subtitle 2">
            <a:extLst>
              <a:ext uri="{FF2B5EF4-FFF2-40B4-BE49-F238E27FC236}">
                <a16:creationId xmlns:a16="http://schemas.microsoft.com/office/drawing/2014/main" id="{44EF5E4D-BB58-6752-7A15-A0DF6874554A}"/>
              </a:ext>
            </a:extLst>
          </p:cNvPr>
          <p:cNvSpPr>
            <a:spLocks noGrp="1"/>
          </p:cNvSpPr>
          <p:nvPr>
            <p:ph type="subTitle" idx="1"/>
          </p:nvPr>
        </p:nvSpPr>
        <p:spPr>
          <a:xfrm>
            <a:off x="2895600" y="5105052"/>
            <a:ext cx="6400800" cy="448404"/>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2500"/>
          </a:bodyPr>
          <a:lstStyle/>
          <a:p>
            <a:r>
              <a:rPr lang="en-US" b="1" dirty="0">
                <a:effectLst>
                  <a:outerShdw blurRad="38100" dist="38100" dir="2700000" algn="tl">
                    <a:srgbClr val="000000">
                      <a:alpha val="43137"/>
                    </a:srgbClr>
                  </a:outerShdw>
                </a:effectLst>
                <a:latin typeface="Perpetua" panose="02020502060401020303" pitchFamily="18" charset="0"/>
              </a:rPr>
              <a:t>Pastor John dos Santos - Faith Presbyterian Church</a:t>
            </a:r>
            <a:endParaRPr lang="pt-BR" b="1" dirty="0">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2646044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8DA19A-C2EB-B146-841A-4736CF67A6E5}"/>
              </a:ext>
            </a:extLst>
          </p:cNvPr>
          <p:cNvPicPr>
            <a:picLocks noChangeAspect="1"/>
          </p:cNvPicPr>
          <p:nvPr/>
        </p:nvPicPr>
        <p:blipFill rotWithShape="1">
          <a:blip r:embed="rId2"/>
          <a:srcRect l="5046" r="5046"/>
          <a:stretch/>
        </p:blipFill>
        <p:spPr>
          <a:xfrm>
            <a:off x="-1" y="0"/>
            <a:ext cx="12192001" cy="6858000"/>
          </a:xfrm>
          <a:prstGeom prst="rect">
            <a:avLst/>
          </a:prstGeom>
        </p:spPr>
      </p:pic>
    </p:spTree>
    <p:extLst>
      <p:ext uri="{BB962C8B-B14F-4D97-AF65-F5344CB8AC3E}">
        <p14:creationId xmlns:p14="http://schemas.microsoft.com/office/powerpoint/2010/main" val="3884882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63" name="Rectangle 1946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458" name="Picture 2" descr="Via Dolorosa – Israel My Glory">
            <a:extLst>
              <a:ext uri="{FF2B5EF4-FFF2-40B4-BE49-F238E27FC236}">
                <a16:creationId xmlns:a16="http://schemas.microsoft.com/office/drawing/2014/main" id="{CF35B84F-0E66-9E70-2C31-C0721C01FE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98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98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7D5"/>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A59FE747-747A-B2D6-A322-FCDF18272B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192" y="288758"/>
            <a:ext cx="3800274" cy="6280484"/>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21E7379-D2E6-0EBA-BCB1-84B6F2ECB8B1}"/>
              </a:ext>
            </a:extLst>
          </p:cNvPr>
          <p:cNvSpPr txBox="1"/>
          <p:nvPr/>
        </p:nvSpPr>
        <p:spPr>
          <a:xfrm>
            <a:off x="5390146" y="1028343"/>
            <a:ext cx="6208295" cy="4801314"/>
          </a:xfrm>
          <a:prstGeom prst="rect">
            <a:avLst/>
          </a:prstGeom>
          <a:noFill/>
        </p:spPr>
        <p:txBody>
          <a:bodyPr wrap="square" rtlCol="0">
            <a:spAutoFit/>
          </a:bodyPr>
          <a:lstStyle/>
          <a:p>
            <a:r>
              <a:rPr lang="en-US" sz="3400" dirty="0">
                <a:latin typeface="Arial Nova Cond Light" panose="020B0306020202020204" pitchFamily="34" charset="0"/>
              </a:rPr>
              <a:t>The </a:t>
            </a:r>
            <a:r>
              <a:rPr lang="en-US" sz="3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Arial Nova Cond Light" panose="020B0306020202020204" pitchFamily="34" charset="0"/>
              </a:rPr>
              <a:t>Via Dolorosa </a:t>
            </a:r>
            <a:r>
              <a:rPr lang="en-US" sz="3400" dirty="0">
                <a:latin typeface="Arial Nova Cond Light" panose="020B0306020202020204" pitchFamily="34" charset="0"/>
              </a:rPr>
              <a:t>is a processional route composed of 14 stops (stations) of around 2000 ft which is believed to be the way Jesus took up to Calvary. Through the centuries these sites have been attributed to different places, but the current route was established in the 18</a:t>
            </a:r>
            <a:r>
              <a:rPr lang="en-US" sz="3400" baseline="30000" dirty="0">
                <a:latin typeface="Arial Nova Cond Light" panose="020B0306020202020204" pitchFamily="34" charset="0"/>
              </a:rPr>
              <a:t>th</a:t>
            </a:r>
            <a:r>
              <a:rPr lang="en-US" sz="3400" dirty="0">
                <a:latin typeface="Arial Nova Cond Light" panose="020B0306020202020204" pitchFamily="34" charset="0"/>
              </a:rPr>
              <a:t> century as a consensus among Christians.</a:t>
            </a:r>
            <a:endParaRPr lang="pt-BR" sz="3400" dirty="0">
              <a:latin typeface="Arial Nova Cond Light" panose="020B0306020202020204" pitchFamily="34" charset="0"/>
            </a:endParaRPr>
          </a:p>
        </p:txBody>
      </p:sp>
    </p:spTree>
    <p:extLst>
      <p:ext uri="{BB962C8B-B14F-4D97-AF65-F5344CB8AC3E}">
        <p14:creationId xmlns:p14="http://schemas.microsoft.com/office/powerpoint/2010/main" val="682515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Texture Background, Photos, and Wallpaper for Free Download">
            <a:extLst>
              <a:ext uri="{FF2B5EF4-FFF2-40B4-BE49-F238E27FC236}">
                <a16:creationId xmlns:a16="http://schemas.microsoft.com/office/drawing/2014/main" id="{272C0200-3D64-6457-2755-67C7EB3C43A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r="16558"/>
          <a:stretch/>
        </p:blipFill>
        <p:spPr bwMode="auto">
          <a:xfrm>
            <a:off x="0" y="0"/>
            <a:ext cx="12192000" cy="685596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1st Station, Jesus is condemned to death">
            <a:extLst>
              <a:ext uri="{FF2B5EF4-FFF2-40B4-BE49-F238E27FC236}">
                <a16:creationId xmlns:a16="http://schemas.microsoft.com/office/drawing/2014/main" id="{CC07FC53-BF41-A7E4-8FA5-28BC55399A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065" y="222423"/>
            <a:ext cx="4014074" cy="26734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2nd Station, Jesus carries his cross">
            <a:extLst>
              <a:ext uri="{FF2B5EF4-FFF2-40B4-BE49-F238E27FC236}">
                <a16:creationId xmlns:a16="http://schemas.microsoft.com/office/drawing/2014/main" id="{F251C59C-D0B3-9D8B-C88B-7E97A84C61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4432" y="288196"/>
            <a:ext cx="4142588" cy="26734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21C7369-EA65-21CF-56B4-0BC13FFA49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2813" y="288196"/>
            <a:ext cx="2239954" cy="36501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4th Station, Jesus meets his mother">
            <a:extLst>
              <a:ext uri="{FF2B5EF4-FFF2-40B4-BE49-F238E27FC236}">
                <a16:creationId xmlns:a16="http://schemas.microsoft.com/office/drawing/2014/main" id="{95AE1B69-56A6-A14C-D8AF-13F5D39362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644" y="3027403"/>
            <a:ext cx="2355331" cy="368660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6th Station, Veronica wipes the face of Jesus">
            <a:extLst>
              <a:ext uri="{FF2B5EF4-FFF2-40B4-BE49-F238E27FC236}">
                <a16:creationId xmlns:a16="http://schemas.microsoft.com/office/drawing/2014/main" id="{5B738396-5CEB-4514-1AE7-2EB76227BD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5726" y="4038828"/>
            <a:ext cx="3773937" cy="268324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77465017-BC12-54E7-3D64-446F2BCE55E1}"/>
              </a:ext>
            </a:extLst>
          </p:cNvPr>
          <p:cNvSpPr/>
          <p:nvPr/>
        </p:nvSpPr>
        <p:spPr>
          <a:xfrm>
            <a:off x="558800" y="2557208"/>
            <a:ext cx="1558758" cy="270488"/>
          </a:xfrm>
          <a:prstGeom prst="round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dirty="0">
                <a:effectLst>
                  <a:outerShdw blurRad="38100" dist="38100" dir="2700000" algn="tl">
                    <a:srgbClr val="000000">
                      <a:alpha val="43137"/>
                    </a:srgbClr>
                  </a:outerShdw>
                </a:effectLst>
              </a:rPr>
              <a:t>Jesus is condemned</a:t>
            </a:r>
            <a:endParaRPr lang="pt-BR" sz="1200" b="1" dirty="0">
              <a:effectLst>
                <a:outerShdw blurRad="38100" dist="38100" dir="2700000" algn="tl">
                  <a:srgbClr val="000000">
                    <a:alpha val="43137"/>
                  </a:srgbClr>
                </a:outerShdw>
              </a:effectLst>
            </a:endParaRPr>
          </a:p>
        </p:txBody>
      </p:sp>
      <p:sp>
        <p:nvSpPr>
          <p:cNvPr id="2" name="Oval 1">
            <a:extLst>
              <a:ext uri="{FF2B5EF4-FFF2-40B4-BE49-F238E27FC236}">
                <a16:creationId xmlns:a16="http://schemas.microsoft.com/office/drawing/2014/main" id="{B3777C34-5753-A99D-A19C-9BE3DB5740C6}"/>
              </a:ext>
            </a:extLst>
          </p:cNvPr>
          <p:cNvSpPr/>
          <p:nvPr/>
        </p:nvSpPr>
        <p:spPr>
          <a:xfrm>
            <a:off x="210065" y="2470409"/>
            <a:ext cx="424935" cy="425450"/>
          </a:xfrm>
          <a:prstGeom prst="ellipse">
            <a:avLst/>
          </a:prstGeom>
          <a:solidFill>
            <a:schemeClr val="dk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a:effectLst>
                  <a:outerShdw blurRad="38100" dist="38100" dir="2700000" algn="tl">
                    <a:srgbClr val="000000">
                      <a:alpha val="43137"/>
                    </a:srgbClr>
                  </a:outerShdw>
                </a:effectLst>
                <a:latin typeface="Baguet Script" panose="00000500000000000000" pitchFamily="2" charset="0"/>
                <a:cs typeface="Aharoni" panose="02010803020104030203" pitchFamily="2" charset="-79"/>
              </a:rPr>
              <a:t>1</a:t>
            </a:r>
            <a:endParaRPr lang="pt-BR" b="1" dirty="0">
              <a:effectLst>
                <a:outerShdw blurRad="38100" dist="38100" dir="2700000" algn="tl">
                  <a:srgbClr val="000000">
                    <a:alpha val="43137"/>
                  </a:srgbClr>
                </a:outerShdw>
              </a:effectLst>
              <a:latin typeface="Baguet Script" panose="00000500000000000000" pitchFamily="2" charset="0"/>
              <a:cs typeface="Aharoni" panose="02010803020104030203" pitchFamily="2" charset="-79"/>
            </a:endParaRPr>
          </a:p>
        </p:txBody>
      </p:sp>
      <p:sp>
        <p:nvSpPr>
          <p:cNvPr id="4" name="Rectangle: Rounded Corners 3">
            <a:extLst>
              <a:ext uri="{FF2B5EF4-FFF2-40B4-BE49-F238E27FC236}">
                <a16:creationId xmlns:a16="http://schemas.microsoft.com/office/drawing/2014/main" id="{AB7F04B9-7275-7BDE-F541-979DFB2F593E}"/>
              </a:ext>
            </a:extLst>
          </p:cNvPr>
          <p:cNvSpPr/>
          <p:nvPr/>
        </p:nvSpPr>
        <p:spPr>
          <a:xfrm>
            <a:off x="5061031" y="2577589"/>
            <a:ext cx="1942258" cy="273083"/>
          </a:xfrm>
          <a:prstGeom prst="round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dirty="0">
                <a:effectLst>
                  <a:outerShdw blurRad="38100" dist="38100" dir="2700000" algn="tl">
                    <a:srgbClr val="000000">
                      <a:alpha val="43137"/>
                    </a:srgbClr>
                  </a:outerShdw>
                </a:effectLst>
              </a:rPr>
              <a:t>Jesus is handed the Cross</a:t>
            </a:r>
            <a:endParaRPr lang="pt-BR" sz="1200" b="1" dirty="0">
              <a:effectLst>
                <a:outerShdw blurRad="38100" dist="38100" dir="2700000" algn="tl">
                  <a:srgbClr val="000000">
                    <a:alpha val="43137"/>
                  </a:srgbClr>
                </a:outerShdw>
              </a:effectLst>
            </a:endParaRPr>
          </a:p>
        </p:txBody>
      </p:sp>
      <p:sp>
        <p:nvSpPr>
          <p:cNvPr id="5" name="Oval 4">
            <a:extLst>
              <a:ext uri="{FF2B5EF4-FFF2-40B4-BE49-F238E27FC236}">
                <a16:creationId xmlns:a16="http://schemas.microsoft.com/office/drawing/2014/main" id="{DA4F626D-5D67-C196-4FC1-361CB9CAFE82}"/>
              </a:ext>
            </a:extLst>
          </p:cNvPr>
          <p:cNvSpPr/>
          <p:nvPr/>
        </p:nvSpPr>
        <p:spPr>
          <a:xfrm>
            <a:off x="4738037" y="2489918"/>
            <a:ext cx="424935" cy="425450"/>
          </a:xfrm>
          <a:prstGeom prst="ellipse">
            <a:avLst/>
          </a:prstGeom>
          <a:solidFill>
            <a:schemeClr val="dk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a:effectLst>
                  <a:outerShdw blurRad="38100" dist="38100" dir="2700000" algn="tl">
                    <a:srgbClr val="000000">
                      <a:alpha val="43137"/>
                    </a:srgbClr>
                  </a:outerShdw>
                </a:effectLst>
                <a:latin typeface="Baguet Script" panose="00000500000000000000" pitchFamily="2" charset="0"/>
                <a:cs typeface="Aharoni" panose="02010803020104030203" pitchFamily="2" charset="-79"/>
              </a:rPr>
              <a:t>2</a:t>
            </a:r>
            <a:endParaRPr lang="pt-BR" sz="3200" b="1" dirty="0">
              <a:effectLst>
                <a:outerShdw blurRad="38100" dist="38100" dir="2700000" algn="tl">
                  <a:srgbClr val="000000">
                    <a:alpha val="43137"/>
                  </a:srgbClr>
                </a:outerShdw>
              </a:effectLst>
              <a:latin typeface="Baguet Script" panose="00000500000000000000" pitchFamily="2" charset="0"/>
              <a:cs typeface="Aharoni" panose="02010803020104030203" pitchFamily="2" charset="-79"/>
            </a:endParaRPr>
          </a:p>
        </p:txBody>
      </p:sp>
      <p:sp>
        <p:nvSpPr>
          <p:cNvPr id="6" name="Rectangle: Rounded Corners 5">
            <a:extLst>
              <a:ext uri="{FF2B5EF4-FFF2-40B4-BE49-F238E27FC236}">
                <a16:creationId xmlns:a16="http://schemas.microsoft.com/office/drawing/2014/main" id="{A9851355-2776-9427-09CC-D7BA8676440F}"/>
              </a:ext>
            </a:extLst>
          </p:cNvPr>
          <p:cNvSpPr/>
          <p:nvPr/>
        </p:nvSpPr>
        <p:spPr>
          <a:xfrm>
            <a:off x="9734710" y="3506256"/>
            <a:ext cx="937301" cy="211502"/>
          </a:xfrm>
          <a:prstGeom prst="round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200" b="1" dirty="0">
                <a:effectLst>
                  <a:outerShdw blurRad="38100" dist="38100" dir="2700000" algn="tl">
                    <a:srgbClr val="000000">
                      <a:alpha val="43137"/>
                    </a:srgbClr>
                  </a:outerShdw>
                </a:effectLst>
              </a:rPr>
              <a:t>Jesus falls</a:t>
            </a:r>
            <a:endParaRPr lang="pt-BR" sz="1200" b="1" dirty="0">
              <a:effectLst>
                <a:outerShdw blurRad="38100" dist="38100" dir="2700000" algn="tl">
                  <a:srgbClr val="000000">
                    <a:alpha val="43137"/>
                  </a:srgbClr>
                </a:outerShdw>
              </a:effectLst>
            </a:endParaRPr>
          </a:p>
        </p:txBody>
      </p:sp>
      <p:sp>
        <p:nvSpPr>
          <p:cNvPr id="7" name="Oval 6">
            <a:extLst>
              <a:ext uri="{FF2B5EF4-FFF2-40B4-BE49-F238E27FC236}">
                <a16:creationId xmlns:a16="http://schemas.microsoft.com/office/drawing/2014/main" id="{93F072E4-B4D6-94C4-9D47-04A13AA33102}"/>
              </a:ext>
            </a:extLst>
          </p:cNvPr>
          <p:cNvSpPr/>
          <p:nvPr/>
        </p:nvSpPr>
        <p:spPr>
          <a:xfrm>
            <a:off x="9385975" y="3419457"/>
            <a:ext cx="424935" cy="425450"/>
          </a:xfrm>
          <a:prstGeom prst="ellipse">
            <a:avLst/>
          </a:prstGeom>
          <a:solidFill>
            <a:schemeClr val="dk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Baguet Script" panose="00000500000000000000" pitchFamily="2" charset="0"/>
                <a:cs typeface="Aharoni" panose="02010803020104030203" pitchFamily="2" charset="-79"/>
              </a:rPr>
              <a:t>3</a:t>
            </a:r>
            <a:endParaRPr lang="pt-BR" b="1" dirty="0">
              <a:effectLst>
                <a:outerShdw blurRad="38100" dist="38100" dir="2700000" algn="tl">
                  <a:srgbClr val="000000">
                    <a:alpha val="43137"/>
                  </a:srgbClr>
                </a:outerShdw>
              </a:effectLst>
              <a:latin typeface="Baguet Script" panose="00000500000000000000" pitchFamily="2" charset="0"/>
              <a:cs typeface="Aharoni" panose="02010803020104030203" pitchFamily="2" charset="-79"/>
            </a:endParaRPr>
          </a:p>
        </p:txBody>
      </p:sp>
      <p:sp>
        <p:nvSpPr>
          <p:cNvPr id="8" name="Rectangle: Rounded Corners 7">
            <a:extLst>
              <a:ext uri="{FF2B5EF4-FFF2-40B4-BE49-F238E27FC236}">
                <a16:creationId xmlns:a16="http://schemas.microsoft.com/office/drawing/2014/main" id="{3906A62D-C462-C70A-0700-B5B675AAB176}"/>
              </a:ext>
            </a:extLst>
          </p:cNvPr>
          <p:cNvSpPr/>
          <p:nvPr/>
        </p:nvSpPr>
        <p:spPr>
          <a:xfrm>
            <a:off x="743471" y="6292571"/>
            <a:ext cx="1441450" cy="269616"/>
          </a:xfrm>
          <a:prstGeom prst="round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dirty="0"/>
              <a:t>Jesus talks to Mary</a:t>
            </a:r>
            <a:endParaRPr lang="pt-BR" sz="1200" dirty="0"/>
          </a:p>
        </p:txBody>
      </p:sp>
      <p:sp>
        <p:nvSpPr>
          <p:cNvPr id="9" name="Oval 8">
            <a:extLst>
              <a:ext uri="{FF2B5EF4-FFF2-40B4-BE49-F238E27FC236}">
                <a16:creationId xmlns:a16="http://schemas.microsoft.com/office/drawing/2014/main" id="{194BAD2E-75D0-64F0-D004-E05EE22E6508}"/>
              </a:ext>
            </a:extLst>
          </p:cNvPr>
          <p:cNvSpPr/>
          <p:nvPr/>
        </p:nvSpPr>
        <p:spPr>
          <a:xfrm>
            <a:off x="394736" y="6205772"/>
            <a:ext cx="424935" cy="425450"/>
          </a:xfrm>
          <a:prstGeom prst="ellipse">
            <a:avLst/>
          </a:prstGeom>
          <a:solidFill>
            <a:schemeClr val="dk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Baguet Script" panose="00000500000000000000" pitchFamily="2" charset="0"/>
                <a:cs typeface="Aharoni" panose="02010803020104030203" pitchFamily="2" charset="-79"/>
              </a:rPr>
              <a:t>4</a:t>
            </a:r>
            <a:endParaRPr lang="pt-BR" sz="2400" b="1" dirty="0">
              <a:effectLst>
                <a:outerShdw blurRad="38100" dist="38100" dir="2700000" algn="tl">
                  <a:srgbClr val="000000">
                    <a:alpha val="43137"/>
                  </a:srgbClr>
                </a:outerShdw>
              </a:effectLst>
              <a:latin typeface="Baguet Script" panose="00000500000000000000" pitchFamily="2" charset="0"/>
              <a:cs typeface="Aharoni" panose="02010803020104030203" pitchFamily="2" charset="-79"/>
            </a:endParaRPr>
          </a:p>
        </p:txBody>
      </p:sp>
      <p:sp>
        <p:nvSpPr>
          <p:cNvPr id="12" name="Rectangle: Rounded Corners 11">
            <a:extLst>
              <a:ext uri="{FF2B5EF4-FFF2-40B4-BE49-F238E27FC236}">
                <a16:creationId xmlns:a16="http://schemas.microsoft.com/office/drawing/2014/main" id="{227D39A0-E6D9-6A28-790E-A90B282B0FE7}"/>
              </a:ext>
            </a:extLst>
          </p:cNvPr>
          <p:cNvSpPr/>
          <p:nvPr/>
        </p:nvSpPr>
        <p:spPr>
          <a:xfrm>
            <a:off x="7140572" y="6305132"/>
            <a:ext cx="2142241" cy="306674"/>
          </a:xfrm>
          <a:prstGeom prst="round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dirty="0">
                <a:effectLst>
                  <a:outerShdw blurRad="38100" dist="38100" dir="2700000" algn="tl">
                    <a:srgbClr val="000000">
                      <a:alpha val="43137"/>
                    </a:srgbClr>
                  </a:outerShdw>
                </a:effectLst>
              </a:rPr>
              <a:t>St. Veronica Wipes Jesus’ face</a:t>
            </a:r>
            <a:endParaRPr lang="pt-BR" sz="1200" b="1" dirty="0">
              <a:effectLst>
                <a:outerShdw blurRad="38100" dist="38100" dir="2700000" algn="tl">
                  <a:srgbClr val="000000">
                    <a:alpha val="43137"/>
                  </a:srgbClr>
                </a:outerShdw>
              </a:effectLst>
            </a:endParaRPr>
          </a:p>
        </p:txBody>
      </p:sp>
      <p:pic>
        <p:nvPicPr>
          <p:cNvPr id="1040" name="Picture 16" descr="undefined">
            <a:extLst>
              <a:ext uri="{FF2B5EF4-FFF2-40B4-BE49-F238E27FC236}">
                <a16:creationId xmlns:a16="http://schemas.microsoft.com/office/drawing/2014/main" id="{B941A8A3-67AC-368A-F0FA-C87E2F2D32C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37187"/>
          <a:stretch/>
        </p:blipFill>
        <p:spPr bwMode="auto">
          <a:xfrm>
            <a:off x="2932772" y="3063838"/>
            <a:ext cx="3437488" cy="3650170"/>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0674CD6B-3141-B015-C399-B1C4F1FCFA27}"/>
              </a:ext>
            </a:extLst>
          </p:cNvPr>
          <p:cNvSpPr/>
          <p:nvPr/>
        </p:nvSpPr>
        <p:spPr>
          <a:xfrm>
            <a:off x="6839965" y="6242104"/>
            <a:ext cx="424935" cy="425450"/>
          </a:xfrm>
          <a:prstGeom prst="ellipse">
            <a:avLst/>
          </a:prstGeom>
          <a:solidFill>
            <a:schemeClr val="dk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a:effectLst>
                  <a:outerShdw blurRad="38100" dist="38100" dir="2700000" algn="tl">
                    <a:srgbClr val="000000">
                      <a:alpha val="43137"/>
                    </a:srgbClr>
                  </a:outerShdw>
                </a:effectLst>
                <a:latin typeface="Baguet Script" panose="00000500000000000000" pitchFamily="2" charset="0"/>
                <a:cs typeface="Aharoni" panose="02010803020104030203" pitchFamily="2" charset="-79"/>
              </a:rPr>
              <a:t>6</a:t>
            </a:r>
            <a:endParaRPr lang="pt-BR" sz="3200" b="1" dirty="0">
              <a:effectLst>
                <a:outerShdw blurRad="38100" dist="38100" dir="2700000" algn="tl">
                  <a:srgbClr val="000000">
                    <a:alpha val="43137"/>
                  </a:srgbClr>
                </a:outerShdw>
              </a:effectLst>
              <a:latin typeface="Baguet Script" panose="00000500000000000000" pitchFamily="2" charset="0"/>
              <a:cs typeface="Aharoni" panose="02010803020104030203" pitchFamily="2" charset="-79"/>
            </a:endParaRPr>
          </a:p>
        </p:txBody>
      </p:sp>
      <p:sp>
        <p:nvSpPr>
          <p:cNvPr id="10" name="Rectangle: Rounded Corners 9">
            <a:extLst>
              <a:ext uri="{FF2B5EF4-FFF2-40B4-BE49-F238E27FC236}">
                <a16:creationId xmlns:a16="http://schemas.microsoft.com/office/drawing/2014/main" id="{9076CD89-CD22-5218-7170-58B0B525F3E7}"/>
              </a:ext>
            </a:extLst>
          </p:cNvPr>
          <p:cNvSpPr/>
          <p:nvPr/>
        </p:nvSpPr>
        <p:spPr>
          <a:xfrm>
            <a:off x="3611407" y="6427379"/>
            <a:ext cx="2052170" cy="251853"/>
          </a:xfrm>
          <a:prstGeom prst="round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dirty="0">
                <a:effectLst>
                  <a:outerShdw blurRad="38100" dist="38100" dir="2700000" algn="tl">
                    <a:srgbClr val="000000">
                      <a:alpha val="43137"/>
                    </a:srgbClr>
                  </a:outerShdw>
                </a:effectLst>
              </a:rPr>
              <a:t>Simon of </a:t>
            </a:r>
            <a:r>
              <a:rPr lang="en-US" sz="1200" b="1" dirty="0" err="1">
                <a:effectLst>
                  <a:outerShdw blurRad="38100" dist="38100" dir="2700000" algn="tl">
                    <a:srgbClr val="000000">
                      <a:alpha val="43137"/>
                    </a:srgbClr>
                  </a:outerShdw>
                </a:effectLst>
              </a:rPr>
              <a:t>Cirene</a:t>
            </a:r>
            <a:r>
              <a:rPr lang="en-US" sz="1200" b="1" dirty="0">
                <a:effectLst>
                  <a:outerShdw blurRad="38100" dist="38100" dir="2700000" algn="tl">
                    <a:srgbClr val="000000">
                      <a:alpha val="43137"/>
                    </a:srgbClr>
                  </a:outerShdw>
                </a:effectLst>
              </a:rPr>
              <a:t> Helps Jesus</a:t>
            </a:r>
            <a:endParaRPr lang="pt-BR" sz="1200" b="1" dirty="0">
              <a:effectLst>
                <a:outerShdw blurRad="38100" dist="38100" dir="2700000" algn="tl">
                  <a:srgbClr val="000000">
                    <a:alpha val="43137"/>
                  </a:srgbClr>
                </a:outerShdw>
              </a:effectLst>
            </a:endParaRPr>
          </a:p>
        </p:txBody>
      </p:sp>
      <p:sp>
        <p:nvSpPr>
          <p:cNvPr id="11" name="Oval 10">
            <a:extLst>
              <a:ext uri="{FF2B5EF4-FFF2-40B4-BE49-F238E27FC236}">
                <a16:creationId xmlns:a16="http://schemas.microsoft.com/office/drawing/2014/main" id="{A610721F-4CAB-AC33-7A22-838DD1CD7767}"/>
              </a:ext>
            </a:extLst>
          </p:cNvPr>
          <p:cNvSpPr/>
          <p:nvPr/>
        </p:nvSpPr>
        <p:spPr>
          <a:xfrm>
            <a:off x="3270846" y="6328903"/>
            <a:ext cx="424935" cy="425450"/>
          </a:xfrm>
          <a:prstGeom prst="ellipse">
            <a:avLst/>
          </a:prstGeom>
          <a:solidFill>
            <a:schemeClr val="dk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latin typeface="Baguet Script" panose="00000500000000000000" pitchFamily="2" charset="0"/>
                <a:cs typeface="Aharoni" panose="02010803020104030203" pitchFamily="2" charset="-79"/>
              </a:rPr>
              <a:t>5</a:t>
            </a:r>
            <a:endParaRPr lang="pt-BR" sz="4000" b="1" dirty="0">
              <a:effectLst>
                <a:outerShdw blurRad="38100" dist="38100" dir="2700000" algn="tl">
                  <a:srgbClr val="000000">
                    <a:alpha val="43137"/>
                  </a:srgbClr>
                </a:outerShdw>
              </a:effectLst>
              <a:latin typeface="Baguet Script" panose="00000500000000000000" pitchFamily="2" charset="0"/>
              <a:cs typeface="Aharoni" panose="02010803020104030203" pitchFamily="2" charset="-79"/>
            </a:endParaRPr>
          </a:p>
        </p:txBody>
      </p:sp>
    </p:spTree>
    <p:extLst>
      <p:ext uri="{BB962C8B-B14F-4D97-AF65-F5344CB8AC3E}">
        <p14:creationId xmlns:p14="http://schemas.microsoft.com/office/powerpoint/2010/main" val="833137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4" descr="Texture Background, Photos, and Wallpaper for Free Download">
            <a:extLst>
              <a:ext uri="{FF2B5EF4-FFF2-40B4-BE49-F238E27FC236}">
                <a16:creationId xmlns:a16="http://schemas.microsoft.com/office/drawing/2014/main" id="{7583B25C-2866-FBE1-6DBF-9B93B018E80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r="16558"/>
          <a:stretch/>
        </p:blipFill>
        <p:spPr bwMode="auto">
          <a:xfrm>
            <a:off x="0" y="0"/>
            <a:ext cx="12192000" cy="685596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7th Station, Jesus falls the second time">
            <a:extLst>
              <a:ext uri="{FF2B5EF4-FFF2-40B4-BE49-F238E27FC236}">
                <a16:creationId xmlns:a16="http://schemas.microsoft.com/office/drawing/2014/main" id="{C29B9291-AAE4-B932-1576-7FC16A7591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303" y="221907"/>
            <a:ext cx="3912827" cy="25830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8th Station, Jesus meets the women of Jerusalem">
            <a:extLst>
              <a:ext uri="{FF2B5EF4-FFF2-40B4-BE49-F238E27FC236}">
                <a16:creationId xmlns:a16="http://schemas.microsoft.com/office/drawing/2014/main" id="{F10DA9E1-6005-16ED-1A3E-F59E6B4874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8432" y="221907"/>
            <a:ext cx="3912827" cy="26098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9B0B526-5674-9B4A-D65E-8366896158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78561" y="221907"/>
            <a:ext cx="3295136" cy="494270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10th Station, Jesus is stripped of his garments">
            <a:extLst>
              <a:ext uri="{FF2B5EF4-FFF2-40B4-BE49-F238E27FC236}">
                <a16:creationId xmlns:a16="http://schemas.microsoft.com/office/drawing/2014/main" id="{F39FFB9E-88AA-8FAD-935F-063D4C544F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303" y="3067010"/>
            <a:ext cx="2652438" cy="353767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11th Station, Crucifixion: Jesus is nailed to the cross">
            <a:extLst>
              <a:ext uri="{FF2B5EF4-FFF2-40B4-BE49-F238E27FC236}">
                <a16:creationId xmlns:a16="http://schemas.microsoft.com/office/drawing/2014/main" id="{DB621C89-CAD7-2157-A245-2A08813949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35105" y="3081187"/>
            <a:ext cx="4679092" cy="35093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C2558161-DAA2-7C45-BA36-DB780854E690}"/>
              </a:ext>
            </a:extLst>
          </p:cNvPr>
          <p:cNvSpPr/>
          <p:nvPr/>
        </p:nvSpPr>
        <p:spPr>
          <a:xfrm>
            <a:off x="671087" y="2377063"/>
            <a:ext cx="1049553" cy="266967"/>
          </a:xfrm>
          <a:prstGeom prst="round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88900"/>
            <a:r>
              <a:rPr lang="en-US" sz="1400" b="1" dirty="0">
                <a:effectLst>
                  <a:outerShdw blurRad="38100" dist="38100" dir="2700000" algn="tl">
                    <a:srgbClr val="000000">
                      <a:alpha val="43137"/>
                    </a:srgbClr>
                  </a:outerShdw>
                </a:effectLst>
              </a:rPr>
              <a:t>Jesus falls</a:t>
            </a:r>
            <a:endParaRPr lang="pt-BR" sz="1400" b="1" dirty="0">
              <a:effectLst>
                <a:outerShdw blurRad="38100" dist="38100" dir="2700000" algn="tl">
                  <a:srgbClr val="000000">
                    <a:alpha val="43137"/>
                  </a:srgbClr>
                </a:outerShdw>
              </a:effectLst>
            </a:endParaRPr>
          </a:p>
        </p:txBody>
      </p:sp>
      <p:sp>
        <p:nvSpPr>
          <p:cNvPr id="3" name="Oval 2">
            <a:extLst>
              <a:ext uri="{FF2B5EF4-FFF2-40B4-BE49-F238E27FC236}">
                <a16:creationId xmlns:a16="http://schemas.microsoft.com/office/drawing/2014/main" id="{18716E11-6BD0-A0A2-BD01-8C5869285879}"/>
              </a:ext>
            </a:extLst>
          </p:cNvPr>
          <p:cNvSpPr/>
          <p:nvPr/>
        </p:nvSpPr>
        <p:spPr>
          <a:xfrm>
            <a:off x="326196" y="2297822"/>
            <a:ext cx="424935" cy="425450"/>
          </a:xfrm>
          <a:prstGeom prst="ellipse">
            <a:avLst/>
          </a:prstGeom>
          <a:solidFill>
            <a:schemeClr val="dk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Baguet Script" panose="00000500000000000000" pitchFamily="2" charset="0"/>
                <a:cs typeface="Aharoni" panose="02010803020104030203" pitchFamily="2" charset="-79"/>
              </a:rPr>
              <a:t>7</a:t>
            </a:r>
            <a:endParaRPr lang="pt-BR" b="1" dirty="0">
              <a:effectLst>
                <a:outerShdw blurRad="38100" dist="38100" dir="2700000" algn="tl">
                  <a:srgbClr val="000000">
                    <a:alpha val="43137"/>
                  </a:srgbClr>
                </a:outerShdw>
              </a:effectLst>
              <a:latin typeface="Baguet Script" panose="00000500000000000000" pitchFamily="2" charset="0"/>
              <a:cs typeface="Aharoni" panose="02010803020104030203" pitchFamily="2" charset="-79"/>
            </a:endParaRPr>
          </a:p>
        </p:txBody>
      </p:sp>
      <p:sp>
        <p:nvSpPr>
          <p:cNvPr id="4" name="Rectangle: Rounded Corners 3">
            <a:extLst>
              <a:ext uri="{FF2B5EF4-FFF2-40B4-BE49-F238E27FC236}">
                <a16:creationId xmlns:a16="http://schemas.microsoft.com/office/drawing/2014/main" id="{62E16770-5EB7-FAFE-E915-174BF2793307}"/>
              </a:ext>
            </a:extLst>
          </p:cNvPr>
          <p:cNvSpPr/>
          <p:nvPr/>
        </p:nvSpPr>
        <p:spPr>
          <a:xfrm>
            <a:off x="4930482" y="2405084"/>
            <a:ext cx="1940218" cy="238946"/>
          </a:xfrm>
          <a:prstGeom prst="round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200" b="1" dirty="0">
                <a:effectLst>
                  <a:outerShdw blurRad="38100" dist="38100" dir="2700000" algn="tl">
                    <a:srgbClr val="000000">
                      <a:alpha val="43137"/>
                    </a:srgbClr>
                  </a:outerShdw>
                </a:effectLst>
              </a:rPr>
              <a:t>Jesus consoles the women</a:t>
            </a:r>
            <a:endParaRPr lang="pt-BR" sz="1200" b="1" dirty="0">
              <a:effectLst>
                <a:outerShdw blurRad="38100" dist="38100" dir="2700000" algn="tl">
                  <a:srgbClr val="000000">
                    <a:alpha val="43137"/>
                  </a:srgbClr>
                </a:outerShdw>
              </a:effectLst>
            </a:endParaRPr>
          </a:p>
        </p:txBody>
      </p:sp>
      <p:sp>
        <p:nvSpPr>
          <p:cNvPr id="5" name="Oval 4">
            <a:extLst>
              <a:ext uri="{FF2B5EF4-FFF2-40B4-BE49-F238E27FC236}">
                <a16:creationId xmlns:a16="http://schemas.microsoft.com/office/drawing/2014/main" id="{52B46C70-265B-38AD-93BB-86787652EFD0}"/>
              </a:ext>
            </a:extLst>
          </p:cNvPr>
          <p:cNvSpPr/>
          <p:nvPr/>
        </p:nvSpPr>
        <p:spPr>
          <a:xfrm>
            <a:off x="4581747" y="2318285"/>
            <a:ext cx="424935" cy="425450"/>
          </a:xfrm>
          <a:prstGeom prst="ellipse">
            <a:avLst/>
          </a:prstGeom>
          <a:solidFill>
            <a:schemeClr val="dk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Baguet Script" panose="00000500000000000000" pitchFamily="2" charset="0"/>
                <a:cs typeface="Aharoni" panose="02010803020104030203" pitchFamily="2" charset="-79"/>
              </a:rPr>
              <a:t>8</a:t>
            </a:r>
            <a:endParaRPr lang="pt-BR" b="1" dirty="0">
              <a:effectLst>
                <a:outerShdw blurRad="38100" dist="38100" dir="2700000" algn="tl">
                  <a:srgbClr val="000000">
                    <a:alpha val="43137"/>
                  </a:srgbClr>
                </a:outerShdw>
              </a:effectLst>
              <a:latin typeface="Baguet Script" panose="00000500000000000000" pitchFamily="2" charset="0"/>
              <a:cs typeface="Aharoni" panose="02010803020104030203" pitchFamily="2" charset="-79"/>
            </a:endParaRPr>
          </a:p>
        </p:txBody>
      </p:sp>
      <p:sp>
        <p:nvSpPr>
          <p:cNvPr id="6" name="Rectangle: Rounded Corners 5">
            <a:extLst>
              <a:ext uri="{FF2B5EF4-FFF2-40B4-BE49-F238E27FC236}">
                <a16:creationId xmlns:a16="http://schemas.microsoft.com/office/drawing/2014/main" id="{6E1FB66F-2801-D25C-6732-F9D40013F560}"/>
              </a:ext>
            </a:extLst>
          </p:cNvPr>
          <p:cNvSpPr/>
          <p:nvPr/>
        </p:nvSpPr>
        <p:spPr>
          <a:xfrm>
            <a:off x="9151941" y="4691895"/>
            <a:ext cx="1049553" cy="266967"/>
          </a:xfrm>
          <a:prstGeom prst="round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88900"/>
            <a:r>
              <a:rPr lang="en-US" sz="1400" b="1" dirty="0">
                <a:effectLst>
                  <a:outerShdw blurRad="38100" dist="38100" dir="2700000" algn="tl">
                    <a:srgbClr val="000000">
                      <a:alpha val="43137"/>
                    </a:srgbClr>
                  </a:outerShdw>
                </a:effectLst>
              </a:rPr>
              <a:t>Jesus falls</a:t>
            </a:r>
            <a:endParaRPr lang="pt-BR" sz="1400" b="1" dirty="0">
              <a:effectLst>
                <a:outerShdw blurRad="38100" dist="38100" dir="2700000" algn="tl">
                  <a:srgbClr val="000000">
                    <a:alpha val="43137"/>
                  </a:srgbClr>
                </a:outerShdw>
              </a:effectLst>
            </a:endParaRPr>
          </a:p>
        </p:txBody>
      </p:sp>
      <p:sp>
        <p:nvSpPr>
          <p:cNvPr id="7" name="Oval 6">
            <a:extLst>
              <a:ext uri="{FF2B5EF4-FFF2-40B4-BE49-F238E27FC236}">
                <a16:creationId xmlns:a16="http://schemas.microsoft.com/office/drawing/2014/main" id="{A64D15BD-594A-9610-25C9-C22CAEFAB3EC}"/>
              </a:ext>
            </a:extLst>
          </p:cNvPr>
          <p:cNvSpPr/>
          <p:nvPr/>
        </p:nvSpPr>
        <p:spPr>
          <a:xfrm>
            <a:off x="8807050" y="4612654"/>
            <a:ext cx="424935" cy="425450"/>
          </a:xfrm>
          <a:prstGeom prst="ellipse">
            <a:avLst/>
          </a:prstGeom>
          <a:solidFill>
            <a:schemeClr val="dk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Baguet Script" panose="00000500000000000000" pitchFamily="2" charset="0"/>
                <a:cs typeface="Aharoni" panose="02010803020104030203" pitchFamily="2" charset="-79"/>
              </a:rPr>
              <a:t>9</a:t>
            </a:r>
            <a:endParaRPr lang="pt-BR" b="1" dirty="0">
              <a:effectLst>
                <a:outerShdw blurRad="38100" dist="38100" dir="2700000" algn="tl">
                  <a:srgbClr val="000000">
                    <a:alpha val="43137"/>
                  </a:srgbClr>
                </a:outerShdw>
              </a:effectLst>
              <a:latin typeface="Baguet Script" panose="00000500000000000000" pitchFamily="2" charset="0"/>
              <a:cs typeface="Aharoni" panose="02010803020104030203" pitchFamily="2" charset="-79"/>
            </a:endParaRPr>
          </a:p>
        </p:txBody>
      </p:sp>
      <p:sp>
        <p:nvSpPr>
          <p:cNvPr id="8" name="Rectangle: Rounded Corners 7">
            <a:extLst>
              <a:ext uri="{FF2B5EF4-FFF2-40B4-BE49-F238E27FC236}">
                <a16:creationId xmlns:a16="http://schemas.microsoft.com/office/drawing/2014/main" id="{5F5E0BFD-66FE-A05C-221B-EC0B69E197A5}"/>
              </a:ext>
            </a:extLst>
          </p:cNvPr>
          <p:cNvSpPr/>
          <p:nvPr/>
        </p:nvSpPr>
        <p:spPr>
          <a:xfrm>
            <a:off x="671087" y="6162350"/>
            <a:ext cx="1689975" cy="278606"/>
          </a:xfrm>
          <a:prstGeom prst="round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400" b="1" dirty="0">
                <a:effectLst>
                  <a:outerShdw blurRad="38100" dist="38100" dir="2700000" algn="tl">
                    <a:srgbClr val="000000">
                      <a:alpha val="43137"/>
                    </a:srgbClr>
                  </a:outerShdw>
                </a:effectLst>
              </a:rPr>
              <a:t>Jesus is undressed</a:t>
            </a:r>
            <a:endParaRPr lang="pt-BR" sz="1400" b="1" dirty="0">
              <a:effectLst>
                <a:outerShdw blurRad="38100" dist="38100" dir="2700000" algn="tl">
                  <a:srgbClr val="000000">
                    <a:alpha val="43137"/>
                  </a:srgbClr>
                </a:outerShdw>
              </a:effectLst>
            </a:endParaRPr>
          </a:p>
        </p:txBody>
      </p:sp>
      <p:sp>
        <p:nvSpPr>
          <p:cNvPr id="9" name="Oval 8">
            <a:extLst>
              <a:ext uri="{FF2B5EF4-FFF2-40B4-BE49-F238E27FC236}">
                <a16:creationId xmlns:a16="http://schemas.microsoft.com/office/drawing/2014/main" id="{F6C2BA18-7737-D5CB-9A5B-30A14B4E5E6E}"/>
              </a:ext>
            </a:extLst>
          </p:cNvPr>
          <p:cNvSpPr/>
          <p:nvPr/>
        </p:nvSpPr>
        <p:spPr>
          <a:xfrm>
            <a:off x="326196" y="6083109"/>
            <a:ext cx="424935" cy="425450"/>
          </a:xfrm>
          <a:prstGeom prst="ellipse">
            <a:avLst/>
          </a:prstGeom>
          <a:solidFill>
            <a:schemeClr val="dk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050" b="1" dirty="0">
                <a:effectLst>
                  <a:outerShdw blurRad="38100" dist="38100" dir="2700000" algn="tl">
                    <a:srgbClr val="000000">
                      <a:alpha val="43137"/>
                    </a:srgbClr>
                  </a:outerShdw>
                </a:effectLst>
                <a:latin typeface="Baguet Script" panose="00000500000000000000" pitchFamily="2" charset="0"/>
                <a:cs typeface="Aharoni" panose="02010803020104030203" pitchFamily="2" charset="-79"/>
              </a:rPr>
              <a:t>10</a:t>
            </a:r>
            <a:endParaRPr lang="pt-BR" sz="1050" b="1" dirty="0">
              <a:effectLst>
                <a:outerShdw blurRad="38100" dist="38100" dir="2700000" algn="tl">
                  <a:srgbClr val="000000">
                    <a:alpha val="43137"/>
                  </a:srgbClr>
                </a:outerShdw>
              </a:effectLst>
              <a:latin typeface="Baguet Script" panose="00000500000000000000" pitchFamily="2" charset="0"/>
              <a:cs typeface="Aharoni" panose="02010803020104030203" pitchFamily="2" charset="-79"/>
            </a:endParaRPr>
          </a:p>
        </p:txBody>
      </p:sp>
      <p:sp>
        <p:nvSpPr>
          <p:cNvPr id="10" name="Rectangle: Rounded Corners 9">
            <a:extLst>
              <a:ext uri="{FF2B5EF4-FFF2-40B4-BE49-F238E27FC236}">
                <a16:creationId xmlns:a16="http://schemas.microsoft.com/office/drawing/2014/main" id="{57CAC5AC-8064-BDE4-31FC-FACD9FDA90FD}"/>
              </a:ext>
            </a:extLst>
          </p:cNvPr>
          <p:cNvSpPr/>
          <p:nvPr/>
        </p:nvSpPr>
        <p:spPr>
          <a:xfrm>
            <a:off x="4039690" y="6128321"/>
            <a:ext cx="2282027" cy="312635"/>
          </a:xfrm>
          <a:prstGeom prst="round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88900"/>
            <a:r>
              <a:rPr lang="en-US" sz="1400" b="1" dirty="0">
                <a:effectLst>
                  <a:outerShdw blurRad="38100" dist="38100" dir="2700000" algn="tl">
                    <a:srgbClr val="000000">
                      <a:alpha val="43137"/>
                    </a:srgbClr>
                  </a:outerShdw>
                </a:effectLst>
              </a:rPr>
              <a:t>Jesus is Nailed to the Cross</a:t>
            </a:r>
            <a:endParaRPr lang="pt-BR" sz="1400" b="1" dirty="0">
              <a:effectLst>
                <a:outerShdw blurRad="38100" dist="38100" dir="2700000" algn="tl">
                  <a:srgbClr val="000000">
                    <a:alpha val="43137"/>
                  </a:srgbClr>
                </a:outerShdw>
              </a:effectLst>
            </a:endParaRPr>
          </a:p>
        </p:txBody>
      </p:sp>
      <p:sp>
        <p:nvSpPr>
          <p:cNvPr id="11" name="Oval 10">
            <a:extLst>
              <a:ext uri="{FF2B5EF4-FFF2-40B4-BE49-F238E27FC236}">
                <a16:creationId xmlns:a16="http://schemas.microsoft.com/office/drawing/2014/main" id="{4AEF0D21-1D4D-5618-8DB9-5FF1E4EE66D5}"/>
              </a:ext>
            </a:extLst>
          </p:cNvPr>
          <p:cNvSpPr/>
          <p:nvPr/>
        </p:nvSpPr>
        <p:spPr>
          <a:xfrm>
            <a:off x="3786239" y="6058930"/>
            <a:ext cx="424935" cy="425450"/>
          </a:xfrm>
          <a:prstGeom prst="ellipse">
            <a:avLst/>
          </a:prstGeom>
          <a:solidFill>
            <a:schemeClr val="dk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300" b="1" dirty="0">
                <a:effectLst>
                  <a:outerShdw blurRad="38100" dist="38100" dir="2700000" algn="tl">
                    <a:srgbClr val="000000">
                      <a:alpha val="43137"/>
                    </a:srgbClr>
                  </a:outerShdw>
                </a:effectLst>
                <a:latin typeface="Baguet Script" panose="00000500000000000000" pitchFamily="2" charset="0"/>
                <a:cs typeface="Aharoni" panose="02010803020104030203" pitchFamily="2" charset="-79"/>
              </a:rPr>
              <a:t>11</a:t>
            </a:r>
            <a:endParaRPr lang="pt-BR" sz="1300" b="1" dirty="0">
              <a:effectLst>
                <a:outerShdw blurRad="38100" dist="38100" dir="2700000" algn="tl">
                  <a:srgbClr val="000000">
                    <a:alpha val="43137"/>
                  </a:srgbClr>
                </a:outerShdw>
              </a:effectLst>
              <a:latin typeface="Baguet Script" panose="00000500000000000000" pitchFamily="2" charset="0"/>
              <a:cs typeface="Aharoni" panose="02010803020104030203" pitchFamily="2" charset="-79"/>
            </a:endParaRPr>
          </a:p>
        </p:txBody>
      </p:sp>
    </p:spTree>
    <p:extLst>
      <p:ext uri="{BB962C8B-B14F-4D97-AF65-F5344CB8AC3E}">
        <p14:creationId xmlns:p14="http://schemas.microsoft.com/office/powerpoint/2010/main" val="412768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4" descr="Texture Background, Photos, and Wallpaper for Free Download">
            <a:extLst>
              <a:ext uri="{FF2B5EF4-FFF2-40B4-BE49-F238E27FC236}">
                <a16:creationId xmlns:a16="http://schemas.microsoft.com/office/drawing/2014/main" id="{8842140E-EBF5-EE3D-6F6D-747FA34EE21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r="16558"/>
          <a:stretch/>
        </p:blipFill>
        <p:spPr bwMode="auto">
          <a:xfrm>
            <a:off x="0" y="0"/>
            <a:ext cx="12192000" cy="685596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12th Station, Jesus dies on the cross">
            <a:extLst>
              <a:ext uri="{FF2B5EF4-FFF2-40B4-BE49-F238E27FC236}">
                <a16:creationId xmlns:a16="http://schemas.microsoft.com/office/drawing/2014/main" id="{4788CDCA-B447-E6F6-9EDB-37241DF7C3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92" y="570207"/>
            <a:ext cx="3802458" cy="571758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lternative 13th Station, Stone of the Anointing">
            <a:extLst>
              <a:ext uri="{FF2B5EF4-FFF2-40B4-BE49-F238E27FC236}">
                <a16:creationId xmlns:a16="http://schemas.microsoft.com/office/drawing/2014/main" id="{91E8DE04-96B5-2E99-C552-8127366116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091" r="28031"/>
          <a:stretch/>
        </p:blipFill>
        <p:spPr bwMode="auto">
          <a:xfrm>
            <a:off x="4197351" y="570207"/>
            <a:ext cx="3802458" cy="571758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14th Station, Jesus is laid in the tomb">
            <a:extLst>
              <a:ext uri="{FF2B5EF4-FFF2-40B4-BE49-F238E27FC236}">
                <a16:creationId xmlns:a16="http://schemas.microsoft.com/office/drawing/2014/main" id="{329B8233-D7F4-5F95-6E9B-353C9CECFE7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249" r="2886"/>
          <a:stretch/>
        </p:blipFill>
        <p:spPr bwMode="auto">
          <a:xfrm>
            <a:off x="8152210" y="570207"/>
            <a:ext cx="3802458" cy="57175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A999CD8-18AE-DFDE-EE17-87864C258360}"/>
              </a:ext>
            </a:extLst>
          </p:cNvPr>
          <p:cNvSpPr/>
          <p:nvPr/>
        </p:nvSpPr>
        <p:spPr>
          <a:xfrm>
            <a:off x="734623" y="5775602"/>
            <a:ext cx="1138127" cy="283587"/>
          </a:xfrm>
          <a:prstGeom prst="round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88900"/>
            <a:r>
              <a:rPr lang="en-US" sz="1400" b="1" dirty="0">
                <a:effectLst>
                  <a:outerShdw blurRad="38100" dist="38100" dir="2700000" algn="tl">
                    <a:srgbClr val="000000">
                      <a:alpha val="43137"/>
                    </a:srgbClr>
                  </a:outerShdw>
                </a:effectLst>
              </a:rPr>
              <a:t>Jesus dies</a:t>
            </a:r>
            <a:endParaRPr lang="pt-BR" sz="1400" b="1" dirty="0">
              <a:effectLst>
                <a:outerShdw blurRad="38100" dist="38100" dir="2700000" algn="tl">
                  <a:srgbClr val="000000">
                    <a:alpha val="43137"/>
                  </a:srgbClr>
                </a:outerShdw>
              </a:effectLst>
            </a:endParaRPr>
          </a:p>
        </p:txBody>
      </p:sp>
      <p:sp>
        <p:nvSpPr>
          <p:cNvPr id="3" name="Oval 2">
            <a:extLst>
              <a:ext uri="{FF2B5EF4-FFF2-40B4-BE49-F238E27FC236}">
                <a16:creationId xmlns:a16="http://schemas.microsoft.com/office/drawing/2014/main" id="{BBBDE0EA-CC8A-4542-FA0A-7C1E90D08B66}"/>
              </a:ext>
            </a:extLst>
          </p:cNvPr>
          <p:cNvSpPr/>
          <p:nvPr/>
        </p:nvSpPr>
        <p:spPr>
          <a:xfrm>
            <a:off x="427832" y="5688723"/>
            <a:ext cx="424935" cy="425450"/>
          </a:xfrm>
          <a:prstGeom prst="ellipse">
            <a:avLst/>
          </a:prstGeom>
          <a:solidFill>
            <a:schemeClr val="dk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050" b="1" dirty="0">
                <a:effectLst>
                  <a:outerShdw blurRad="38100" dist="38100" dir="2700000" algn="tl">
                    <a:srgbClr val="000000">
                      <a:alpha val="43137"/>
                    </a:srgbClr>
                  </a:outerShdw>
                </a:effectLst>
                <a:latin typeface="Baguet Script" panose="00000500000000000000" pitchFamily="2" charset="0"/>
                <a:cs typeface="Aharoni" panose="02010803020104030203" pitchFamily="2" charset="-79"/>
              </a:rPr>
              <a:t>12</a:t>
            </a:r>
            <a:endParaRPr lang="pt-BR" sz="1050" b="1" dirty="0">
              <a:effectLst>
                <a:outerShdw blurRad="38100" dist="38100" dir="2700000" algn="tl">
                  <a:srgbClr val="000000">
                    <a:alpha val="43137"/>
                  </a:srgbClr>
                </a:outerShdw>
              </a:effectLst>
              <a:latin typeface="Baguet Script" panose="00000500000000000000" pitchFamily="2" charset="0"/>
              <a:cs typeface="Aharoni" panose="02010803020104030203" pitchFamily="2" charset="-79"/>
            </a:endParaRPr>
          </a:p>
        </p:txBody>
      </p:sp>
      <p:sp>
        <p:nvSpPr>
          <p:cNvPr id="4" name="Rectangle: Rounded Corners 3">
            <a:extLst>
              <a:ext uri="{FF2B5EF4-FFF2-40B4-BE49-F238E27FC236}">
                <a16:creationId xmlns:a16="http://schemas.microsoft.com/office/drawing/2014/main" id="{6445DECE-1BE1-C61B-0129-5DE4865081A2}"/>
              </a:ext>
            </a:extLst>
          </p:cNvPr>
          <p:cNvSpPr/>
          <p:nvPr/>
        </p:nvSpPr>
        <p:spPr>
          <a:xfrm>
            <a:off x="4669255" y="5775602"/>
            <a:ext cx="2442745" cy="283587"/>
          </a:xfrm>
          <a:prstGeom prst="round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88900"/>
            <a:r>
              <a:rPr lang="en-US" sz="1400" b="1" dirty="0">
                <a:effectLst>
                  <a:outerShdw blurRad="38100" dist="38100" dir="2700000" algn="tl">
                    <a:srgbClr val="000000">
                      <a:alpha val="43137"/>
                    </a:srgbClr>
                  </a:outerShdw>
                </a:effectLst>
              </a:rPr>
              <a:t>Jesus is Taken from the Cross</a:t>
            </a:r>
            <a:endParaRPr lang="pt-BR" sz="1400" b="1" dirty="0">
              <a:effectLst>
                <a:outerShdw blurRad="38100" dist="38100" dir="2700000" algn="tl">
                  <a:srgbClr val="000000">
                    <a:alpha val="43137"/>
                  </a:srgbClr>
                </a:outerShdw>
              </a:effectLst>
            </a:endParaRPr>
          </a:p>
        </p:txBody>
      </p:sp>
      <p:sp>
        <p:nvSpPr>
          <p:cNvPr id="5" name="Oval 4">
            <a:extLst>
              <a:ext uri="{FF2B5EF4-FFF2-40B4-BE49-F238E27FC236}">
                <a16:creationId xmlns:a16="http://schemas.microsoft.com/office/drawing/2014/main" id="{16D7EA7D-1F12-6EEA-7852-EEF891A2B1BA}"/>
              </a:ext>
            </a:extLst>
          </p:cNvPr>
          <p:cNvSpPr/>
          <p:nvPr/>
        </p:nvSpPr>
        <p:spPr>
          <a:xfrm>
            <a:off x="4362464" y="5688723"/>
            <a:ext cx="424935" cy="425450"/>
          </a:xfrm>
          <a:prstGeom prst="ellipse">
            <a:avLst/>
          </a:prstGeom>
          <a:solidFill>
            <a:schemeClr val="dk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050" b="1" dirty="0">
                <a:effectLst>
                  <a:outerShdw blurRad="38100" dist="38100" dir="2700000" algn="tl">
                    <a:srgbClr val="000000">
                      <a:alpha val="43137"/>
                    </a:srgbClr>
                  </a:outerShdw>
                </a:effectLst>
                <a:latin typeface="Baguet Script" panose="00000500000000000000" pitchFamily="2" charset="0"/>
                <a:cs typeface="Aharoni" panose="02010803020104030203" pitchFamily="2" charset="-79"/>
              </a:rPr>
              <a:t>13</a:t>
            </a:r>
            <a:endParaRPr lang="pt-BR" sz="1050" b="1" dirty="0">
              <a:effectLst>
                <a:outerShdw blurRad="38100" dist="38100" dir="2700000" algn="tl">
                  <a:srgbClr val="000000">
                    <a:alpha val="43137"/>
                  </a:srgbClr>
                </a:outerShdw>
              </a:effectLst>
              <a:latin typeface="Baguet Script" panose="00000500000000000000" pitchFamily="2" charset="0"/>
              <a:cs typeface="Aharoni" panose="02010803020104030203" pitchFamily="2" charset="-79"/>
            </a:endParaRPr>
          </a:p>
        </p:txBody>
      </p:sp>
      <p:sp>
        <p:nvSpPr>
          <p:cNvPr id="6" name="Rectangle: Rounded Corners 5">
            <a:extLst>
              <a:ext uri="{FF2B5EF4-FFF2-40B4-BE49-F238E27FC236}">
                <a16:creationId xmlns:a16="http://schemas.microsoft.com/office/drawing/2014/main" id="{9C249F52-B55E-F340-3E84-30344B694D95}"/>
              </a:ext>
            </a:extLst>
          </p:cNvPr>
          <p:cNvSpPr/>
          <p:nvPr/>
        </p:nvSpPr>
        <p:spPr>
          <a:xfrm>
            <a:off x="8646723" y="5775602"/>
            <a:ext cx="3001154" cy="283587"/>
          </a:xfrm>
          <a:prstGeom prst="round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88900"/>
            <a:r>
              <a:rPr lang="en-US" sz="1400" b="1" dirty="0">
                <a:effectLst>
                  <a:outerShdw blurRad="38100" dist="38100" dir="2700000" algn="tl">
                    <a:srgbClr val="000000">
                      <a:alpha val="43137"/>
                    </a:srgbClr>
                  </a:outerShdw>
                </a:effectLst>
              </a:rPr>
              <a:t>Jesus’ body is place in the Sepulcher</a:t>
            </a:r>
            <a:endParaRPr lang="pt-BR" sz="1400" b="1" dirty="0">
              <a:effectLst>
                <a:outerShdw blurRad="38100" dist="38100" dir="2700000" algn="tl">
                  <a:srgbClr val="000000">
                    <a:alpha val="43137"/>
                  </a:srgbClr>
                </a:outerShdw>
              </a:effectLst>
            </a:endParaRPr>
          </a:p>
        </p:txBody>
      </p:sp>
      <p:sp>
        <p:nvSpPr>
          <p:cNvPr id="7" name="Oval 6">
            <a:extLst>
              <a:ext uri="{FF2B5EF4-FFF2-40B4-BE49-F238E27FC236}">
                <a16:creationId xmlns:a16="http://schemas.microsoft.com/office/drawing/2014/main" id="{47D74BA8-6083-185C-A1D7-83539307F806}"/>
              </a:ext>
            </a:extLst>
          </p:cNvPr>
          <p:cNvSpPr/>
          <p:nvPr/>
        </p:nvSpPr>
        <p:spPr>
          <a:xfrm>
            <a:off x="8339932" y="5688723"/>
            <a:ext cx="424935" cy="425450"/>
          </a:xfrm>
          <a:prstGeom prst="ellipse">
            <a:avLst/>
          </a:prstGeom>
          <a:solidFill>
            <a:schemeClr val="dk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000" b="1" dirty="0">
                <a:effectLst>
                  <a:outerShdw blurRad="38100" dist="38100" dir="2700000" algn="tl">
                    <a:srgbClr val="000000">
                      <a:alpha val="43137"/>
                    </a:srgbClr>
                  </a:outerShdw>
                </a:effectLst>
                <a:latin typeface="Baguet Script" panose="00000500000000000000" pitchFamily="2" charset="0"/>
                <a:cs typeface="Aharoni" panose="02010803020104030203" pitchFamily="2" charset="-79"/>
              </a:rPr>
              <a:t>14</a:t>
            </a:r>
            <a:endParaRPr lang="pt-BR" sz="1000" b="1" dirty="0">
              <a:effectLst>
                <a:outerShdw blurRad="38100" dist="38100" dir="2700000" algn="tl">
                  <a:srgbClr val="000000">
                    <a:alpha val="43137"/>
                  </a:srgbClr>
                </a:outerShdw>
              </a:effectLst>
              <a:latin typeface="Baguet Script" panose="00000500000000000000" pitchFamily="2" charset="0"/>
              <a:cs typeface="Aharoni" panose="02010803020104030203" pitchFamily="2" charset="-79"/>
            </a:endParaRPr>
          </a:p>
        </p:txBody>
      </p:sp>
    </p:spTree>
    <p:extLst>
      <p:ext uri="{BB962C8B-B14F-4D97-AF65-F5344CB8AC3E}">
        <p14:creationId xmlns:p14="http://schemas.microsoft.com/office/powerpoint/2010/main" val="3063435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382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undefined">
            <a:extLst>
              <a:ext uri="{FF2B5EF4-FFF2-40B4-BE49-F238E27FC236}">
                <a16:creationId xmlns:a16="http://schemas.microsoft.com/office/drawing/2014/main" id="{665ED8A0-4717-DFF5-C364-2B4063C1F4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4288"/>
            <a:ext cx="7620000" cy="682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374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D9FB10-91DA-F5B3-7E4A-8B266FE83404}"/>
              </a:ext>
            </a:extLst>
          </p:cNvPr>
          <p:cNvSpPr txBox="1"/>
          <p:nvPr/>
        </p:nvSpPr>
        <p:spPr>
          <a:xfrm>
            <a:off x="5400938" y="674400"/>
            <a:ext cx="6322489" cy="5509200"/>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rial Nova Cond Light" panose="020B0306020202020204" pitchFamily="34" charset="0"/>
              </a:rPr>
              <a:t>The first records of the execution by crucifixion come from the Persians. The Greek historian Herodotus records that Polycrates of Salmos after being defeated by the Persians was crucified around 522 BC (</a:t>
            </a:r>
            <a:r>
              <a:rPr lang="pt-BR" sz="3200" b="1" dirty="0" err="1">
                <a:solidFill>
                  <a:schemeClr val="bg1"/>
                </a:solidFill>
                <a:effectLst>
                  <a:outerShdw blurRad="38100" dist="38100" dir="2700000" algn="tl">
                    <a:srgbClr val="000000">
                      <a:alpha val="43137"/>
                    </a:srgbClr>
                  </a:outerShdw>
                </a:effectLst>
                <a:latin typeface="Arial Nova Cond Light" panose="020B0306020202020204" pitchFamily="34" charset="0"/>
              </a:rPr>
              <a:t>Herodotus</a:t>
            </a:r>
            <a:r>
              <a:rPr lang="pt-BR" sz="3200" b="1" dirty="0">
                <a:solidFill>
                  <a:schemeClr val="bg1"/>
                </a:solidFill>
                <a:effectLst>
                  <a:outerShdw blurRad="38100" dist="38100" dir="2700000" algn="tl">
                    <a:srgbClr val="000000">
                      <a:alpha val="43137"/>
                    </a:srgbClr>
                  </a:outerShdw>
                </a:effectLst>
                <a:latin typeface="Arial Nova Cond Light" panose="020B0306020202020204" pitchFamily="34" charset="0"/>
              </a:rPr>
              <a:t>, </a:t>
            </a:r>
            <a:r>
              <a:rPr lang="pt-BR" sz="3200" b="1" i="1" dirty="0">
                <a:solidFill>
                  <a:schemeClr val="bg1"/>
                </a:solidFill>
                <a:effectLst>
                  <a:outerShdw blurRad="38100" dist="38100" dir="2700000" algn="tl">
                    <a:srgbClr val="000000">
                      <a:alpha val="43137"/>
                    </a:srgbClr>
                  </a:outerShdw>
                </a:effectLst>
                <a:latin typeface="Arial Nova Cond Light" panose="020B0306020202020204" pitchFamily="34" charset="0"/>
              </a:rPr>
              <a:t>Histories</a:t>
            </a:r>
            <a:r>
              <a:rPr lang="pt-BR" sz="3200" b="1" dirty="0">
                <a:solidFill>
                  <a:schemeClr val="bg1"/>
                </a:solidFill>
                <a:effectLst>
                  <a:outerShdw blurRad="38100" dist="38100" dir="2700000" algn="tl">
                    <a:srgbClr val="000000">
                      <a:alpha val="43137"/>
                    </a:srgbClr>
                  </a:outerShdw>
                </a:effectLst>
                <a:latin typeface="Arial Nova Cond Light" panose="020B0306020202020204" pitchFamily="34" charset="0"/>
              </a:rPr>
              <a:t>, 3.125</a:t>
            </a:r>
            <a:r>
              <a:rPr lang="en-US" sz="3200" b="1" dirty="0">
                <a:solidFill>
                  <a:schemeClr val="bg1"/>
                </a:solidFill>
                <a:effectLst>
                  <a:outerShdw blurRad="38100" dist="38100" dir="2700000" algn="tl">
                    <a:srgbClr val="000000">
                      <a:alpha val="43137"/>
                    </a:srgbClr>
                  </a:outerShdw>
                </a:effectLst>
                <a:latin typeface="Arial Nova Cond Light" panose="020B0306020202020204" pitchFamily="34" charset="0"/>
              </a:rPr>
              <a:t>). However, this method of execution was also used by Carthaginians and some Greeks. Even Jews have used it. But undeniably it became infamous through Christianity.</a:t>
            </a:r>
            <a:endParaRPr lang="pt-BR" sz="3200" b="1" dirty="0">
              <a:solidFill>
                <a:schemeClr val="bg1"/>
              </a:solidFill>
              <a:effectLst>
                <a:outerShdw blurRad="38100" dist="38100" dir="2700000" algn="tl">
                  <a:srgbClr val="000000">
                    <a:alpha val="43137"/>
                  </a:srgbClr>
                </a:outerShdw>
              </a:effectLst>
              <a:latin typeface="Arial Nova Cond Light" panose="020B0306020202020204" pitchFamily="34" charset="0"/>
            </a:endParaRPr>
          </a:p>
        </p:txBody>
      </p:sp>
      <p:pic>
        <p:nvPicPr>
          <p:cNvPr id="11266" name="Picture 2" descr="A black-and-white painting showing five men, two in armour, crucified in front of a city">
            <a:extLst>
              <a:ext uri="{FF2B5EF4-FFF2-40B4-BE49-F238E27FC236}">
                <a16:creationId xmlns:a16="http://schemas.microsoft.com/office/drawing/2014/main" id="{43ED6F2B-FB4E-1090-E11A-9104F19F4A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6883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976D192-283A-B338-FA36-F23C5B4A9315}"/>
              </a:ext>
            </a:extLst>
          </p:cNvPr>
          <p:cNvSpPr txBox="1"/>
          <p:nvPr/>
        </p:nvSpPr>
        <p:spPr>
          <a:xfrm>
            <a:off x="-1" y="5965448"/>
            <a:ext cx="4668837" cy="8925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000" b="1" dirty="0"/>
              <a:t>19th-century illustration of Carthaginians crucifying rebels around 238 BC.</a:t>
            </a:r>
          </a:p>
          <a:p>
            <a:r>
              <a:rPr lang="en-US" sz="1200" dirty="0"/>
              <a:t>Image: Wikipedia</a:t>
            </a:r>
            <a:endParaRPr lang="pt-BR" sz="1200" dirty="0"/>
          </a:p>
        </p:txBody>
      </p:sp>
    </p:spTree>
    <p:extLst>
      <p:ext uri="{BB962C8B-B14F-4D97-AF65-F5344CB8AC3E}">
        <p14:creationId xmlns:p14="http://schemas.microsoft.com/office/powerpoint/2010/main" val="2012932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5" name="Rectangle 1229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290" name="Picture 2">
            <a:extLst>
              <a:ext uri="{FF2B5EF4-FFF2-40B4-BE49-F238E27FC236}">
                <a16:creationId xmlns:a16="http://schemas.microsoft.com/office/drawing/2014/main" id="{C7C661F9-3157-9EC7-FB35-C100E1410D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0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572C58F-49C6-BC96-8FAA-6E5593D4A15A}"/>
              </a:ext>
            </a:extLst>
          </p:cNvPr>
          <p:cNvSpPr txBox="1"/>
          <p:nvPr/>
        </p:nvSpPr>
        <p:spPr>
          <a:xfrm>
            <a:off x="0" y="5380672"/>
            <a:ext cx="5008728" cy="14773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b="1" dirty="0"/>
              <a:t>Cursed Field (1878)</a:t>
            </a:r>
            <a:r>
              <a:rPr lang="en-US" dirty="0"/>
              <a:t>, Fyodor </a:t>
            </a:r>
            <a:r>
              <a:rPr lang="en-US" dirty="0" err="1"/>
              <a:t>Bronnikov</a:t>
            </a:r>
            <a:r>
              <a:rPr lang="en-US" dirty="0"/>
              <a:t> </a:t>
            </a:r>
          </a:p>
          <a:p>
            <a:r>
              <a:rPr lang="pt-BR" dirty="0"/>
              <a:t>Tretyakov </a:t>
            </a:r>
            <a:r>
              <a:rPr lang="pt-BR" dirty="0" err="1"/>
              <a:t>Gallery</a:t>
            </a:r>
            <a:r>
              <a:rPr lang="pt-BR" dirty="0"/>
              <a:t>, Moscow, </a:t>
            </a:r>
            <a:r>
              <a:rPr lang="pt-BR" dirty="0" err="1"/>
              <a:t>Russia</a:t>
            </a:r>
            <a:r>
              <a:rPr lang="pt-BR" dirty="0"/>
              <a:t>.</a:t>
            </a:r>
          </a:p>
          <a:p>
            <a:r>
              <a:rPr lang="pt-BR" dirty="0" err="1"/>
              <a:t>Depiction</a:t>
            </a:r>
            <a:r>
              <a:rPr lang="pt-BR" dirty="0"/>
              <a:t> </a:t>
            </a:r>
            <a:r>
              <a:rPr lang="pt-BR" dirty="0" err="1"/>
              <a:t>of</a:t>
            </a:r>
            <a:r>
              <a:rPr lang="pt-BR" dirty="0"/>
              <a:t> </a:t>
            </a:r>
            <a:r>
              <a:rPr lang="pt-BR" dirty="0" err="1"/>
              <a:t>the</a:t>
            </a:r>
            <a:r>
              <a:rPr lang="pt-BR" dirty="0"/>
              <a:t> </a:t>
            </a:r>
            <a:r>
              <a:rPr lang="pt-BR" dirty="0" err="1"/>
              <a:t>punishment</a:t>
            </a:r>
            <a:r>
              <a:rPr lang="pt-BR" dirty="0"/>
              <a:t> </a:t>
            </a:r>
            <a:r>
              <a:rPr lang="pt-BR" dirty="0" err="1"/>
              <a:t>of</a:t>
            </a:r>
            <a:r>
              <a:rPr lang="pt-BR" dirty="0"/>
              <a:t> </a:t>
            </a:r>
            <a:r>
              <a:rPr lang="pt-BR" dirty="0" err="1"/>
              <a:t>six</a:t>
            </a:r>
            <a:r>
              <a:rPr lang="pt-BR" dirty="0"/>
              <a:t> </a:t>
            </a:r>
            <a:r>
              <a:rPr lang="pt-BR" dirty="0" err="1"/>
              <a:t>thousand</a:t>
            </a:r>
            <a:r>
              <a:rPr lang="pt-BR" dirty="0"/>
              <a:t> </a:t>
            </a:r>
            <a:r>
              <a:rPr lang="pt-BR" dirty="0" err="1"/>
              <a:t>rebels</a:t>
            </a:r>
            <a:r>
              <a:rPr lang="pt-BR" dirty="0"/>
              <a:t> </a:t>
            </a:r>
            <a:r>
              <a:rPr lang="pt-BR" dirty="0" err="1"/>
              <a:t>crucified</a:t>
            </a:r>
            <a:r>
              <a:rPr lang="pt-BR" dirty="0"/>
              <a:t> </a:t>
            </a:r>
            <a:r>
              <a:rPr lang="pt-BR" dirty="0" err="1"/>
              <a:t>along</a:t>
            </a:r>
            <a:r>
              <a:rPr lang="pt-BR" dirty="0"/>
              <a:t> </a:t>
            </a:r>
            <a:r>
              <a:rPr lang="pt-BR" dirty="0" err="1"/>
              <a:t>the</a:t>
            </a:r>
            <a:r>
              <a:rPr lang="pt-BR" dirty="0"/>
              <a:t> </a:t>
            </a:r>
            <a:r>
              <a:rPr lang="pt-BR" i="1" dirty="0"/>
              <a:t>Via Appia</a:t>
            </a:r>
            <a:r>
              <a:rPr lang="pt-BR" dirty="0"/>
              <a:t> </a:t>
            </a:r>
            <a:r>
              <a:rPr lang="pt-BR" dirty="0" err="1"/>
              <a:t>after</a:t>
            </a:r>
            <a:r>
              <a:rPr lang="pt-BR" dirty="0"/>
              <a:t> </a:t>
            </a:r>
            <a:r>
              <a:rPr lang="pt-BR" dirty="0" err="1"/>
              <a:t>their</a:t>
            </a:r>
            <a:r>
              <a:rPr lang="pt-BR" dirty="0"/>
              <a:t> </a:t>
            </a:r>
            <a:r>
              <a:rPr lang="pt-BR" dirty="0" err="1"/>
              <a:t>defeat</a:t>
            </a:r>
            <a:r>
              <a:rPr lang="pt-BR" dirty="0"/>
              <a:t> </a:t>
            </a:r>
            <a:r>
              <a:rPr lang="pt-BR" dirty="0" err="1"/>
              <a:t>on</a:t>
            </a:r>
            <a:r>
              <a:rPr lang="pt-BR" dirty="0"/>
              <a:t> </a:t>
            </a:r>
            <a:r>
              <a:rPr lang="pt-BR" dirty="0" err="1"/>
              <a:t>Third</a:t>
            </a:r>
            <a:r>
              <a:rPr lang="pt-BR" dirty="0"/>
              <a:t> </a:t>
            </a:r>
            <a:r>
              <a:rPr lang="pt-BR" dirty="0" err="1"/>
              <a:t>Servile</a:t>
            </a:r>
            <a:r>
              <a:rPr lang="pt-BR" dirty="0"/>
              <a:t> War (73-71 BC). </a:t>
            </a:r>
          </a:p>
        </p:txBody>
      </p:sp>
    </p:spTree>
    <p:extLst>
      <p:ext uri="{BB962C8B-B14F-4D97-AF65-F5344CB8AC3E}">
        <p14:creationId xmlns:p14="http://schemas.microsoft.com/office/powerpoint/2010/main" val="3848536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6D9"/>
        </a:solidFill>
        <a:effectLst/>
      </p:bgPr>
    </p:bg>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CD2D87C6-2686-90B2-2653-65296A3B1B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9" t="4021" r="5912" b="6455"/>
          <a:stretch/>
        </p:blipFill>
        <p:spPr bwMode="auto">
          <a:xfrm>
            <a:off x="2213423" y="23351"/>
            <a:ext cx="5762171" cy="66961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9F3AB73-367B-E766-1E7F-5C798A700D49}"/>
              </a:ext>
            </a:extLst>
          </p:cNvPr>
          <p:cNvSpPr txBox="1"/>
          <p:nvPr/>
        </p:nvSpPr>
        <p:spPr>
          <a:xfrm>
            <a:off x="7975594" y="2800811"/>
            <a:ext cx="4020457" cy="2631490"/>
          </a:xfrm>
          <a:prstGeom prst="rect">
            <a:avLst/>
          </a:prstGeom>
          <a:noFill/>
        </p:spPr>
        <p:txBody>
          <a:bodyPr wrap="square">
            <a:spAutoFit/>
          </a:bodyPr>
          <a:lstStyle/>
          <a:p>
            <a:r>
              <a:rPr lang="en-US" sz="3000" dirty="0">
                <a:latin typeface="Arial Nova Cond" panose="020B0506020202020204" pitchFamily="34" charset="0"/>
              </a:rPr>
              <a:t>Drawing of the Pilgrimage Road, running from the Pool of Siloam to the Second Temple.</a:t>
            </a:r>
          </a:p>
          <a:p>
            <a:endParaRPr lang="en-US" sz="3000" dirty="0">
              <a:latin typeface="Arial Nova Cond" panose="020B0506020202020204" pitchFamily="34" charset="0"/>
            </a:endParaRPr>
          </a:p>
          <a:p>
            <a:r>
              <a:rPr lang="en-US" sz="1500" dirty="0">
                <a:latin typeface="Arial Nova Cond" panose="020B0506020202020204" pitchFamily="34" charset="0"/>
              </a:rPr>
              <a:t>Rights to Shalom </a:t>
            </a:r>
            <a:r>
              <a:rPr lang="en-US" sz="1500" dirty="0" err="1">
                <a:latin typeface="Arial Nova Cond" panose="020B0506020202020204" pitchFamily="34" charset="0"/>
              </a:rPr>
              <a:t>Kveller</a:t>
            </a:r>
            <a:r>
              <a:rPr lang="en-US" sz="1500" dirty="0">
                <a:latin typeface="Arial Nova Cond" panose="020B0506020202020204" pitchFamily="34" charset="0"/>
              </a:rPr>
              <a:t>, City of David Archives.</a:t>
            </a:r>
            <a:endParaRPr lang="pt-BR" sz="1500" dirty="0">
              <a:latin typeface="Arial Nova Cond" panose="020B0506020202020204" pitchFamily="34" charset="0"/>
            </a:endParaRPr>
          </a:p>
        </p:txBody>
      </p:sp>
      <p:sp>
        <p:nvSpPr>
          <p:cNvPr id="5" name="TextBox 4">
            <a:extLst>
              <a:ext uri="{FF2B5EF4-FFF2-40B4-BE49-F238E27FC236}">
                <a16:creationId xmlns:a16="http://schemas.microsoft.com/office/drawing/2014/main" id="{18608D64-DA65-F5C8-7BF7-5A665FD22B50}"/>
              </a:ext>
            </a:extLst>
          </p:cNvPr>
          <p:cNvSpPr txBox="1"/>
          <p:nvPr/>
        </p:nvSpPr>
        <p:spPr>
          <a:xfrm>
            <a:off x="0" y="6581001"/>
            <a:ext cx="6096000" cy="276999"/>
          </a:xfrm>
          <a:prstGeom prst="rect">
            <a:avLst/>
          </a:prstGeom>
          <a:noFill/>
        </p:spPr>
        <p:txBody>
          <a:bodyPr wrap="square">
            <a:spAutoFit/>
          </a:bodyPr>
          <a:lstStyle/>
          <a:p>
            <a:r>
              <a:rPr lang="en-US" sz="1200" dirty="0">
                <a:hlinkClick r:id="rId3"/>
              </a:rPr>
              <a:t>Image: Second Temple Period Receipt Found in the City of David (biblicalarchaeology.org)</a:t>
            </a:r>
            <a:endParaRPr lang="pt-BR" sz="1200" dirty="0"/>
          </a:p>
        </p:txBody>
      </p:sp>
    </p:spTree>
    <p:extLst>
      <p:ext uri="{BB962C8B-B14F-4D97-AF65-F5344CB8AC3E}">
        <p14:creationId xmlns:p14="http://schemas.microsoft.com/office/powerpoint/2010/main" val="3914836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30" name="Rectangle 1332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2" name="Rectangle 1333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4" name="Rectangle 1333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6" name="Rectangle 1333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6" name="Picture 4" descr="The Appian Way where 6000 slaves were crucified in 71 BC. | Vampiro, Roma">
            <a:extLst>
              <a:ext uri="{FF2B5EF4-FFF2-40B4-BE49-F238E27FC236}">
                <a16:creationId xmlns:a16="http://schemas.microsoft.com/office/drawing/2014/main" id="{5ADF6CC2-923E-627C-04C3-5D03D388CF6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t="561"/>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D408A8B-2DCC-B4DF-154F-179AB93A55EE}"/>
              </a:ext>
            </a:extLst>
          </p:cNvPr>
          <p:cNvSpPr txBox="1"/>
          <p:nvPr/>
        </p:nvSpPr>
        <p:spPr>
          <a:xfrm>
            <a:off x="-4622" y="6580573"/>
            <a:ext cx="6460014" cy="277427"/>
          </a:xfrm>
          <a:prstGeom prst="rect">
            <a:avLst/>
          </a:prstGeom>
          <a:noFill/>
        </p:spPr>
        <p:txBody>
          <a:bodyPr wrap="square">
            <a:spAutoFit/>
          </a:bodyPr>
          <a:lstStyle/>
          <a:p>
            <a:r>
              <a:rPr lang="en-US" sz="1200" dirty="0">
                <a:solidFill>
                  <a:schemeClr val="bg1"/>
                </a:solidFill>
                <a:hlinkClick r:id="rId4">
                  <a:extLst>
                    <a:ext uri="{A12FA001-AC4F-418D-AE19-62706E023703}">
                      <ahyp:hlinkClr xmlns:ahyp="http://schemas.microsoft.com/office/drawing/2018/hyperlinkcolor" val="tx"/>
                    </a:ext>
                  </a:extLst>
                </a:hlinkClick>
              </a:rPr>
              <a:t>Image: The Appian Way where 6000 slaves were crucified in 71 BC. | </a:t>
            </a:r>
            <a:r>
              <a:rPr lang="en-US" sz="1200" dirty="0" err="1">
                <a:solidFill>
                  <a:schemeClr val="bg1"/>
                </a:solidFill>
                <a:hlinkClick r:id="rId4">
                  <a:extLst>
                    <a:ext uri="{A12FA001-AC4F-418D-AE19-62706E023703}">
                      <ahyp:hlinkClr xmlns:ahyp="http://schemas.microsoft.com/office/drawing/2018/hyperlinkcolor" val="tx"/>
                    </a:ext>
                  </a:extLst>
                </a:hlinkClick>
              </a:rPr>
              <a:t>Vampiro</a:t>
            </a:r>
            <a:r>
              <a:rPr lang="en-US" sz="1200" dirty="0">
                <a:solidFill>
                  <a:schemeClr val="bg1"/>
                </a:solidFill>
                <a:hlinkClick r:id="rId4">
                  <a:extLst>
                    <a:ext uri="{A12FA001-AC4F-418D-AE19-62706E023703}">
                      <ahyp:hlinkClr xmlns:ahyp="http://schemas.microsoft.com/office/drawing/2018/hyperlinkcolor" val="tx"/>
                    </a:ext>
                  </a:extLst>
                </a:hlinkClick>
              </a:rPr>
              <a:t>, Roma (pinterest.com)</a:t>
            </a:r>
            <a:endParaRPr lang="pt-BR" sz="1200" dirty="0">
              <a:solidFill>
                <a:schemeClr val="bg1"/>
              </a:solidFill>
            </a:endParaRPr>
          </a:p>
        </p:txBody>
      </p:sp>
    </p:spTree>
    <p:extLst>
      <p:ext uri="{BB962C8B-B14F-4D97-AF65-F5344CB8AC3E}">
        <p14:creationId xmlns:p14="http://schemas.microsoft.com/office/powerpoint/2010/main" val="534047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1434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DFBED9-5DD7-F983-6749-A3598A7D894A}"/>
              </a:ext>
            </a:extLst>
          </p:cNvPr>
          <p:cNvSpPr txBox="1"/>
          <p:nvPr/>
        </p:nvSpPr>
        <p:spPr>
          <a:xfrm>
            <a:off x="549322" y="524836"/>
            <a:ext cx="6875060" cy="6001643"/>
          </a:xfrm>
          <a:prstGeom prst="rect">
            <a:avLst/>
          </a:prstGeom>
          <a:noFill/>
        </p:spPr>
        <p:txBody>
          <a:bodyPr wrap="square">
            <a:spAutoFit/>
          </a:bodyPr>
          <a:lstStyle/>
          <a:p>
            <a:pPr algn="just"/>
            <a:r>
              <a:rPr lang="en-US" sz="3200" dirty="0">
                <a:solidFill>
                  <a:schemeClr val="bg1"/>
                </a:solidFill>
              </a:rPr>
              <a:t>Describing the crucifixion of the Jews after the squashing of the Jewish Revolt (70 AD) Flavius Josephus says:</a:t>
            </a:r>
            <a:endParaRPr lang="pt-BR" sz="3200" dirty="0">
              <a:solidFill>
                <a:schemeClr val="bg1"/>
              </a:solidFill>
            </a:endParaRPr>
          </a:p>
          <a:p>
            <a:endParaRPr lang="en-US" sz="3200" dirty="0">
              <a:solidFill>
                <a:schemeClr val="bg1"/>
              </a:solidFill>
              <a:latin typeface="Arial Nova Cond Light" panose="020B0306020202020204" pitchFamily="34" charset="0"/>
            </a:endParaRPr>
          </a:p>
          <a:p>
            <a:r>
              <a:rPr lang="en-US" sz="3200" dirty="0">
                <a:solidFill>
                  <a:schemeClr val="bg1"/>
                </a:solidFill>
                <a:latin typeface="Arial Nova Cond Light" panose="020B0306020202020204" pitchFamily="34" charset="0"/>
              </a:rPr>
              <a:t>“</a:t>
            </a:r>
            <a:r>
              <a:rPr lang="en-US" sz="3200" i="1" dirty="0">
                <a:solidFill>
                  <a:schemeClr val="bg1"/>
                </a:solidFill>
                <a:latin typeface="Arial Nova Cond Light" panose="020B0306020202020204" pitchFamily="34" charset="0"/>
              </a:rPr>
              <a:t>They were first whipped and then tormented with all sorts of tortures, before they died, and were crucified before the wall of the city... the soldiers, out of wrath and hatred they bore the Jews, nailed those they caught to the crosses in different postures, by way of jest</a:t>
            </a:r>
            <a:r>
              <a:rPr lang="en-US" sz="3200" dirty="0">
                <a:solidFill>
                  <a:schemeClr val="bg1"/>
                </a:solidFill>
                <a:latin typeface="Arial Nova Cond Light" panose="020B0306020202020204" pitchFamily="34" charset="0"/>
              </a:rPr>
              <a:t>.”</a:t>
            </a:r>
          </a:p>
          <a:p>
            <a:endParaRPr lang="en-US" sz="1200" dirty="0">
              <a:latin typeface="Arial Nova Cond Light" panose="020B0306020202020204" pitchFamily="34" charset="0"/>
            </a:endParaRPr>
          </a:p>
          <a:p>
            <a:endParaRPr lang="en-US" sz="1200" dirty="0">
              <a:latin typeface="Arial Nova Cond Light" panose="020B0306020202020204" pitchFamily="34" charset="0"/>
            </a:endParaRPr>
          </a:p>
          <a:p>
            <a:endParaRPr lang="en-US" sz="1000" dirty="0"/>
          </a:p>
          <a:p>
            <a:r>
              <a:rPr lang="en-US" sz="1000" dirty="0"/>
              <a:t>Flavius Josephus, Wars of the Jews (5.11.1).</a:t>
            </a:r>
          </a:p>
          <a:p>
            <a:r>
              <a:rPr lang="en-US" sz="1000" dirty="0"/>
              <a:t>From: Flavius Josephus. The Works of Flavius Josephus. Translated by. William Whiston, A.M. Auburn and Buffalo. John E. Beardsley. 1895. (</a:t>
            </a:r>
            <a:r>
              <a:rPr lang="en-US" sz="1000" dirty="0">
                <a:hlinkClick r:id="rId2"/>
              </a:rPr>
              <a:t>Flavius Josephus, The Wars of the Jews, Book V, Whiston chapter 11, Whiston section 1 (tufts.edu)</a:t>
            </a:r>
            <a:endParaRPr lang="pt-BR" sz="1000" dirty="0"/>
          </a:p>
        </p:txBody>
      </p:sp>
      <p:pic>
        <p:nvPicPr>
          <p:cNvPr id="14338" name="Picture 2" descr="Josephus - Wikipedia">
            <a:extLst>
              <a:ext uri="{FF2B5EF4-FFF2-40B4-BE49-F238E27FC236}">
                <a16:creationId xmlns:a16="http://schemas.microsoft.com/office/drawing/2014/main" id="{AC33432E-B951-5EDD-FBFF-CC1F6583F1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7937" y="0"/>
            <a:ext cx="45640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015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91" name="Rectangle 1639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386" name="Picture 2" descr="The place where the Lord Jesus Christ was crucified, buried and resurrected  - HubPages">
            <a:extLst>
              <a:ext uri="{FF2B5EF4-FFF2-40B4-BE49-F238E27FC236}">
                <a16:creationId xmlns:a16="http://schemas.microsoft.com/office/drawing/2014/main" id="{72A50ED6-F0F8-0497-B82E-C397E70C8F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08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545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15367" name="Rectangle 15366">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The Crucifixion of Jesus in Excruciating Detail | Crucifixion, Crucifixion  of jesus, Jesus death">
            <a:extLst>
              <a:ext uri="{FF2B5EF4-FFF2-40B4-BE49-F238E27FC236}">
                <a16:creationId xmlns:a16="http://schemas.microsoft.com/office/drawing/2014/main" id="{BECD4CD3-D72D-52A2-39DD-B4D62CC126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28" r="4728"/>
          <a:stretch/>
        </p:blipFill>
        <p:spPr bwMode="auto">
          <a:xfrm>
            <a:off x="20" y="431"/>
            <a:ext cx="8115280" cy="64083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C511A38-BDC2-7D9F-DA51-C4E17C9A7F67}"/>
              </a:ext>
            </a:extLst>
          </p:cNvPr>
          <p:cNvSpPr txBox="1"/>
          <p:nvPr/>
        </p:nvSpPr>
        <p:spPr>
          <a:xfrm>
            <a:off x="8358968" y="382138"/>
            <a:ext cx="3589361" cy="6018659"/>
          </a:xfrm>
          <a:prstGeom prst="rect">
            <a:avLst/>
          </a:prstGeom>
        </p:spPr>
        <p:txBody>
          <a:bodyPr vert="horz" lIns="91440" tIns="45720" rIns="91440" bIns="45720" rtlCol="0">
            <a:normAutofit fontScale="92500" lnSpcReduction="20000"/>
          </a:bodyPr>
          <a:lstStyle/>
          <a:p>
            <a:pPr algn="ctr">
              <a:lnSpc>
                <a:spcPct val="90000"/>
              </a:lnSpc>
              <a:spcAft>
                <a:spcPts val="600"/>
              </a:spcAft>
            </a:pPr>
            <a:r>
              <a:rPr lang="en-US" sz="3600" dirty="0">
                <a:latin typeface="Arial Nova Cond Light" panose="020B0306020202020204" pitchFamily="34" charset="0"/>
              </a:rPr>
              <a:t>Crucifixion was not only a mode of death sentence but a display of force to impart fear and shame. The main pole is estimated between 6 to 8 ft. and remains fixed on the ground in a high place. As we know by the gospels the person sentenced to death was made to carry the crossbar (</a:t>
            </a:r>
            <a:r>
              <a:rPr lang="en-US" sz="3600" i="1" dirty="0">
                <a:latin typeface="Arial Nova Cond Light" panose="020B0306020202020204" pitchFamily="34" charset="0"/>
              </a:rPr>
              <a:t>patibulum</a:t>
            </a:r>
            <a:r>
              <a:rPr lang="en-US" sz="3600" dirty="0">
                <a:latin typeface="Arial Nova Cond Light" panose="020B0306020202020204" pitchFamily="34" charset="0"/>
              </a:rPr>
              <a:t>), as a display to the population.</a:t>
            </a:r>
          </a:p>
        </p:txBody>
      </p:sp>
      <p:sp>
        <p:nvSpPr>
          <p:cNvPr id="15369" name="Rectangle 15368">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1" name="Rectangle 15370">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ADB9D0-66C8-CCB1-5CD6-5872743032A3}"/>
              </a:ext>
            </a:extLst>
          </p:cNvPr>
          <p:cNvSpPr txBox="1"/>
          <p:nvPr/>
        </p:nvSpPr>
        <p:spPr>
          <a:xfrm>
            <a:off x="-8" y="6580570"/>
            <a:ext cx="7386850" cy="276999"/>
          </a:xfrm>
          <a:prstGeom prst="rect">
            <a:avLst/>
          </a:prstGeom>
          <a:noFill/>
        </p:spPr>
        <p:txBody>
          <a:bodyPr wrap="square">
            <a:spAutoFit/>
          </a:bodyPr>
          <a:lstStyle/>
          <a:p>
            <a:r>
              <a:rPr lang="pt-BR" sz="1200" dirty="0" err="1">
                <a:hlinkClick r:id="rId3"/>
              </a:rPr>
              <a:t>Image</a:t>
            </a:r>
            <a:r>
              <a:rPr lang="pt-BR" sz="1200" dirty="0">
                <a:hlinkClick r:id="rId3"/>
              </a:rPr>
              <a:t>: The </a:t>
            </a:r>
            <a:r>
              <a:rPr lang="pt-BR" sz="1200" dirty="0" err="1">
                <a:hlinkClick r:id="rId3"/>
              </a:rPr>
              <a:t>Crucifixion</a:t>
            </a:r>
            <a:r>
              <a:rPr lang="pt-BR" sz="1200" dirty="0">
                <a:hlinkClick r:id="rId3"/>
              </a:rPr>
              <a:t> </a:t>
            </a:r>
            <a:r>
              <a:rPr lang="pt-BR" sz="1200" dirty="0" err="1">
                <a:hlinkClick r:id="rId3"/>
              </a:rPr>
              <a:t>of</a:t>
            </a:r>
            <a:r>
              <a:rPr lang="pt-BR" sz="1200" dirty="0">
                <a:hlinkClick r:id="rId3"/>
              </a:rPr>
              <a:t> Jesus in </a:t>
            </a:r>
            <a:r>
              <a:rPr lang="pt-BR" sz="1200" dirty="0" err="1">
                <a:hlinkClick r:id="rId3"/>
              </a:rPr>
              <a:t>Excruciating</a:t>
            </a:r>
            <a:r>
              <a:rPr lang="pt-BR" sz="1200" dirty="0">
                <a:hlinkClick r:id="rId3"/>
              </a:rPr>
              <a:t> </a:t>
            </a:r>
            <a:r>
              <a:rPr lang="pt-BR" sz="1200" dirty="0" err="1">
                <a:hlinkClick r:id="rId3"/>
              </a:rPr>
              <a:t>Detail</a:t>
            </a:r>
            <a:r>
              <a:rPr lang="pt-BR" sz="1200" dirty="0">
                <a:hlinkClick r:id="rId3"/>
              </a:rPr>
              <a:t> | </a:t>
            </a:r>
            <a:r>
              <a:rPr lang="pt-BR" sz="1200" dirty="0" err="1">
                <a:hlinkClick r:id="rId3"/>
              </a:rPr>
              <a:t>Crucifixion</a:t>
            </a:r>
            <a:r>
              <a:rPr lang="pt-BR" sz="1200" dirty="0">
                <a:hlinkClick r:id="rId3"/>
              </a:rPr>
              <a:t>, </a:t>
            </a:r>
            <a:r>
              <a:rPr lang="pt-BR" sz="1200" dirty="0" err="1">
                <a:hlinkClick r:id="rId3"/>
              </a:rPr>
              <a:t>Crucifixion</a:t>
            </a:r>
            <a:r>
              <a:rPr lang="pt-BR" sz="1200" dirty="0">
                <a:hlinkClick r:id="rId3"/>
              </a:rPr>
              <a:t> </a:t>
            </a:r>
            <a:r>
              <a:rPr lang="pt-BR" sz="1200" dirty="0" err="1">
                <a:hlinkClick r:id="rId3"/>
              </a:rPr>
              <a:t>of</a:t>
            </a:r>
            <a:r>
              <a:rPr lang="pt-BR" sz="1200" dirty="0">
                <a:hlinkClick r:id="rId3"/>
              </a:rPr>
              <a:t> jesus, Jesus death (pinterest.com)</a:t>
            </a:r>
            <a:endParaRPr lang="pt-BR" sz="1200" dirty="0"/>
          </a:p>
        </p:txBody>
      </p:sp>
    </p:spTree>
    <p:extLst>
      <p:ext uri="{BB962C8B-B14F-4D97-AF65-F5344CB8AC3E}">
        <p14:creationId xmlns:p14="http://schemas.microsoft.com/office/powerpoint/2010/main" val="822881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048D0D-8A33-E29D-7EEF-58C22294F32C}"/>
              </a:ext>
            </a:extLst>
          </p:cNvPr>
          <p:cNvSpPr txBox="1"/>
          <p:nvPr/>
        </p:nvSpPr>
        <p:spPr>
          <a:xfrm>
            <a:off x="0" y="6581001"/>
            <a:ext cx="3753133" cy="276999"/>
          </a:xfrm>
          <a:prstGeom prst="rect">
            <a:avLst/>
          </a:prstGeom>
          <a:noFill/>
        </p:spPr>
        <p:txBody>
          <a:bodyPr wrap="square">
            <a:spAutoFit/>
          </a:bodyPr>
          <a:lstStyle/>
          <a:p>
            <a:r>
              <a:rPr lang="en-US" sz="1200" dirty="0"/>
              <a:t>Source: </a:t>
            </a:r>
            <a:r>
              <a:rPr lang="en-US" sz="1200" dirty="0">
                <a:hlinkClick r:id="rId2"/>
              </a:rPr>
              <a:t>Jesus and the Cross - Biblical Archaeology Society</a:t>
            </a:r>
            <a:endParaRPr lang="pt-BR" sz="1200" dirty="0"/>
          </a:p>
        </p:txBody>
      </p:sp>
      <p:pic>
        <p:nvPicPr>
          <p:cNvPr id="7172" name="Picture 4" descr="Alexamenos graffito - Wikipedia">
            <a:extLst>
              <a:ext uri="{FF2B5EF4-FFF2-40B4-BE49-F238E27FC236}">
                <a16:creationId xmlns:a16="http://schemas.microsoft.com/office/drawing/2014/main" id="{E16C0C5B-B5B5-1AF6-2BD2-3E579587A24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370091" y="497323"/>
            <a:ext cx="5133691" cy="58633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02CE5649-FE2E-1787-E0AC-6F8856319D3A}"/>
              </a:ext>
            </a:extLst>
          </p:cNvPr>
          <p:cNvPicPr>
            <a:picLocks noChangeAspect="1" noChangeArrowheads="1"/>
          </p:cNvPicPr>
          <p:nvPr/>
        </p:nvPicPr>
        <p:blipFill rotWithShape="1">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6750" b="91750" l="10000" r="90000">
                        <a14:foregroundMark x1="47250" y1="6750" x2="54000" y2="14750"/>
                        <a14:foregroundMark x1="47250" y1="18000" x2="54750" y2="24000"/>
                        <a14:foregroundMark x1="30750" y1="28750" x2="29250" y2="45750"/>
                        <a14:foregroundMark x1="25000" y1="40750" x2="19750" y2="45500"/>
                        <a14:foregroundMark x1="38250" y1="44750" x2="61000" y2="56000"/>
                        <a14:foregroundMark x1="61000" y1="56000" x2="76750" y2="58000"/>
                        <a14:foregroundMark x1="76750" y1="58000" x2="77250" y2="57750"/>
                        <a14:foregroundMark x1="32500" y1="64500" x2="78500" y2="68750"/>
                        <a14:foregroundMark x1="38750" y1="76000" x2="53000" y2="82250"/>
                        <a14:foregroundMark x1="53000" y1="82250" x2="69750" y2="84250"/>
                        <a14:foregroundMark x1="69750" y1="84250" x2="72250" y2="86750"/>
                        <a14:foregroundMark x1="66000" y1="80250" x2="67000" y2="81750"/>
                        <a14:foregroundMark x1="65500" y1="82750" x2="66250" y2="87750"/>
                        <a14:foregroundMark x1="70250" y1="87500" x2="73000" y2="91750"/>
                        <a14:foregroundMark x1="79250" y1="54000" x2="73500" y2="58000"/>
                        <a14:foregroundMark x1="57750" y1="34000" x2="57250" y2="47750"/>
                        <a14:foregroundMark x1="31250" y1="48000" x2="33750" y2="54750"/>
                        <a14:foregroundMark x1="30750" y1="52000" x2="30750" y2="59750"/>
                        <a14:foregroundMark x1="36250" y1="85250" x2="42750" y2="85000"/>
                      </a14:backgroundRemoval>
                    </a14:imgEffect>
                    <a14:imgEffect>
                      <a14:sharpenSoften amount="25000"/>
                    </a14:imgEffect>
                  </a14:imgLayer>
                </a14:imgProps>
              </a:ext>
              <a:ext uri="{28A0092B-C50C-407E-A947-70E740481C1C}">
                <a14:useLocalDpi xmlns:a14="http://schemas.microsoft.com/office/drawing/2010/main" val="0"/>
              </a:ext>
            </a:extLst>
          </a:blip>
          <a:srcRect l="16468" r="15007"/>
          <a:stretch/>
        </p:blipFill>
        <p:spPr bwMode="auto">
          <a:xfrm>
            <a:off x="6370092" y="723331"/>
            <a:ext cx="5009794" cy="56373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6D0968B-CE1A-2604-4811-D1178B2B8458}"/>
              </a:ext>
            </a:extLst>
          </p:cNvPr>
          <p:cNvSpPr txBox="1"/>
          <p:nvPr/>
        </p:nvSpPr>
        <p:spPr>
          <a:xfrm>
            <a:off x="855260" y="840265"/>
            <a:ext cx="5276989" cy="5170646"/>
          </a:xfrm>
          <a:prstGeom prst="rect">
            <a:avLst/>
          </a:prstGeom>
          <a:noFill/>
        </p:spPr>
        <p:txBody>
          <a:bodyPr wrap="square">
            <a:spAutoFit/>
          </a:bodyPr>
          <a:lstStyle/>
          <a:p>
            <a:pPr algn="ctr"/>
            <a:r>
              <a:rPr lang="en-US" sz="3000" b="0" i="0" dirty="0">
                <a:solidFill>
                  <a:schemeClr val="bg1"/>
                </a:solidFill>
                <a:effectLst/>
                <a:latin typeface="Arial Nova Cond Light" panose="020B0306020202020204" pitchFamily="34" charset="0"/>
              </a:rPr>
              <a:t>One graffito found </a:t>
            </a:r>
            <a:r>
              <a:rPr lang="en-US" sz="3000" dirty="0">
                <a:solidFill>
                  <a:schemeClr val="bg1"/>
                </a:solidFill>
                <a:latin typeface="Arial Nova Cond Light" panose="020B0306020202020204" pitchFamily="34" charset="0"/>
              </a:rPr>
              <a:t>in Rome in 1857 in a plaster wall near Palatine Hill, which was </a:t>
            </a:r>
            <a:r>
              <a:rPr lang="en-US" sz="3000" b="0" i="0" dirty="0">
                <a:solidFill>
                  <a:schemeClr val="bg1"/>
                </a:solidFill>
                <a:effectLst/>
                <a:latin typeface="Arial Nova Cond Light" panose="020B0306020202020204" pitchFamily="34" charset="0"/>
              </a:rPr>
              <a:t>the imperial training school for slaves in Rome, has been interpreted as a mockery to Christians. The date of the inscription is not possible to define. It reads: “</a:t>
            </a:r>
            <a:r>
              <a:rPr lang="en-US" sz="3000" b="0" i="1" dirty="0" err="1">
                <a:solidFill>
                  <a:schemeClr val="bg1"/>
                </a:solidFill>
                <a:effectLst/>
                <a:latin typeface="Arial Nova Cond Light" panose="020B0306020202020204" pitchFamily="34" charset="0"/>
              </a:rPr>
              <a:t>Alexamenos</a:t>
            </a:r>
            <a:r>
              <a:rPr lang="en-US" sz="3000" b="0" i="1" dirty="0">
                <a:solidFill>
                  <a:schemeClr val="bg1"/>
                </a:solidFill>
                <a:effectLst/>
                <a:latin typeface="Arial Nova Cond Light" panose="020B0306020202020204" pitchFamily="34" charset="0"/>
              </a:rPr>
              <a:t> worships God</a:t>
            </a:r>
            <a:r>
              <a:rPr lang="en-US" sz="3000" b="0" i="0" dirty="0">
                <a:solidFill>
                  <a:schemeClr val="bg1"/>
                </a:solidFill>
                <a:effectLst/>
                <a:latin typeface="Arial Nova Cond Light" panose="020B0306020202020204" pitchFamily="34" charset="0"/>
              </a:rPr>
              <a:t>”. The inscription is illustrated by the crucifixion of a man with the head of a donkey and another man standing by its side. </a:t>
            </a:r>
            <a:endParaRPr lang="pt-BR" sz="3000" dirty="0">
              <a:solidFill>
                <a:schemeClr val="bg1"/>
              </a:solidFill>
              <a:latin typeface="Arial Nova Cond Light" panose="020B0306020202020204" pitchFamily="34" charset="0"/>
            </a:endParaRPr>
          </a:p>
        </p:txBody>
      </p:sp>
      <p:sp>
        <p:nvSpPr>
          <p:cNvPr id="8" name="Rectangle 7">
            <a:extLst>
              <a:ext uri="{FF2B5EF4-FFF2-40B4-BE49-F238E27FC236}">
                <a16:creationId xmlns:a16="http://schemas.microsoft.com/office/drawing/2014/main" id="{BAA3245A-A512-216A-33C9-E91A88968B3A}"/>
              </a:ext>
            </a:extLst>
          </p:cNvPr>
          <p:cNvSpPr/>
          <p:nvPr/>
        </p:nvSpPr>
        <p:spPr>
          <a:xfrm>
            <a:off x="518615" y="368490"/>
            <a:ext cx="11163869" cy="6114197"/>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pt-BR"/>
          </a:p>
        </p:txBody>
      </p:sp>
    </p:spTree>
    <p:extLst>
      <p:ext uri="{BB962C8B-B14F-4D97-AF65-F5344CB8AC3E}">
        <p14:creationId xmlns:p14="http://schemas.microsoft.com/office/powerpoint/2010/main" val="142177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67DFF957-86F0-F51A-3C6D-FD40353362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591206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F956B3D-19F3-D38D-0730-DB511B1439C0}"/>
              </a:ext>
            </a:extLst>
          </p:cNvPr>
          <p:cNvSpPr txBox="1"/>
          <p:nvPr/>
        </p:nvSpPr>
        <p:spPr>
          <a:xfrm>
            <a:off x="901889" y="1997839"/>
            <a:ext cx="5010181" cy="2862322"/>
          </a:xfrm>
          <a:prstGeom prst="rect">
            <a:avLst/>
          </a:prstGeom>
          <a:noFill/>
        </p:spPr>
        <p:txBody>
          <a:bodyPr wrap="square">
            <a:spAutoFit/>
          </a:bodyPr>
          <a:lstStyle/>
          <a:p>
            <a:pPr algn="ctr"/>
            <a:r>
              <a:rPr lang="en-US" sz="3600" dirty="0">
                <a:solidFill>
                  <a:schemeClr val="bg1"/>
                </a:solidFill>
                <a:latin typeface="Arial Nova Cond Light" panose="020B0306020202020204" pitchFamily="34" charset="0"/>
              </a:rPr>
              <a:t>“This third-century C.E. gem in the British Museum depicts Jesus’s crucifixion with an inscription that lists various Egyptian magical words.”</a:t>
            </a:r>
          </a:p>
        </p:txBody>
      </p:sp>
      <p:sp>
        <p:nvSpPr>
          <p:cNvPr id="4" name="TextBox 3">
            <a:extLst>
              <a:ext uri="{FF2B5EF4-FFF2-40B4-BE49-F238E27FC236}">
                <a16:creationId xmlns:a16="http://schemas.microsoft.com/office/drawing/2014/main" id="{4C745352-89EB-69A6-88EC-4729A68CFD61}"/>
              </a:ext>
            </a:extLst>
          </p:cNvPr>
          <p:cNvSpPr txBox="1"/>
          <p:nvPr/>
        </p:nvSpPr>
        <p:spPr>
          <a:xfrm>
            <a:off x="0" y="6396335"/>
            <a:ext cx="3753133" cy="461665"/>
          </a:xfrm>
          <a:prstGeom prst="rect">
            <a:avLst/>
          </a:prstGeom>
          <a:noFill/>
        </p:spPr>
        <p:txBody>
          <a:bodyPr wrap="square">
            <a:spAutoFit/>
          </a:bodyPr>
          <a:lstStyle/>
          <a:p>
            <a:r>
              <a:rPr lang="en-US" sz="1200" dirty="0">
                <a:solidFill>
                  <a:schemeClr val="bg1"/>
                </a:solidFill>
              </a:rPr>
              <a:t>Source: </a:t>
            </a:r>
            <a:r>
              <a:rPr lang="en-US" sz="1200" dirty="0">
                <a:solidFill>
                  <a:schemeClr val="bg1"/>
                </a:solidFill>
                <a:hlinkClick r:id="rId3">
                  <a:extLst>
                    <a:ext uri="{A12FA001-AC4F-418D-AE19-62706E023703}">
                      <ahyp:hlinkClr xmlns:ahyp="http://schemas.microsoft.com/office/drawing/2018/hyperlinkcolor" val="tx"/>
                    </a:ext>
                  </a:extLst>
                </a:hlinkClick>
              </a:rPr>
              <a:t>Jesus and the Cross - Biblical Archaeology Society</a:t>
            </a:r>
            <a:endParaRPr lang="en-US" sz="1200" dirty="0">
              <a:solidFill>
                <a:schemeClr val="bg1"/>
              </a:solidFill>
            </a:endParaRPr>
          </a:p>
          <a:p>
            <a:r>
              <a:rPr lang="en-US" sz="1200" dirty="0">
                <a:solidFill>
                  <a:schemeClr val="bg1"/>
                </a:solidFill>
              </a:rPr>
              <a:t>Photo: British Museum/CC BY-NC-SA 4.0.</a:t>
            </a:r>
            <a:endParaRPr lang="pt-BR" sz="1200" dirty="0">
              <a:solidFill>
                <a:schemeClr val="bg1"/>
              </a:solidFill>
            </a:endParaRPr>
          </a:p>
        </p:txBody>
      </p:sp>
    </p:spTree>
    <p:extLst>
      <p:ext uri="{BB962C8B-B14F-4D97-AF65-F5344CB8AC3E}">
        <p14:creationId xmlns:p14="http://schemas.microsoft.com/office/powerpoint/2010/main" val="3877215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C9B16A35-A66E-7AF3-6507-DE725B73B3A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422" b="97390" l="3167" r="97167">
                        <a14:foregroundMark x1="34167" y1="20482" x2="23500" y2="5422"/>
                        <a14:foregroundMark x1="23500" y1="5422" x2="14833" y2="14859"/>
                        <a14:foregroundMark x1="14833" y1="14859" x2="23167" y2="31526"/>
                        <a14:foregroundMark x1="23167" y1="31526" x2="28833" y2="32530"/>
                        <a14:foregroundMark x1="9167" y1="30522" x2="60500" y2="17068"/>
                        <a14:foregroundMark x1="60500" y1="17068" x2="75833" y2="24498"/>
                        <a14:foregroundMark x1="75833" y1="24498" x2="92833" y2="64859"/>
                        <a14:foregroundMark x1="92833" y1="64859" x2="93833" y2="89357"/>
                        <a14:foregroundMark x1="93833" y1="89357" x2="25167" y2="95783"/>
                        <a14:foregroundMark x1="25167" y1="95783" x2="11833" y2="94980"/>
                        <a14:foregroundMark x1="10327" y1="50923" x2="10000" y2="41365"/>
                        <a14:foregroundMark x1="11833" y1="94980" x2="10534" y2="56968"/>
                        <a14:foregroundMark x1="10000" y1="41365" x2="65000" y2="36345"/>
                        <a14:foregroundMark x1="65000" y1="36345" x2="75000" y2="56024"/>
                        <a14:foregroundMark x1="75000" y1="56024" x2="79500" y2="74900"/>
                        <a14:foregroundMark x1="79500" y1="74900" x2="50833" y2="87751"/>
                        <a14:foregroundMark x1="50833" y1="87751" x2="20333" y2="83936"/>
                        <a14:foregroundMark x1="20333" y1="83936" x2="14833" y2="65060"/>
                        <a14:foregroundMark x1="14833" y1="65060" x2="23333" y2="47992"/>
                        <a14:foregroundMark x1="23333" y1="47992" x2="52000" y2="47992"/>
                        <a14:foregroundMark x1="52000" y1="47992" x2="76833" y2="67269"/>
                        <a14:foregroundMark x1="76833" y1="67269" x2="72000" y2="80321"/>
                        <a14:foregroundMark x1="72000" y1="80321" x2="42500" y2="82530"/>
                        <a14:foregroundMark x1="42500" y1="82530" x2="21167" y2="73896"/>
                        <a14:foregroundMark x1="21167" y1="73896" x2="27167" y2="60643"/>
                        <a14:foregroundMark x1="27167" y1="60643" x2="55000" y2="62851"/>
                        <a14:foregroundMark x1="55000" y1="62851" x2="70833" y2="69880"/>
                        <a14:foregroundMark x1="70833" y1="69880" x2="56000" y2="74096"/>
                        <a14:foregroundMark x1="56000" y1="74096" x2="38833" y2="65663"/>
                        <a14:foregroundMark x1="70500" y1="9237" x2="79667" y2="24297"/>
                        <a14:foregroundMark x1="79667" y1="24297" x2="87000" y2="47992"/>
                        <a14:foregroundMark x1="87000" y1="47992" x2="87000" y2="51606"/>
                        <a14:foregroundMark x1="77073" y1="14224" x2="87500" y2="27912"/>
                        <a14:foregroundMark x1="93262" y1="45916" x2="96380" y2="55658"/>
                        <a14:foregroundMark x1="87500" y1="27912" x2="91516" y2="40460"/>
                        <a14:foregroundMark x1="8167" y1="33735" x2="5667" y2="48193"/>
                        <a14:foregroundMark x1="5667" y1="48193" x2="7333" y2="94980"/>
                        <a14:foregroundMark x1="3167" y1="39960" x2="4000" y2="84538"/>
                        <a14:foregroundMark x1="4000" y1="84538" x2="7500" y2="96386"/>
                        <a14:foregroundMark x1="7500" y1="96386" x2="11333" y2="97590"/>
                        <a14:foregroundMark x1="30833" y1="5823" x2="35500" y2="12651"/>
                        <a14:foregroundMark x1="3167" y1="37751" x2="3667" y2="39759"/>
                        <a14:foregroundMark x1="73000" y1="8032" x2="80500" y2="14458"/>
                        <a14:foregroundMark x1="74333" y1="6627" x2="76000" y2="8635"/>
                        <a14:foregroundMark x1="96833" y1="47590" x2="96833" y2="47590"/>
                        <a14:backgroundMark x1="333" y1="39357" x2="1333" y2="99799"/>
                        <a14:backgroundMark x1="1333" y1="99799" x2="1333" y2="99799"/>
                        <a14:backgroundMark x1="99167" y1="51004" x2="99667" y2="98795"/>
                        <a14:backgroundMark x1="73667" y1="6827" x2="73863" y2="7041"/>
                        <a14:backgroundMark x1="72667" y1="6827" x2="73500" y2="7458"/>
                        <a14:backgroundMark x1="10167" y1="52008" x2="11167" y2="55020"/>
                        <a14:backgroundMark x1="10167" y1="51606" x2="10833" y2="51205"/>
                        <a14:backgroundMark x1="9667" y1="51205" x2="11333" y2="56627"/>
                        <a14:backgroundMark x1="91333" y1="40562" x2="93500" y2="45783"/>
                      </a14:backgroundRemoval>
                    </a14:imgEffect>
                  </a14:imgLayer>
                </a14:imgProps>
              </a:ext>
              <a:ext uri="{28A0092B-C50C-407E-A947-70E740481C1C}">
                <a14:useLocalDpi xmlns:a14="http://schemas.microsoft.com/office/drawing/2010/main" val="0"/>
              </a:ext>
            </a:extLst>
          </a:blip>
          <a:srcRect/>
          <a:stretch>
            <a:fillRect/>
          </a:stretch>
        </p:blipFill>
        <p:spPr bwMode="auto">
          <a:xfrm>
            <a:off x="6801869" y="2431141"/>
            <a:ext cx="5301017" cy="43998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128C3A7-89A7-258B-F170-4CED870F06B3}"/>
              </a:ext>
            </a:extLst>
          </p:cNvPr>
          <p:cNvSpPr txBox="1"/>
          <p:nvPr/>
        </p:nvSpPr>
        <p:spPr>
          <a:xfrm>
            <a:off x="523165" y="2588112"/>
            <a:ext cx="5413612" cy="3785652"/>
          </a:xfrm>
          <a:prstGeom prst="rect">
            <a:avLst/>
          </a:prstGeom>
          <a:noFill/>
        </p:spPr>
        <p:txBody>
          <a:bodyPr wrap="square">
            <a:spAutoFit/>
          </a:bodyPr>
          <a:lstStyle/>
          <a:p>
            <a:pPr algn="ctr"/>
            <a:r>
              <a:rPr lang="en-US" sz="3000" dirty="0">
                <a:solidFill>
                  <a:schemeClr val="bg1"/>
                </a:solidFill>
                <a:latin typeface="Arial Nova Cond Light" panose="020B0306020202020204" pitchFamily="34" charset="0"/>
              </a:rPr>
              <a:t>“The </a:t>
            </a:r>
            <a:r>
              <a:rPr lang="en-US" sz="3000" dirty="0" err="1">
                <a:solidFill>
                  <a:schemeClr val="bg1"/>
                </a:solidFill>
                <a:latin typeface="Arial Nova Cond Light" panose="020B0306020202020204" pitchFamily="34" charset="0"/>
              </a:rPr>
              <a:t>staurogram</a:t>
            </a:r>
            <a:r>
              <a:rPr lang="en-US" sz="3000" dirty="0">
                <a:solidFill>
                  <a:schemeClr val="bg1"/>
                </a:solidFill>
                <a:latin typeface="Arial Nova Cond Light" panose="020B0306020202020204" pitchFamily="34" charset="0"/>
              </a:rPr>
              <a:t> combines the Greek letters tau-rho to stand in for parts of the Greek words for “cross” (</a:t>
            </a:r>
            <a:r>
              <a:rPr lang="en-US" sz="3000" dirty="0" err="1">
                <a:solidFill>
                  <a:schemeClr val="bg1"/>
                </a:solidFill>
                <a:latin typeface="Arial Nova Cond Light" panose="020B0306020202020204" pitchFamily="34" charset="0"/>
              </a:rPr>
              <a:t>stauros</a:t>
            </a:r>
            <a:r>
              <a:rPr lang="en-US" sz="3000" dirty="0">
                <a:solidFill>
                  <a:schemeClr val="bg1"/>
                </a:solidFill>
                <a:latin typeface="Arial Nova Cond Light" panose="020B0306020202020204" pitchFamily="34" charset="0"/>
              </a:rPr>
              <a:t>) and “crucify” (</a:t>
            </a:r>
            <a:r>
              <a:rPr lang="en-US" sz="3000" dirty="0" err="1">
                <a:solidFill>
                  <a:schemeClr val="bg1"/>
                </a:solidFill>
                <a:latin typeface="Arial Nova Cond Light" panose="020B0306020202020204" pitchFamily="34" charset="0"/>
              </a:rPr>
              <a:t>stauroō</a:t>
            </a:r>
            <a:r>
              <a:rPr lang="en-US" sz="3000" dirty="0">
                <a:solidFill>
                  <a:schemeClr val="bg1"/>
                </a:solidFill>
                <a:latin typeface="Arial Nova Cond Light" panose="020B0306020202020204" pitchFamily="34" charset="0"/>
              </a:rPr>
              <a:t>) in Bodmer papyrus P75. </a:t>
            </a:r>
            <a:r>
              <a:rPr lang="en-US" sz="3000" dirty="0" err="1">
                <a:solidFill>
                  <a:schemeClr val="bg1"/>
                </a:solidFill>
                <a:latin typeface="Arial Nova Cond Light" panose="020B0306020202020204" pitchFamily="34" charset="0"/>
              </a:rPr>
              <a:t>Staurograms</a:t>
            </a:r>
            <a:r>
              <a:rPr lang="en-US" sz="3000" dirty="0">
                <a:solidFill>
                  <a:schemeClr val="bg1"/>
                </a:solidFill>
                <a:latin typeface="Arial Nova Cond Light" panose="020B0306020202020204" pitchFamily="34" charset="0"/>
              </a:rPr>
              <a:t> serve as the earliest images of Jesus on the cross, predating other Christian crucifixion imagery by 200 years.” </a:t>
            </a:r>
          </a:p>
        </p:txBody>
      </p:sp>
      <p:pic>
        <p:nvPicPr>
          <p:cNvPr id="9220" name="Picture 4" descr="undefined">
            <a:extLst>
              <a:ext uri="{FF2B5EF4-FFF2-40B4-BE49-F238E27FC236}">
                <a16:creationId xmlns:a16="http://schemas.microsoft.com/office/drawing/2014/main" id="{7D19C538-E319-5A07-36BE-8789DF604F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0793" y="27015"/>
            <a:ext cx="36163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76B605D-00CB-CB64-63AE-1D718EF93140}"/>
              </a:ext>
            </a:extLst>
          </p:cNvPr>
          <p:cNvSpPr txBox="1"/>
          <p:nvPr/>
        </p:nvSpPr>
        <p:spPr>
          <a:xfrm>
            <a:off x="0" y="0"/>
            <a:ext cx="3616325" cy="461665"/>
          </a:xfrm>
          <a:prstGeom prst="rect">
            <a:avLst/>
          </a:prstGeom>
          <a:noFill/>
        </p:spPr>
        <p:txBody>
          <a:bodyPr wrap="square">
            <a:spAutoFit/>
          </a:bodyPr>
          <a:lstStyle/>
          <a:p>
            <a:r>
              <a:rPr lang="en-US" sz="1200" dirty="0"/>
              <a:t>Quote: </a:t>
            </a:r>
            <a:r>
              <a:rPr lang="en-US" sz="1200" dirty="0">
                <a:hlinkClick r:id="rId5"/>
              </a:rPr>
              <a:t>The </a:t>
            </a:r>
            <a:r>
              <a:rPr lang="en-US" sz="1200" dirty="0" err="1">
                <a:hlinkClick r:id="rId5"/>
              </a:rPr>
              <a:t>Staurogram</a:t>
            </a:r>
            <a:r>
              <a:rPr lang="en-US" sz="1200" dirty="0">
                <a:hlinkClick r:id="rId5"/>
              </a:rPr>
              <a:t> - Biblical Archaeology Society</a:t>
            </a:r>
            <a:endParaRPr lang="en-US" sz="1200" dirty="0"/>
          </a:p>
          <a:p>
            <a:r>
              <a:rPr lang="en-US" sz="1200" dirty="0"/>
              <a:t>Photo: Foundation Martin Bodmer.</a:t>
            </a:r>
            <a:endParaRPr lang="pt-BR" sz="1200" dirty="0"/>
          </a:p>
        </p:txBody>
      </p:sp>
    </p:spTree>
    <p:extLst>
      <p:ext uri="{BB962C8B-B14F-4D97-AF65-F5344CB8AC3E}">
        <p14:creationId xmlns:p14="http://schemas.microsoft.com/office/powerpoint/2010/main" val="4124949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87179B-73EF-B43B-613C-87FD51951BE9}"/>
              </a:ext>
            </a:extLst>
          </p:cNvPr>
          <p:cNvSpPr txBox="1"/>
          <p:nvPr/>
        </p:nvSpPr>
        <p:spPr>
          <a:xfrm>
            <a:off x="591063" y="452892"/>
            <a:ext cx="11009874" cy="255454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latin typeface="Arial Nova Cond Light" panose="020B0306020202020204" pitchFamily="34" charset="0"/>
              </a:rPr>
              <a:t>In 1968 contractors digging in </a:t>
            </a:r>
            <a:r>
              <a:rPr lang="en-US" sz="3200" dirty="0" err="1">
                <a:solidFill>
                  <a:schemeClr val="bg1"/>
                </a:solidFill>
                <a:effectLst>
                  <a:outerShdw blurRad="38100" dist="38100" dir="2700000" algn="tl">
                    <a:srgbClr val="000000">
                      <a:alpha val="43137"/>
                    </a:srgbClr>
                  </a:outerShdw>
                </a:effectLst>
                <a:latin typeface="Arial Nova Cond Light" panose="020B0306020202020204" pitchFamily="34" charset="0"/>
              </a:rPr>
              <a:t>Giv’at</a:t>
            </a:r>
            <a:r>
              <a:rPr lang="en-US" sz="3200" dirty="0">
                <a:solidFill>
                  <a:schemeClr val="bg1"/>
                </a:solidFill>
                <a:effectLst>
                  <a:outerShdw blurRad="38100" dist="38100" dir="2700000" algn="tl">
                    <a:srgbClr val="000000">
                      <a:alpha val="43137"/>
                    </a:srgbClr>
                  </a:outerShdw>
                </a:effectLst>
                <a:latin typeface="Arial Nova Cond Light" panose="020B0306020202020204" pitchFamily="34" charset="0"/>
              </a:rPr>
              <a:t> ha-</a:t>
            </a:r>
            <a:r>
              <a:rPr lang="en-US" sz="3200" dirty="0" err="1">
                <a:solidFill>
                  <a:schemeClr val="bg1"/>
                </a:solidFill>
                <a:effectLst>
                  <a:outerShdw blurRad="38100" dist="38100" dir="2700000" algn="tl">
                    <a:srgbClr val="000000">
                      <a:alpha val="43137"/>
                    </a:srgbClr>
                  </a:outerShdw>
                </a:effectLst>
                <a:latin typeface="Arial Nova Cond Light" panose="020B0306020202020204" pitchFamily="34" charset="0"/>
              </a:rPr>
              <a:t>Mivtar</a:t>
            </a:r>
            <a:r>
              <a:rPr lang="en-US" sz="3200" dirty="0">
                <a:solidFill>
                  <a:schemeClr val="bg1"/>
                </a:solidFill>
                <a:effectLst>
                  <a:outerShdw blurRad="38100" dist="38100" dir="2700000" algn="tl">
                    <a:srgbClr val="000000">
                      <a:alpha val="43137"/>
                    </a:srgbClr>
                  </a:outerShdw>
                </a:effectLst>
                <a:latin typeface="Arial Nova Cond Light" panose="020B0306020202020204" pitchFamily="34" charset="0"/>
              </a:rPr>
              <a:t> (north-east Jerusalem) found a series of first-century Jewish graves. In one the them it was found an ossuary box with the inscription “</a:t>
            </a:r>
            <a:r>
              <a:rPr lang="pt-BR" sz="3200" i="1" dirty="0" err="1">
                <a:solidFill>
                  <a:schemeClr val="bg1"/>
                </a:solidFill>
                <a:effectLst>
                  <a:outerShdw blurRad="38100" dist="38100" dir="2700000" algn="tl">
                    <a:srgbClr val="000000">
                      <a:alpha val="43137"/>
                    </a:srgbClr>
                  </a:outerShdw>
                </a:effectLst>
                <a:latin typeface="Arial Nova Cond Light" panose="020B0306020202020204" pitchFamily="34" charset="0"/>
              </a:rPr>
              <a:t>Yehoḥanan</a:t>
            </a:r>
            <a:r>
              <a:rPr lang="pt-BR" sz="3200" i="1" dirty="0">
                <a:solidFill>
                  <a:schemeClr val="bg1"/>
                </a:solidFill>
                <a:effectLst>
                  <a:outerShdw blurRad="38100" dist="38100" dir="2700000" algn="tl">
                    <a:srgbClr val="000000">
                      <a:alpha val="43137"/>
                    </a:srgbClr>
                  </a:outerShdw>
                </a:effectLst>
                <a:latin typeface="Arial Nova Cond Light" panose="020B0306020202020204" pitchFamily="34" charset="0"/>
              </a:rPr>
              <a:t> </a:t>
            </a:r>
            <a:r>
              <a:rPr lang="pt-BR" sz="3200" i="1" dirty="0" err="1">
                <a:solidFill>
                  <a:schemeClr val="bg1"/>
                </a:solidFill>
                <a:effectLst>
                  <a:outerShdw blurRad="38100" dist="38100" dir="2700000" algn="tl">
                    <a:srgbClr val="000000">
                      <a:alpha val="43137"/>
                    </a:srgbClr>
                  </a:outerShdw>
                </a:effectLst>
                <a:latin typeface="Arial Nova Cond Light" panose="020B0306020202020204" pitchFamily="34" charset="0"/>
              </a:rPr>
              <a:t>ben</a:t>
            </a:r>
            <a:r>
              <a:rPr lang="pt-BR" sz="3200" i="1" dirty="0">
                <a:solidFill>
                  <a:schemeClr val="bg1"/>
                </a:solidFill>
                <a:effectLst>
                  <a:outerShdw blurRad="38100" dist="38100" dir="2700000" algn="tl">
                    <a:srgbClr val="000000">
                      <a:alpha val="43137"/>
                    </a:srgbClr>
                  </a:outerShdw>
                </a:effectLst>
                <a:latin typeface="Arial Nova Cond Light" panose="020B0306020202020204" pitchFamily="34" charset="0"/>
              </a:rPr>
              <a:t> </a:t>
            </a:r>
            <a:r>
              <a:rPr lang="pt-BR" sz="3200" i="1" dirty="0" err="1">
                <a:solidFill>
                  <a:schemeClr val="bg1"/>
                </a:solidFill>
                <a:effectLst>
                  <a:outerShdw blurRad="38100" dist="38100" dir="2700000" algn="tl">
                    <a:srgbClr val="000000">
                      <a:alpha val="43137"/>
                    </a:srgbClr>
                  </a:outerShdw>
                </a:effectLst>
                <a:latin typeface="Arial Nova Cond Light" panose="020B0306020202020204" pitchFamily="34" charset="0"/>
              </a:rPr>
              <a:t>Hagqol</a:t>
            </a:r>
            <a:r>
              <a:rPr lang="pt-BR" sz="3200" dirty="0">
                <a:solidFill>
                  <a:schemeClr val="bg1"/>
                </a:solidFill>
                <a:effectLst>
                  <a:outerShdw blurRad="38100" dist="38100" dir="2700000" algn="tl">
                    <a:srgbClr val="000000">
                      <a:alpha val="43137"/>
                    </a:srgbClr>
                  </a:outerShdw>
                </a:effectLst>
                <a:latin typeface="Arial Nova Cond Light" panose="020B0306020202020204" pitchFamily="34" charset="0"/>
              </a:rPr>
              <a:t>”</a:t>
            </a:r>
            <a:r>
              <a:rPr lang="en-US" sz="3200" dirty="0">
                <a:solidFill>
                  <a:schemeClr val="bg1"/>
                </a:solidFill>
                <a:effectLst>
                  <a:outerShdw blurRad="38100" dist="38100" dir="2700000" algn="tl">
                    <a:srgbClr val="000000">
                      <a:alpha val="43137"/>
                    </a:srgbClr>
                  </a:outerShdw>
                </a:effectLst>
                <a:latin typeface="Arial Nova Cond Light" panose="020B0306020202020204" pitchFamily="34" charset="0"/>
              </a:rPr>
              <a:t>. Inside the ossuary, there were the bones of a man who died by crucifixion. It was the first archeological evidence in the holy land of Roman Crucifixion.</a:t>
            </a:r>
            <a:endParaRPr lang="pt-BR" sz="3200" dirty="0">
              <a:solidFill>
                <a:schemeClr val="bg1"/>
              </a:solidFill>
              <a:effectLst>
                <a:outerShdw blurRad="38100" dist="38100" dir="2700000" algn="tl">
                  <a:srgbClr val="000000">
                    <a:alpha val="43137"/>
                  </a:srgbClr>
                </a:outerShdw>
              </a:effectLst>
              <a:latin typeface="Arial Nova Cond Light" panose="020B0306020202020204" pitchFamily="34" charset="0"/>
            </a:endParaRPr>
          </a:p>
        </p:txBody>
      </p:sp>
      <p:pic>
        <p:nvPicPr>
          <p:cNvPr id="4100" name="Picture 4" descr="In a stone box, the only trace of crucifixion | The Times of Israel">
            <a:extLst>
              <a:ext uri="{FF2B5EF4-FFF2-40B4-BE49-F238E27FC236}">
                <a16:creationId xmlns:a16="http://schemas.microsoft.com/office/drawing/2014/main" id="{BA72B422-FD01-708C-653F-A0A2B29481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90"/>
          <a:stretch/>
        </p:blipFill>
        <p:spPr bwMode="auto">
          <a:xfrm>
            <a:off x="3219964" y="3007437"/>
            <a:ext cx="5752072" cy="34408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904905A-B00C-EAFE-2BFF-FDC655CE669C}"/>
              </a:ext>
            </a:extLst>
          </p:cNvPr>
          <p:cNvSpPr/>
          <p:nvPr/>
        </p:nvSpPr>
        <p:spPr>
          <a:xfrm>
            <a:off x="333632" y="358346"/>
            <a:ext cx="11553568" cy="6141308"/>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pt-BR"/>
          </a:p>
        </p:txBody>
      </p:sp>
    </p:spTree>
    <p:extLst>
      <p:ext uri="{BB962C8B-B14F-4D97-AF65-F5344CB8AC3E}">
        <p14:creationId xmlns:p14="http://schemas.microsoft.com/office/powerpoint/2010/main" val="683233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46B64"/>
        </a:solidFill>
        <a:effectLst/>
      </p:bgPr>
    </p:bg>
    <p:spTree>
      <p:nvGrpSpPr>
        <p:cNvPr id="1" name=""/>
        <p:cNvGrpSpPr/>
        <p:nvPr/>
      </p:nvGrpSpPr>
      <p:grpSpPr>
        <a:xfrm>
          <a:off x="0" y="0"/>
          <a:ext cx="0" cy="0"/>
          <a:chOff x="0" y="0"/>
          <a:chExt cx="0" cy="0"/>
        </a:xfrm>
      </p:grpSpPr>
      <p:pic>
        <p:nvPicPr>
          <p:cNvPr id="5122" name="Picture 2" descr="Crucified Man from Jerusalem | HolyLandPhotos' Blog">
            <a:extLst>
              <a:ext uri="{FF2B5EF4-FFF2-40B4-BE49-F238E27FC236}">
                <a16:creationId xmlns:a16="http://schemas.microsoft.com/office/drawing/2014/main" id="{5BC76596-3A22-036C-9786-52C491CC562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20245" t="19741" r="19148" b="5974"/>
          <a:stretch/>
        </p:blipFill>
        <p:spPr bwMode="auto">
          <a:xfrm>
            <a:off x="274558" y="290384"/>
            <a:ext cx="5640468" cy="4609070"/>
          </a:xfrm>
          <a:prstGeom prst="rect">
            <a:avLst/>
          </a:prstGeom>
          <a:ln>
            <a:noFill/>
          </a:ln>
          <a:effectLst>
            <a:softEdge rad="1778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95715F0-5969-FFF1-359A-B213B7AAF2FC}"/>
              </a:ext>
            </a:extLst>
          </p:cNvPr>
          <p:cNvSpPr txBox="1"/>
          <p:nvPr/>
        </p:nvSpPr>
        <p:spPr>
          <a:xfrm>
            <a:off x="274558" y="5090288"/>
            <a:ext cx="5640468" cy="1477328"/>
          </a:xfrm>
          <a:prstGeom prst="rect">
            <a:avLst/>
          </a:prstGeom>
          <a:noFill/>
        </p:spPr>
        <p:txBody>
          <a:bodyPr wrap="square" rtlCol="0">
            <a:spAutoFit/>
          </a:bodyPr>
          <a:lstStyle/>
          <a:p>
            <a:pPr algn="ctr"/>
            <a:r>
              <a:rPr lang="en-US" sz="3000" dirty="0">
                <a:effectLst>
                  <a:outerShdw blurRad="38100" dist="38100" dir="2700000" algn="tl">
                    <a:srgbClr val="000000">
                      <a:alpha val="43137"/>
                    </a:srgbClr>
                  </a:outerShdw>
                </a:effectLst>
                <a:latin typeface="Arial Nova Cond Light" panose="020B0306020202020204" pitchFamily="34" charset="0"/>
              </a:rPr>
              <a:t>Archeologists conclude he was crucified because they found a nail piercing the calcaneum.</a:t>
            </a:r>
            <a:endParaRPr lang="pt-BR" sz="3000" dirty="0">
              <a:effectLst>
                <a:outerShdw blurRad="38100" dist="38100" dir="2700000" algn="tl">
                  <a:srgbClr val="000000">
                    <a:alpha val="43137"/>
                  </a:srgbClr>
                </a:outerShdw>
              </a:effectLst>
              <a:latin typeface="Arial Nova Cond Light" panose="020B0306020202020204" pitchFamily="34" charset="0"/>
            </a:endParaRPr>
          </a:p>
        </p:txBody>
      </p:sp>
      <p:pic>
        <p:nvPicPr>
          <p:cNvPr id="5124" name="Picture 4" descr="The Only Skeletal Evidence For Crucifixion In The Ancient World | With  Meagre Powers">
            <a:extLst>
              <a:ext uri="{FF2B5EF4-FFF2-40B4-BE49-F238E27FC236}">
                <a16:creationId xmlns:a16="http://schemas.microsoft.com/office/drawing/2014/main" id="{CDCD34C6-C442-2402-A712-D3033D6393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6975" y="0"/>
            <a:ext cx="5915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180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0ADA39-98DD-0BEC-7DFC-B474160C608F}"/>
              </a:ext>
            </a:extLst>
          </p:cNvPr>
          <p:cNvSpPr txBox="1"/>
          <p:nvPr/>
        </p:nvSpPr>
        <p:spPr>
          <a:xfrm>
            <a:off x="800445" y="1409650"/>
            <a:ext cx="6867013" cy="4031873"/>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latin typeface="Arial Nova Cond Light" panose="020B0306020202020204" pitchFamily="34" charset="0"/>
              </a:rPr>
              <a:t>The second archaeological evidence of the Roman practice of crucifixion came from a skeleton found in </a:t>
            </a:r>
            <a:r>
              <a:rPr lang="en-US" sz="3200" dirty="0" err="1">
                <a:solidFill>
                  <a:schemeClr val="bg1"/>
                </a:solidFill>
                <a:effectLst>
                  <a:outerShdw blurRad="38100" dist="38100" dir="2700000" algn="tl">
                    <a:srgbClr val="000000">
                      <a:alpha val="43137"/>
                    </a:srgbClr>
                  </a:outerShdw>
                </a:effectLst>
                <a:latin typeface="Arial Nova Cond Light" panose="020B0306020202020204" pitchFamily="34" charset="0"/>
              </a:rPr>
              <a:t>Gavello</a:t>
            </a:r>
            <a:r>
              <a:rPr lang="en-US" sz="3200" dirty="0">
                <a:solidFill>
                  <a:schemeClr val="bg1"/>
                </a:solidFill>
                <a:effectLst>
                  <a:outerShdw blurRad="38100" dist="38100" dir="2700000" algn="tl">
                    <a:srgbClr val="000000">
                      <a:alpha val="43137"/>
                    </a:srgbClr>
                  </a:outerShdw>
                </a:effectLst>
                <a:latin typeface="Arial Nova Cond Light" panose="020B0306020202020204" pitchFamily="34" charset="0"/>
              </a:rPr>
              <a:t> (Italy), north of Venice, in 2007. In the unusual grave dug on the ground, the skeleton shows signs of violence and perhaps a rushed burial. The right foot heel bone was perforated. This the researcher considered evidence of crucifixion.</a:t>
            </a:r>
            <a:endParaRPr lang="pt-BR" sz="3200" dirty="0">
              <a:solidFill>
                <a:schemeClr val="bg1"/>
              </a:solidFill>
              <a:effectLst>
                <a:outerShdw blurRad="38100" dist="38100" dir="2700000" algn="tl">
                  <a:srgbClr val="000000">
                    <a:alpha val="43137"/>
                  </a:srgbClr>
                </a:outerShdw>
              </a:effectLst>
              <a:latin typeface="Arial Nova Cond Light" panose="020B0306020202020204" pitchFamily="34" charset="0"/>
            </a:endParaRPr>
          </a:p>
        </p:txBody>
      </p:sp>
      <p:pic>
        <p:nvPicPr>
          <p:cNvPr id="6146" name="Picture 2" descr="The right calcaneus from Gavello. A single perforation passes through the bone. (Image: ResearchGate)">
            <a:extLst>
              <a:ext uri="{FF2B5EF4-FFF2-40B4-BE49-F238E27FC236}">
                <a16:creationId xmlns:a16="http://schemas.microsoft.com/office/drawing/2014/main" id="{4B0F81EA-53FB-A342-670F-205B9BEE0B1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696" b="92654" l="9924" r="89822">
                        <a14:foregroundMark x1="35115" y1="9595" x2="16794" y2="24288"/>
                        <a14:foregroundMark x1="16794" y1="24288" x2="32570" y2="28486"/>
                        <a14:foregroundMark x1="32570" y1="28486" x2="62087" y2="27736"/>
                        <a14:foregroundMark x1="62087" y1="27736" x2="86514" y2="22339"/>
                        <a14:foregroundMark x1="86514" y1="22339" x2="79644" y2="11694"/>
                        <a14:foregroundMark x1="79644" y1="11694" x2="35623" y2="8696"/>
                        <a14:foregroundMark x1="89313" y1="76012" x2="81170" y2="89955"/>
                        <a14:foregroundMark x1="81170" y1="89955" x2="72815" y2="91362"/>
                        <a14:foregroundMark x1="42672" y1="92054" x2="30534" y2="92054"/>
                        <a14:foregroundMark x1="77099" y1="91904" x2="84478" y2="92654"/>
                        <a14:backgroundMark x1="45038" y1="92654" x2="58524" y2="92654"/>
                        <a14:backgroundMark x1="58524" y1="92654" x2="65903" y2="92504"/>
                        <a14:backgroundMark x1="44020" y1="92504" x2="46565" y2="92354"/>
                        <a14:backgroundMark x1="46056" y1="92054" x2="43257" y2="92504"/>
                        <a14:backgroundMark x1="43003" y1="92354" x2="41730" y2="93403"/>
                        <a14:backgroundMark x1="67430" y1="91754" x2="72010" y2="92054"/>
                        <a14:backgroundMark x1="63359" y1="92654" x2="67684" y2="92504"/>
                      </a14:backgroundRemoval>
                    </a14:imgEffect>
                  </a14:imgLayer>
                </a14:imgProps>
              </a:ext>
              <a:ext uri="{28A0092B-C50C-407E-A947-70E740481C1C}">
                <a14:useLocalDpi xmlns:a14="http://schemas.microsoft.com/office/drawing/2010/main" val="0"/>
              </a:ext>
            </a:extLst>
          </a:blip>
          <a:srcRect t="3858" b="3961"/>
          <a:stretch/>
        </p:blipFill>
        <p:spPr bwMode="auto">
          <a:xfrm>
            <a:off x="7546633" y="450376"/>
            <a:ext cx="3803400" cy="59504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34B2FBC-CF89-9362-9DD1-2B93E7407705}"/>
              </a:ext>
            </a:extLst>
          </p:cNvPr>
          <p:cNvSpPr/>
          <p:nvPr/>
        </p:nvSpPr>
        <p:spPr>
          <a:xfrm>
            <a:off x="358346" y="368490"/>
            <a:ext cx="11541211" cy="6114197"/>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pt-BR"/>
          </a:p>
        </p:txBody>
      </p:sp>
    </p:spTree>
    <p:extLst>
      <p:ext uri="{BB962C8B-B14F-4D97-AF65-F5344CB8AC3E}">
        <p14:creationId xmlns:p14="http://schemas.microsoft.com/office/powerpoint/2010/main" val="1788803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6D9"/>
        </a:solidFill>
        <a:effectLst/>
      </p:bgPr>
    </p:bg>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4D17C126-95AA-472A-4AA8-63C1B6B9F2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09"/>
          <a:stretch/>
        </p:blipFill>
        <p:spPr bwMode="auto">
          <a:xfrm>
            <a:off x="661085" y="0"/>
            <a:ext cx="490224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5588BC3-438C-AFD9-14B4-4CC982328AB3}"/>
              </a:ext>
            </a:extLst>
          </p:cNvPr>
          <p:cNvPicPr>
            <a:picLocks noChangeAspect="1"/>
          </p:cNvPicPr>
          <p:nvPr/>
        </p:nvPicPr>
        <p:blipFill rotWithShape="1">
          <a:blip r:embed="rId3"/>
          <a:srcRect l="12414" r="15294"/>
          <a:stretch/>
        </p:blipFill>
        <p:spPr>
          <a:xfrm>
            <a:off x="6513095" y="0"/>
            <a:ext cx="5678905" cy="6858000"/>
          </a:xfrm>
          <a:prstGeom prst="rect">
            <a:avLst/>
          </a:prstGeom>
        </p:spPr>
      </p:pic>
      <p:sp>
        <p:nvSpPr>
          <p:cNvPr id="3" name="TextBox 2">
            <a:extLst>
              <a:ext uri="{FF2B5EF4-FFF2-40B4-BE49-F238E27FC236}">
                <a16:creationId xmlns:a16="http://schemas.microsoft.com/office/drawing/2014/main" id="{FA2F587A-57CC-ECFB-EB5C-C49DC5EFCEA8}"/>
              </a:ext>
            </a:extLst>
          </p:cNvPr>
          <p:cNvSpPr txBox="1"/>
          <p:nvPr/>
        </p:nvSpPr>
        <p:spPr>
          <a:xfrm>
            <a:off x="0" y="6457617"/>
            <a:ext cx="2658980" cy="400110"/>
          </a:xfrm>
          <a:prstGeom prst="rect">
            <a:avLst/>
          </a:prstGeom>
          <a:solidFill>
            <a:srgbClr val="FEF7DA"/>
          </a:solidFill>
        </p:spPr>
        <p:txBody>
          <a:bodyPr wrap="square">
            <a:spAutoFit/>
          </a:bodyPr>
          <a:lstStyle/>
          <a:p>
            <a:r>
              <a:rPr lang="en-US" sz="1000" dirty="0">
                <a:hlinkClick r:id="rId4"/>
              </a:rPr>
              <a:t>Image: Was the Road in Jerusalem Discovered by Archaeologists Really Built by Pontius Pilate? </a:t>
            </a:r>
            <a:endParaRPr lang="pt-BR" sz="1000" dirty="0"/>
          </a:p>
        </p:txBody>
      </p:sp>
      <p:sp>
        <p:nvSpPr>
          <p:cNvPr id="5" name="TextBox 4">
            <a:extLst>
              <a:ext uri="{FF2B5EF4-FFF2-40B4-BE49-F238E27FC236}">
                <a16:creationId xmlns:a16="http://schemas.microsoft.com/office/drawing/2014/main" id="{BDD9A834-8AD0-B2B2-4188-8E4A67847AAD}"/>
              </a:ext>
            </a:extLst>
          </p:cNvPr>
          <p:cNvSpPr txBox="1"/>
          <p:nvPr/>
        </p:nvSpPr>
        <p:spPr>
          <a:xfrm>
            <a:off x="7863639" y="6457890"/>
            <a:ext cx="4328361" cy="400110"/>
          </a:xfrm>
          <a:prstGeom prst="rect">
            <a:avLst/>
          </a:prstGeom>
          <a:noFill/>
        </p:spPr>
        <p:txBody>
          <a:bodyPr wrap="square">
            <a:spAutoFit/>
          </a:bodyPr>
          <a:lstStyle/>
          <a:p>
            <a:pPr algn="r"/>
            <a:r>
              <a:rPr lang="en-US" sz="1000" dirty="0">
                <a:hlinkClick r:id="rId5"/>
              </a:rPr>
              <a:t>Image: DIGITAL DOWNLOAD Map of Jerusalem in Jesus' Time Holy Land Christ Bible Scripture Study New Testament Kids Easter Holy Week - Etsy</a:t>
            </a:r>
            <a:endParaRPr lang="pt-BR" sz="1000" dirty="0"/>
          </a:p>
        </p:txBody>
      </p:sp>
    </p:spTree>
    <p:extLst>
      <p:ext uri="{BB962C8B-B14F-4D97-AF65-F5344CB8AC3E}">
        <p14:creationId xmlns:p14="http://schemas.microsoft.com/office/powerpoint/2010/main" val="3270997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082" name="Rectangle 208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2229E6C-80E3-E8BC-52D5-DE8E2B1D3D91}"/>
              </a:ext>
            </a:extLst>
          </p:cNvPr>
          <p:cNvSpPr txBox="1"/>
          <p:nvPr/>
        </p:nvSpPr>
        <p:spPr>
          <a:xfrm>
            <a:off x="466335" y="3390381"/>
            <a:ext cx="9071095" cy="2887471"/>
          </a:xfrm>
          <a:prstGeom prst="rect">
            <a:avLst/>
          </a:prstGeom>
        </p:spPr>
        <p:txBody>
          <a:bodyPr vert="horz" lIns="91440" tIns="45720" rIns="91440" bIns="45720" rtlCol="0">
            <a:normAutofit/>
          </a:bodyPr>
          <a:lstStyle/>
          <a:p>
            <a:pPr algn="ctr">
              <a:lnSpc>
                <a:spcPct val="90000"/>
              </a:lnSpc>
              <a:spcAft>
                <a:spcPts val="600"/>
              </a:spcAft>
            </a:pPr>
            <a:r>
              <a:rPr lang="en-US" sz="2800" dirty="0">
                <a:solidFill>
                  <a:schemeClr val="bg1"/>
                </a:solidFill>
                <a:latin typeface="Arial Nova Cond Light" panose="020B0306020202020204" pitchFamily="34" charset="0"/>
              </a:rPr>
              <a:t>Contractors opening ground for a new development in Cambridgeshire (England) in 2017 found an ancient Roman settlement. Besides the architectural remains and other objects, some skeletons were found. One of them labeled 4926 was peculiar. Upon analysis, it was concluded in 2021 that it was the skeleton of a male between 25-35 years of age dating from 130-360 AD. The peculiar find in the skeleton was a nail piercing the heal. They concluded he died crucified.</a:t>
            </a:r>
          </a:p>
        </p:txBody>
      </p:sp>
      <p:pic>
        <p:nvPicPr>
          <p:cNvPr id="6" name="Picture 5">
            <a:extLst>
              <a:ext uri="{FF2B5EF4-FFF2-40B4-BE49-F238E27FC236}">
                <a16:creationId xmlns:a16="http://schemas.microsoft.com/office/drawing/2014/main" id="{460399B2-68CD-7144-9AF5-386AC1C45C61}"/>
              </a:ext>
            </a:extLst>
          </p:cNvPr>
          <p:cNvPicPr>
            <a:picLocks noChangeAspect="1"/>
          </p:cNvPicPr>
          <p:nvPr/>
        </p:nvPicPr>
        <p:blipFill>
          <a:blip r:embed="rId2"/>
          <a:stretch>
            <a:fillRect/>
          </a:stretch>
        </p:blipFill>
        <p:spPr>
          <a:xfrm rot="16200000">
            <a:off x="7621116" y="2242333"/>
            <a:ext cx="6560278" cy="2296095"/>
          </a:xfrm>
          <a:prstGeom prst="rect">
            <a:avLst/>
          </a:prstGeom>
        </p:spPr>
      </p:pic>
      <p:pic>
        <p:nvPicPr>
          <p:cNvPr id="2052" name="Picture 4" descr="An archeologist digging out the skeleton">
            <a:extLst>
              <a:ext uri="{FF2B5EF4-FFF2-40B4-BE49-F238E27FC236}">
                <a16:creationId xmlns:a16="http://schemas.microsoft.com/office/drawing/2014/main" id="{999FDB1C-9A6B-B809-971E-35D41E7BE5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60" r="17316" b="1"/>
          <a:stretch/>
        </p:blipFill>
        <p:spPr bwMode="auto">
          <a:xfrm>
            <a:off x="5349896" y="327507"/>
            <a:ext cx="4263660" cy="28874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511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3086" name="Rectangle 3085">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8"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520AD56-211C-60C1-7A27-31CE0500D53F}"/>
              </a:ext>
            </a:extLst>
          </p:cNvPr>
          <p:cNvSpPr txBox="1"/>
          <p:nvPr/>
        </p:nvSpPr>
        <p:spPr>
          <a:xfrm>
            <a:off x="406043" y="2705557"/>
            <a:ext cx="3842210" cy="3878292"/>
          </a:xfrm>
          <a:prstGeom prst="rect">
            <a:avLst/>
          </a:prstGeom>
        </p:spPr>
        <p:txBody>
          <a:bodyPr vert="horz" lIns="91440" tIns="45720" rIns="91440" bIns="45720" rtlCol="0" anchor="t">
            <a:normAutofit/>
          </a:bodyPr>
          <a:lstStyle/>
          <a:p>
            <a:pPr algn="ctr">
              <a:lnSpc>
                <a:spcPct val="90000"/>
              </a:lnSpc>
              <a:spcAft>
                <a:spcPts val="600"/>
              </a:spcAft>
            </a:pPr>
            <a:r>
              <a:rPr lang="en-US" sz="3200" dirty="0">
                <a:solidFill>
                  <a:schemeClr val="bg1"/>
                </a:solidFill>
                <a:effectLst>
                  <a:outerShdw blurRad="38100" dist="38100" dir="2700000" algn="tl">
                    <a:srgbClr val="000000">
                      <a:alpha val="43137"/>
                    </a:srgbClr>
                  </a:outerShdw>
                </a:effectLst>
                <a:latin typeface="Arial Nova Cond Light" panose="020B0306020202020204" pitchFamily="34" charset="0"/>
              </a:rPr>
              <a:t>The 11,5 cm iron nail pierced the calcaneum (heel bone). In it were found traces of wood. The lack of injuries to the hand or wrist led researchers to conclude the man was tied by arm.</a:t>
            </a:r>
          </a:p>
        </p:txBody>
      </p:sp>
      <p:pic>
        <p:nvPicPr>
          <p:cNvPr id="3076" name="Picture 4">
            <a:extLst>
              <a:ext uri="{FF2B5EF4-FFF2-40B4-BE49-F238E27FC236}">
                <a16:creationId xmlns:a16="http://schemas.microsoft.com/office/drawing/2014/main" id="{E5D56FD6-CC4E-83E3-5798-4CC5BEAABE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8253" y="378784"/>
            <a:ext cx="7755908" cy="46535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4822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770935C-BA03-1F8A-7B1D-05F102EFD9B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447073" y="1435686"/>
            <a:ext cx="4170920" cy="47396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DC629D1-7F73-014F-1C8D-14005564FDE2}"/>
              </a:ext>
            </a:extLst>
          </p:cNvPr>
          <p:cNvSpPr txBox="1"/>
          <p:nvPr/>
        </p:nvSpPr>
        <p:spPr>
          <a:xfrm>
            <a:off x="0" y="6396335"/>
            <a:ext cx="6342105" cy="461665"/>
          </a:xfrm>
          <a:prstGeom prst="rect">
            <a:avLst/>
          </a:prstGeom>
          <a:noFill/>
        </p:spPr>
        <p:txBody>
          <a:bodyPr wrap="square">
            <a:spAutoFit/>
          </a:bodyPr>
          <a:lstStyle/>
          <a:p>
            <a:r>
              <a:rPr lang="en-US" sz="1200" dirty="0"/>
              <a:t>Source: </a:t>
            </a:r>
            <a:r>
              <a:rPr lang="en-US" sz="1200" dirty="0">
                <a:hlinkClick r:id="rId4"/>
              </a:rPr>
              <a:t>Roman Crucifixion Methods Reveal the History of Crucifixion - Biblical Archaeology Society</a:t>
            </a:r>
            <a:endParaRPr lang="en-US" sz="1200" dirty="0"/>
          </a:p>
          <a:p>
            <a:r>
              <a:rPr lang="en-US" sz="1200" dirty="0"/>
              <a:t>Photo: Courtesy Israel Exploration Journal, Vol. 35, No. 1 (1985)</a:t>
            </a:r>
            <a:endParaRPr lang="pt-BR" sz="1200" dirty="0"/>
          </a:p>
        </p:txBody>
      </p:sp>
      <p:sp>
        <p:nvSpPr>
          <p:cNvPr id="4" name="TextBox 3">
            <a:extLst>
              <a:ext uri="{FF2B5EF4-FFF2-40B4-BE49-F238E27FC236}">
                <a16:creationId xmlns:a16="http://schemas.microsoft.com/office/drawing/2014/main" id="{408853F2-C1C8-193D-0DC5-CF8D80361CC8}"/>
              </a:ext>
            </a:extLst>
          </p:cNvPr>
          <p:cNvSpPr txBox="1"/>
          <p:nvPr/>
        </p:nvSpPr>
        <p:spPr>
          <a:xfrm>
            <a:off x="2312515" y="395416"/>
            <a:ext cx="7566970" cy="1015663"/>
          </a:xfrm>
          <a:prstGeom prst="rect">
            <a:avLst/>
          </a:prstGeom>
          <a:noFill/>
        </p:spPr>
        <p:txBody>
          <a:bodyPr wrap="square" rtlCol="0">
            <a:spAutoFit/>
          </a:bodyPr>
          <a:lstStyle/>
          <a:p>
            <a:pPr algn="ctr"/>
            <a:r>
              <a:rPr lang="en-US" sz="60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Mode of Crucifixion</a:t>
            </a:r>
            <a:endParaRPr lang="pt-BR" sz="60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pic>
        <p:nvPicPr>
          <p:cNvPr id="1028" name="Picture 4" descr="A Tomb in Jerusalem Reveals the History of Crucifixion and Roman Crucifixion  Methods - Biblical Archaeology Society">
            <a:extLst>
              <a:ext uri="{FF2B5EF4-FFF2-40B4-BE49-F238E27FC236}">
                <a16:creationId xmlns:a16="http://schemas.microsoft.com/office/drawing/2014/main" id="{46C426A5-4D66-0616-4F29-E48225A1D3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5438" y="1630285"/>
            <a:ext cx="4441635" cy="47419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5AE36A8-61E2-897D-C7D9-C12454755623}"/>
              </a:ext>
            </a:extLst>
          </p:cNvPr>
          <p:cNvPicPr>
            <a:picLocks noChangeAspect="1"/>
          </p:cNvPicPr>
          <p:nvPr/>
        </p:nvPicPr>
        <p:blipFill rotWithShape="1">
          <a:blip r:embed="rId6">
            <a:extLst>
              <a:ext uri="{BEBA8EAE-BF5A-486C-A8C5-ECC9F3942E4B}">
                <a14:imgProps xmlns:a14="http://schemas.microsoft.com/office/drawing/2010/main">
                  <a14:imgLayer r:embed="rId7">
                    <a14:imgEffect>
                      <a14:artisticBlur/>
                    </a14:imgEffect>
                  </a14:imgLayer>
                </a14:imgProps>
              </a:ext>
            </a:extLst>
          </a:blip>
          <a:srcRect l="35086" t="29640" r="31442" b="54247"/>
          <a:stretch/>
        </p:blipFill>
        <p:spPr>
          <a:xfrm>
            <a:off x="3562065" y="3041252"/>
            <a:ext cx="1487606" cy="764275"/>
          </a:xfrm>
          <a:prstGeom prst="rect">
            <a:avLst/>
          </a:prstGeom>
        </p:spPr>
      </p:pic>
      <p:sp>
        <p:nvSpPr>
          <p:cNvPr id="13" name="TextBox 12">
            <a:extLst>
              <a:ext uri="{FF2B5EF4-FFF2-40B4-BE49-F238E27FC236}">
                <a16:creationId xmlns:a16="http://schemas.microsoft.com/office/drawing/2014/main" id="{2650A775-F5C6-6454-82B5-3B3D2F5CC316}"/>
              </a:ext>
            </a:extLst>
          </p:cNvPr>
          <p:cNvSpPr txBox="1"/>
          <p:nvPr/>
        </p:nvSpPr>
        <p:spPr>
          <a:xfrm>
            <a:off x="368488" y="3610372"/>
            <a:ext cx="3029804" cy="2031325"/>
          </a:xfrm>
          <a:prstGeom prst="rect">
            <a:avLst/>
          </a:prstGeom>
          <a:noFill/>
        </p:spPr>
        <p:txBody>
          <a:bodyPr wrap="square" rtlCol="0">
            <a:spAutoFit/>
          </a:bodyPr>
          <a:lstStyle/>
          <a:p>
            <a:pPr algn="just"/>
            <a:r>
              <a:rPr lang="en-US" dirty="0"/>
              <a:t>The first to analyze the 1968 discovery of the </a:t>
            </a:r>
            <a:r>
              <a:rPr lang="en-US" dirty="0" err="1"/>
              <a:t>Yehohanan</a:t>
            </a:r>
            <a:r>
              <a:rPr lang="en-US" dirty="0"/>
              <a:t> ossuary was the Greek Orthodox monk Vassilios </a:t>
            </a:r>
            <a:r>
              <a:rPr lang="en-US" dirty="0" err="1"/>
              <a:t>Tzaferis</a:t>
            </a:r>
            <a:r>
              <a:rPr lang="en-US" dirty="0"/>
              <a:t> who proposed this mode of </a:t>
            </a:r>
            <a:r>
              <a:rPr lang="en-US" dirty="0" err="1"/>
              <a:t>cruficiation</a:t>
            </a:r>
            <a:r>
              <a:rPr lang="en-US" dirty="0"/>
              <a:t> in an article published in 1970.</a:t>
            </a:r>
            <a:endParaRPr lang="pt-BR" dirty="0"/>
          </a:p>
        </p:txBody>
      </p:sp>
      <p:sp>
        <p:nvSpPr>
          <p:cNvPr id="14" name="TextBox 13">
            <a:extLst>
              <a:ext uri="{FF2B5EF4-FFF2-40B4-BE49-F238E27FC236}">
                <a16:creationId xmlns:a16="http://schemas.microsoft.com/office/drawing/2014/main" id="{7DE909DB-B61F-D7EB-A68F-BDE4168FBC51}"/>
              </a:ext>
            </a:extLst>
          </p:cNvPr>
          <p:cNvSpPr txBox="1"/>
          <p:nvPr/>
        </p:nvSpPr>
        <p:spPr>
          <a:xfrm>
            <a:off x="9089409" y="4626035"/>
            <a:ext cx="2497540" cy="1200329"/>
          </a:xfrm>
          <a:prstGeom prst="rect">
            <a:avLst/>
          </a:prstGeom>
          <a:noFill/>
        </p:spPr>
        <p:txBody>
          <a:bodyPr wrap="square" rtlCol="0">
            <a:spAutoFit/>
          </a:bodyPr>
          <a:lstStyle/>
          <a:p>
            <a:r>
              <a:rPr lang="en-US" dirty="0"/>
              <a:t>Reinterpreting the data Nico Haas has proposed the nailing of one foot on each side.</a:t>
            </a:r>
            <a:endParaRPr lang="pt-BR" dirty="0"/>
          </a:p>
        </p:txBody>
      </p:sp>
    </p:spTree>
    <p:extLst>
      <p:ext uri="{BB962C8B-B14F-4D97-AF65-F5344CB8AC3E}">
        <p14:creationId xmlns:p14="http://schemas.microsoft.com/office/powerpoint/2010/main" val="2679264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054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EDE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22298D-9252-3097-290A-F1672787548F}"/>
              </a:ext>
            </a:extLst>
          </p:cNvPr>
          <p:cNvPicPr>
            <a:picLocks noChangeAspect="1"/>
          </p:cNvPicPr>
          <p:nvPr/>
        </p:nvPicPr>
        <p:blipFill>
          <a:blip r:embed="rId2"/>
          <a:stretch>
            <a:fillRect/>
          </a:stretch>
        </p:blipFill>
        <p:spPr>
          <a:xfrm>
            <a:off x="2727461" y="0"/>
            <a:ext cx="6737078" cy="6858000"/>
          </a:xfrm>
          <a:prstGeom prst="rect">
            <a:avLst/>
          </a:prstGeom>
        </p:spPr>
      </p:pic>
    </p:spTree>
    <p:extLst>
      <p:ext uri="{BB962C8B-B14F-4D97-AF65-F5344CB8AC3E}">
        <p14:creationId xmlns:p14="http://schemas.microsoft.com/office/powerpoint/2010/main" val="2867073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D3E02B-0B6B-32E2-C03A-1D34528EE4E1}"/>
              </a:ext>
            </a:extLst>
          </p:cNvPr>
          <p:cNvPicPr>
            <a:picLocks noChangeAspect="1"/>
          </p:cNvPicPr>
          <p:nvPr/>
        </p:nvPicPr>
        <p:blipFill>
          <a:blip r:embed="rId2"/>
          <a:stretch>
            <a:fillRect/>
          </a:stretch>
        </p:blipFill>
        <p:spPr>
          <a:xfrm>
            <a:off x="0" y="0"/>
            <a:ext cx="12192000" cy="6844632"/>
          </a:xfrm>
          <a:prstGeom prst="rect">
            <a:avLst/>
          </a:prstGeom>
        </p:spPr>
      </p:pic>
      <p:sp>
        <p:nvSpPr>
          <p:cNvPr id="6" name="Oval 5">
            <a:extLst>
              <a:ext uri="{FF2B5EF4-FFF2-40B4-BE49-F238E27FC236}">
                <a16:creationId xmlns:a16="http://schemas.microsoft.com/office/drawing/2014/main" id="{CC4A4901-9073-BF6B-D75E-083D312ED1BA}"/>
              </a:ext>
            </a:extLst>
          </p:cNvPr>
          <p:cNvSpPr/>
          <p:nvPr/>
        </p:nvSpPr>
        <p:spPr>
          <a:xfrm>
            <a:off x="3994484" y="6096000"/>
            <a:ext cx="272716" cy="27271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pt-BR"/>
          </a:p>
        </p:txBody>
      </p:sp>
      <p:sp>
        <p:nvSpPr>
          <p:cNvPr id="9" name="TextBox 8">
            <a:extLst>
              <a:ext uri="{FF2B5EF4-FFF2-40B4-BE49-F238E27FC236}">
                <a16:creationId xmlns:a16="http://schemas.microsoft.com/office/drawing/2014/main" id="{5DC834FD-5458-E77B-23AB-EBA8EAB4B51E}"/>
              </a:ext>
            </a:extLst>
          </p:cNvPr>
          <p:cNvSpPr txBox="1"/>
          <p:nvPr/>
        </p:nvSpPr>
        <p:spPr>
          <a:xfrm>
            <a:off x="4443663" y="6007949"/>
            <a:ext cx="2117558" cy="3693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1800" b="1" dirty="0">
                <a:solidFill>
                  <a:schemeClr val="bg1"/>
                </a:solidFill>
                <a:effectLst>
                  <a:outerShdw blurRad="38100" dist="38100" dir="2700000" algn="tl">
                    <a:srgbClr val="000000">
                      <a:alpha val="43137"/>
                    </a:srgbClr>
                  </a:outerShdw>
                </a:effectLst>
              </a:rPr>
              <a:t>Petrus in </a:t>
            </a:r>
            <a:r>
              <a:rPr lang="en-US" sz="1800" b="1" dirty="0" err="1">
                <a:solidFill>
                  <a:schemeClr val="bg1"/>
                </a:solidFill>
                <a:effectLst>
                  <a:outerShdw blurRad="38100" dist="38100" dir="2700000" algn="tl">
                    <a:srgbClr val="000000">
                      <a:alpha val="43137"/>
                    </a:srgbClr>
                  </a:outerShdw>
                </a:effectLst>
              </a:rPr>
              <a:t>Gallicantu</a:t>
            </a:r>
            <a:endParaRPr lang="pt-BR" sz="1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16129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C238FF-33C7-B6DE-B958-55C5951A5011}"/>
              </a:ext>
            </a:extLst>
          </p:cNvPr>
          <p:cNvPicPr>
            <a:picLocks noChangeAspect="1"/>
          </p:cNvPicPr>
          <p:nvPr/>
        </p:nvPicPr>
        <p:blipFill>
          <a:blip r:embed="rId2"/>
          <a:stretch>
            <a:fillRect/>
          </a:stretch>
        </p:blipFill>
        <p:spPr>
          <a:xfrm>
            <a:off x="0" y="0"/>
            <a:ext cx="12192001" cy="6858000"/>
          </a:xfrm>
          <a:prstGeom prst="rect">
            <a:avLst/>
          </a:prstGeom>
        </p:spPr>
      </p:pic>
    </p:spTree>
    <p:extLst>
      <p:ext uri="{BB962C8B-B14F-4D97-AF65-F5344CB8AC3E}">
        <p14:creationId xmlns:p14="http://schemas.microsoft.com/office/powerpoint/2010/main" val="4192837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5CF6-F7DA-4D6F-2B1D-6F37433CDECB}"/>
              </a:ext>
            </a:extLst>
          </p:cNvPr>
          <p:cNvPicPr>
            <a:picLocks noChangeAspect="1"/>
          </p:cNvPicPr>
          <p:nvPr/>
        </p:nvPicPr>
        <p:blipFill rotWithShape="1">
          <a:blip r:embed="rId2"/>
          <a:srcRect b="1517"/>
          <a:stretch/>
        </p:blipFill>
        <p:spPr>
          <a:xfrm>
            <a:off x="0" y="-1"/>
            <a:ext cx="12192000" cy="6858001"/>
          </a:xfrm>
          <a:prstGeom prst="rect">
            <a:avLst/>
          </a:prstGeom>
        </p:spPr>
      </p:pic>
      <p:sp>
        <p:nvSpPr>
          <p:cNvPr id="5" name="TextBox 4">
            <a:extLst>
              <a:ext uri="{FF2B5EF4-FFF2-40B4-BE49-F238E27FC236}">
                <a16:creationId xmlns:a16="http://schemas.microsoft.com/office/drawing/2014/main" id="{013BAD26-FA95-EEA3-3B29-5E8E0E341968}"/>
              </a:ext>
            </a:extLst>
          </p:cNvPr>
          <p:cNvSpPr txBox="1"/>
          <p:nvPr/>
        </p:nvSpPr>
        <p:spPr>
          <a:xfrm>
            <a:off x="336886" y="288757"/>
            <a:ext cx="5021178" cy="86177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5000" b="1" dirty="0">
                <a:solidFill>
                  <a:schemeClr val="bg1"/>
                </a:solidFill>
                <a:effectLst>
                  <a:outerShdw blurRad="38100" dist="38100" dir="2700000" algn="tl">
                    <a:srgbClr val="000000">
                      <a:alpha val="43137"/>
                    </a:srgbClr>
                  </a:outerShdw>
                </a:effectLst>
              </a:rPr>
              <a:t>Praetorium</a:t>
            </a:r>
            <a:endParaRPr lang="pt-BR" sz="5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76754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69EEBF-90EC-0DA8-D54D-8A68CE7734E5}"/>
              </a:ext>
            </a:extLst>
          </p:cNvPr>
          <p:cNvPicPr>
            <a:picLocks noChangeAspect="1"/>
          </p:cNvPicPr>
          <p:nvPr/>
        </p:nvPicPr>
        <p:blipFill rotWithShape="1">
          <a:blip r:embed="rId2"/>
          <a:srcRect b="5035"/>
          <a:stretch/>
        </p:blipFill>
        <p:spPr>
          <a:xfrm>
            <a:off x="0" y="1"/>
            <a:ext cx="12192000" cy="6858000"/>
          </a:xfrm>
          <a:prstGeom prst="rect">
            <a:avLst/>
          </a:prstGeom>
        </p:spPr>
      </p:pic>
    </p:spTree>
    <p:extLst>
      <p:ext uri="{BB962C8B-B14F-4D97-AF65-F5344CB8AC3E}">
        <p14:creationId xmlns:p14="http://schemas.microsoft.com/office/powerpoint/2010/main" val="3034544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58214B-513E-F130-288B-71502834F185}"/>
              </a:ext>
            </a:extLst>
          </p:cNvPr>
          <p:cNvPicPr>
            <a:picLocks noChangeAspect="1"/>
          </p:cNvPicPr>
          <p:nvPr/>
        </p:nvPicPr>
        <p:blipFill rotWithShape="1">
          <a:blip r:embed="rId2"/>
          <a:srcRect b="4657"/>
          <a:stretch/>
        </p:blipFill>
        <p:spPr>
          <a:xfrm>
            <a:off x="0" y="0"/>
            <a:ext cx="12192000" cy="6858000"/>
          </a:xfrm>
          <a:prstGeom prst="rect">
            <a:avLst/>
          </a:prstGeom>
        </p:spPr>
      </p:pic>
    </p:spTree>
    <p:extLst>
      <p:ext uri="{BB962C8B-B14F-4D97-AF65-F5344CB8AC3E}">
        <p14:creationId xmlns:p14="http://schemas.microsoft.com/office/powerpoint/2010/main" val="26308549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1381</TotalTime>
  <Words>1170</Words>
  <Application>Microsoft Office PowerPoint</Application>
  <PresentationFormat>Widescreen</PresentationFormat>
  <Paragraphs>75</Paragraphs>
  <Slides>33</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Aharoni</vt:lpstr>
      <vt:lpstr>Arial</vt:lpstr>
      <vt:lpstr>Arial Nova Cond</vt:lpstr>
      <vt:lpstr>Arial Nova Cond Light</vt:lpstr>
      <vt:lpstr>Baguet Script</vt:lpstr>
      <vt:lpstr>Calibri</vt:lpstr>
      <vt:lpstr>Calibri Light</vt:lpstr>
      <vt:lpstr>Copperplate Gothic Bold</vt:lpstr>
      <vt:lpstr>Perpetua</vt:lpstr>
      <vt:lpstr>Office Theme</vt:lpstr>
      <vt:lpstr>Archeology of Bible Times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 Tempos de Jesus</dc:title>
  <dc:creator>João Artur dos Santos</dc:creator>
  <cp:lastModifiedBy>J. dos Santos</cp:lastModifiedBy>
  <cp:revision>6</cp:revision>
  <cp:lastPrinted>2024-02-07T22:48:28Z</cp:lastPrinted>
  <dcterms:created xsi:type="dcterms:W3CDTF">2021-01-05T15:25:41Z</dcterms:created>
  <dcterms:modified xsi:type="dcterms:W3CDTF">2024-03-06T23:15:02Z</dcterms:modified>
</cp:coreProperties>
</file>