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6" r:id="rId2"/>
    <p:sldId id="563" r:id="rId3"/>
    <p:sldId id="527" r:id="rId4"/>
    <p:sldId id="544" r:id="rId5"/>
    <p:sldId id="583" r:id="rId6"/>
    <p:sldId id="601" r:id="rId7"/>
    <p:sldId id="611" r:id="rId8"/>
    <p:sldId id="619" r:id="rId9"/>
    <p:sldId id="612" r:id="rId10"/>
    <p:sldId id="624" r:id="rId11"/>
    <p:sldId id="623" r:id="rId12"/>
    <p:sldId id="613" r:id="rId13"/>
    <p:sldId id="626" r:id="rId14"/>
    <p:sldId id="614" r:id="rId15"/>
    <p:sldId id="621" r:id="rId16"/>
    <p:sldId id="622" r:id="rId17"/>
    <p:sldId id="625" r:id="rId18"/>
    <p:sldId id="615" r:id="rId19"/>
    <p:sldId id="632" r:id="rId20"/>
    <p:sldId id="617" r:id="rId21"/>
    <p:sldId id="616" r:id="rId22"/>
    <p:sldId id="628" r:id="rId23"/>
    <p:sldId id="618" r:id="rId24"/>
    <p:sldId id="607" r:id="rId25"/>
    <p:sldId id="627" r:id="rId26"/>
    <p:sldId id="629" r:id="rId27"/>
    <p:sldId id="631" r:id="rId28"/>
    <p:sldId id="630" r:id="rId29"/>
    <p:sldId id="605" r:id="rId30"/>
    <p:sldId id="604" r:id="rId31"/>
    <p:sldId id="606"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6D6"/>
    <a:srgbClr val="B3E3EE"/>
    <a:srgbClr val="010001"/>
    <a:srgbClr val="FFFFFF"/>
    <a:srgbClr val="414340"/>
    <a:srgbClr val="746B64"/>
    <a:srgbClr val="F7F7D5"/>
    <a:srgbClr val="F7EDE5"/>
    <a:srgbClr val="000000"/>
    <a:srgbClr val="FFF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35CD7-D68B-4A93-A8B6-1B86D4E1AF76}" v="200" dt="2024-03-13T22:23:40.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37" autoAdjust="0"/>
    <p:restoredTop sz="94118" autoAdjust="0"/>
  </p:normalViewPr>
  <p:slideViewPr>
    <p:cSldViewPr snapToGrid="0">
      <p:cViewPr>
        <p:scale>
          <a:sx n="50" d="100"/>
          <a:sy n="50" d="100"/>
        </p:scale>
        <p:origin x="2100" y="52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pt-B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43FD16-7BD2-419B-84E6-630BC2D14857}" type="datetimeFigureOut">
              <a:rPr lang="pt-BR" smtClean="0"/>
              <a:t>13/03/2024</a:t>
            </a:fld>
            <a:endParaRPr lang="pt-B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pt-B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pt-B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37DB0D-D27C-448D-B6C9-BFF834A0F92A}" type="slidenum">
              <a:rPr lang="pt-BR" smtClean="0"/>
              <a:t>‹#›</a:t>
            </a:fld>
            <a:endParaRPr lang="pt-BR"/>
          </a:p>
        </p:txBody>
      </p:sp>
    </p:spTree>
    <p:extLst>
      <p:ext uri="{BB962C8B-B14F-4D97-AF65-F5344CB8AC3E}">
        <p14:creationId xmlns:p14="http://schemas.microsoft.com/office/powerpoint/2010/main" val="385794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5CDB-04DB-4632-AE32-B89D6B327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884EE31B-B662-4342-B275-4BE1552CBF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CCA2CAA8-06ED-40A8-9F85-00B6E6A4C969}"/>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5" name="Footer Placeholder 4">
            <a:extLst>
              <a:ext uri="{FF2B5EF4-FFF2-40B4-BE49-F238E27FC236}">
                <a16:creationId xmlns:a16="http://schemas.microsoft.com/office/drawing/2014/main" id="{B2032165-1CE5-40AF-9BF2-61B4B49BD862}"/>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D17E310-2995-43D8-BC7A-DF55A8DF794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11478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EF7E-DBD6-4ACE-B61B-B6F0EC4DF429}"/>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FE79BE9-1493-4860-A4E6-83782F94A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E2CC3153-B397-4CA8-9F8C-C1D7221F15F2}"/>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5" name="Footer Placeholder 4">
            <a:extLst>
              <a:ext uri="{FF2B5EF4-FFF2-40B4-BE49-F238E27FC236}">
                <a16:creationId xmlns:a16="http://schemas.microsoft.com/office/drawing/2014/main" id="{EB2F2E7B-9D75-47C8-92A9-6831CDA0BD0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871F1341-36B7-4577-8153-2884D24E8B7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6475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CB80E-F78E-4B36-9CD9-171CE4B495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154D08C0-0EE9-4B19-8827-3D9867D3B7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EC55BB8-63DD-449A-9B99-7E21C8A36C20}"/>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5" name="Footer Placeholder 4">
            <a:extLst>
              <a:ext uri="{FF2B5EF4-FFF2-40B4-BE49-F238E27FC236}">
                <a16:creationId xmlns:a16="http://schemas.microsoft.com/office/drawing/2014/main" id="{ECA46C3F-8D04-4500-A5F4-E23171FC60A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8EFB016-BF20-4540-A4FE-A9524E130C7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83540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5A40-C967-4B33-85CC-E49AF9E1559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A43D9D56-9F93-4C15-99A4-54DE461C1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A3AB47C2-24DA-4B8C-B6D0-C14BCB55DA7A}"/>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5" name="Footer Placeholder 4">
            <a:extLst>
              <a:ext uri="{FF2B5EF4-FFF2-40B4-BE49-F238E27FC236}">
                <a16:creationId xmlns:a16="http://schemas.microsoft.com/office/drawing/2014/main" id="{FED8903F-C437-4AF9-A2A6-AD39E900EA4B}"/>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1D0E7DA1-0895-4590-96C4-D558F63F769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37414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F6EF-2AE4-448A-B07C-198F08390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C84CD51D-098B-4C07-B96C-7F11BE077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106DE-2CAD-4BD8-8ECD-DDFDE65A4978}"/>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5" name="Footer Placeholder 4">
            <a:extLst>
              <a:ext uri="{FF2B5EF4-FFF2-40B4-BE49-F238E27FC236}">
                <a16:creationId xmlns:a16="http://schemas.microsoft.com/office/drawing/2014/main" id="{C7A4B776-B3C4-4134-BE38-615A47C0DA10}"/>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AAB5847-5853-4323-8835-F1E737E1FC1B}"/>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71695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7CD9-37EB-4180-8C3D-035B050B091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93B1A95E-20C9-49F6-8AB1-B69487593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855E46B0-3E94-4982-8754-8B29C85B6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062764E1-1D87-4456-9DCC-0D8CADCF424A}"/>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6" name="Footer Placeholder 5">
            <a:extLst>
              <a:ext uri="{FF2B5EF4-FFF2-40B4-BE49-F238E27FC236}">
                <a16:creationId xmlns:a16="http://schemas.microsoft.com/office/drawing/2014/main" id="{A0450D18-5B3B-4DDD-ACD8-796A43C73AE2}"/>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01CDFD7-9753-42B9-94DD-FC1D41863E10}"/>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32301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C509-618D-403B-BC4C-159C660C9AAE}"/>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533130A-59FB-40C9-ACE5-41DE7E2F9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703E1-5077-4C33-B7A3-EAC17A23E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28940E90-657E-4F4C-89DA-07185CC97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C66F-8CFD-4895-946F-DD2CF6077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B5DBFFC0-6AC3-4EA9-82D1-A33901EFC160}"/>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8" name="Footer Placeholder 7">
            <a:extLst>
              <a:ext uri="{FF2B5EF4-FFF2-40B4-BE49-F238E27FC236}">
                <a16:creationId xmlns:a16="http://schemas.microsoft.com/office/drawing/2014/main" id="{5077B359-4BA8-4A17-89CC-35D834428429}"/>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4236A883-75CD-44AE-952A-F12016A79E9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930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817F-7509-4A09-BFBD-D15417D34A4A}"/>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13488048-8BCA-49B8-8A6D-CFBA3AAC6C8B}"/>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4" name="Footer Placeholder 3">
            <a:extLst>
              <a:ext uri="{FF2B5EF4-FFF2-40B4-BE49-F238E27FC236}">
                <a16:creationId xmlns:a16="http://schemas.microsoft.com/office/drawing/2014/main" id="{A03AE3B8-D316-41DE-98BC-BFB2FB00198F}"/>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F508C74-F6C3-4B65-8BFF-3D1DCE67063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314590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C874D9-7603-49B0-9C64-D4378467F603}"/>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3" name="Footer Placeholder 2">
            <a:extLst>
              <a:ext uri="{FF2B5EF4-FFF2-40B4-BE49-F238E27FC236}">
                <a16:creationId xmlns:a16="http://schemas.microsoft.com/office/drawing/2014/main" id="{C71B4F16-0E7C-42C3-A1B6-FFFB1D1EB945}"/>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7E3B9CFB-0683-4190-894F-4FDEF1388FE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6183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0D60-2C68-468D-B46C-EBEB7166BE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7EA392F0-C8B7-4744-8DCD-FC79FD702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831B3D66-0692-4549-8F70-8D2043D85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34D8C-EBEC-4922-8353-16B073A6DCDF}"/>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6" name="Footer Placeholder 5">
            <a:extLst>
              <a:ext uri="{FF2B5EF4-FFF2-40B4-BE49-F238E27FC236}">
                <a16:creationId xmlns:a16="http://schemas.microsoft.com/office/drawing/2014/main" id="{DA6062EB-13FE-42C8-B50B-79BEEB9DD61A}"/>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F9C10A73-729E-4C6F-A709-A6F2DE40CFD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98842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FBAA-9BE0-47AB-B694-032E8943B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44B7111F-6B03-4004-95ED-CCC8937B0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15925ED4-57EF-461F-8144-EDAB0381E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C520C-7D36-4CEE-A893-F821E16A8286}"/>
              </a:ext>
            </a:extLst>
          </p:cNvPr>
          <p:cNvSpPr>
            <a:spLocks noGrp="1"/>
          </p:cNvSpPr>
          <p:nvPr>
            <p:ph type="dt" sz="half" idx="10"/>
          </p:nvPr>
        </p:nvSpPr>
        <p:spPr/>
        <p:txBody>
          <a:bodyPr/>
          <a:lstStyle/>
          <a:p>
            <a:fld id="{CBEAED4F-9026-46B2-8D88-2666F495B7A4}" type="datetimeFigureOut">
              <a:rPr lang="pt-BR" smtClean="0"/>
              <a:t>13/03/2024</a:t>
            </a:fld>
            <a:endParaRPr lang="pt-BR"/>
          </a:p>
        </p:txBody>
      </p:sp>
      <p:sp>
        <p:nvSpPr>
          <p:cNvPr id="6" name="Footer Placeholder 5">
            <a:extLst>
              <a:ext uri="{FF2B5EF4-FFF2-40B4-BE49-F238E27FC236}">
                <a16:creationId xmlns:a16="http://schemas.microsoft.com/office/drawing/2014/main" id="{D6B41DB3-6A34-4906-8614-E38C6214ABE7}"/>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839D956-5094-47C1-88E8-F91B4736F704}"/>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4225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626E1-15EE-473A-94B0-820B5D43A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FBE1B4F9-0214-4ACA-B74D-06660FEE5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6070B04-0916-49D5-A7F2-9D3DF789E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AED4F-9026-46B2-8D88-2666F495B7A4}" type="datetimeFigureOut">
              <a:rPr lang="pt-BR" smtClean="0"/>
              <a:t>13/03/2024</a:t>
            </a:fld>
            <a:endParaRPr lang="pt-BR"/>
          </a:p>
        </p:txBody>
      </p:sp>
      <p:sp>
        <p:nvSpPr>
          <p:cNvPr id="5" name="Footer Placeholder 4">
            <a:extLst>
              <a:ext uri="{FF2B5EF4-FFF2-40B4-BE49-F238E27FC236}">
                <a16:creationId xmlns:a16="http://schemas.microsoft.com/office/drawing/2014/main" id="{D13A8D07-BCF5-41FD-8165-3DEA04F369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636421EE-FECA-4329-81BD-413CAC19E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FEEFC-DB8C-4655-8BE0-06BF4B871F7A}" type="slidenum">
              <a:rPr lang="pt-BR" smtClean="0"/>
              <a:t>‹#›</a:t>
            </a:fld>
            <a:endParaRPr lang="pt-BR"/>
          </a:p>
        </p:txBody>
      </p:sp>
    </p:spTree>
    <p:extLst>
      <p:ext uri="{BB962C8B-B14F-4D97-AF65-F5344CB8AC3E}">
        <p14:creationId xmlns:p14="http://schemas.microsoft.com/office/powerpoint/2010/main" val="3214818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hyperlink" Target="https://www.etsy.com/listing/1345406808/digital-download-map-of-jerusalem-in?gpla=1&amp;gao=1&amp;&amp;utm_source=google&amp;utm_medium=cpc&amp;utm_campaign=shopping_us_d-art_and_collectibles-prints-digital_prints&amp;utm_custom1=_k_CjwKCAiA0PuuBhBsEiwAS7fsNWyB4v5FpmPfmrdFmhatYUUIjyqBm-L6rSVdHCoh-AV7JXPZ7K312BoCkjQQAvD_BwE_k_&amp;utm_content=go_1843970593_72372923880_346397756857_pla-328046931108_c__1345406808_12768591&amp;utm_custom2=1843970593&amp;gad_source=1&amp;gclid=CjwKCAiA0PuuBhBsEiwAS7fsNWyB4v5FpmPfmrdFmhatYUUIjyqBm-L6rSVdHCoh-AV7JXPZ7K312BoCkjQQAvD_BwE" TargetMode="External"/><Relationship Id="rId4" Type="http://schemas.openxmlformats.org/officeDocument/2006/relationships/hyperlink" Target="https://www.thegospelcoalition.org/blogs/justin-taylor/road-jerusalem-discovered-archaeologists-really-built-pontius-pilate/" TargetMode="Externa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Church_of_the_Holy_Sepulchre#cite_note-23"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895600" y="5105052"/>
            <a:ext cx="6400800"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en-US" b="1" dirty="0">
                <a:effectLst>
                  <a:outerShdw blurRad="38100" dist="38100" dir="2700000" algn="tl">
                    <a:srgbClr val="000000">
                      <a:alpha val="43137"/>
                    </a:srgbClr>
                  </a:outerShdw>
                </a:effectLst>
                <a:latin typeface="Perpetua" panose="02020502060401020303" pitchFamily="18" charset="0"/>
              </a:rPr>
              <a:t>Pastor John dos Santos - Faith Presbyterian Church</a:t>
            </a:r>
            <a:endParaRPr lang="pt-BR" b="1" dirty="0">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64604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6D6"/>
        </a:solidFill>
        <a:effectLst/>
      </p:bgPr>
    </p:bg>
    <p:spTree>
      <p:nvGrpSpPr>
        <p:cNvPr id="1" name=""/>
        <p:cNvGrpSpPr/>
        <p:nvPr/>
      </p:nvGrpSpPr>
      <p:grpSpPr>
        <a:xfrm>
          <a:off x="0" y="0"/>
          <a:ext cx="0" cy="0"/>
          <a:chOff x="0" y="0"/>
          <a:chExt cx="0" cy="0"/>
        </a:xfrm>
      </p:grpSpPr>
      <p:pic>
        <p:nvPicPr>
          <p:cNvPr id="14338" name="Picture 2" descr="Plan of the Church of the Holy Sepulchre · Mapping Cultural Space Across  Eurasia">
            <a:extLst>
              <a:ext uri="{FF2B5EF4-FFF2-40B4-BE49-F238E27FC236}">
                <a16:creationId xmlns:a16="http://schemas.microsoft.com/office/drawing/2014/main" id="{AF641EF0-B5CA-BAA8-237A-026869868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84" y="0"/>
            <a:ext cx="10527031"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854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descr="Inside Look: Church of Holy Sepulchre &amp; Tomb of Christ">
            <a:extLst>
              <a:ext uri="{FF2B5EF4-FFF2-40B4-BE49-F238E27FC236}">
                <a16:creationId xmlns:a16="http://schemas.microsoft.com/office/drawing/2014/main" id="{AE46CB6E-DA80-7D20-2DF8-157FAB1A0B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r="-2" b="-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21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3E3EE"/>
        </a:solidFill>
        <a:effectLst/>
      </p:bgPr>
    </p:bg>
    <p:spTree>
      <p:nvGrpSpPr>
        <p:cNvPr id="1" name=""/>
        <p:cNvGrpSpPr/>
        <p:nvPr/>
      </p:nvGrpSpPr>
      <p:grpSpPr>
        <a:xfrm>
          <a:off x="0" y="0"/>
          <a:ext cx="0" cy="0"/>
          <a:chOff x="0" y="0"/>
          <a:chExt cx="0" cy="0"/>
        </a:xfrm>
      </p:grpSpPr>
      <p:pic>
        <p:nvPicPr>
          <p:cNvPr id="6146" name="Picture 2" descr="undefined">
            <a:extLst>
              <a:ext uri="{FF2B5EF4-FFF2-40B4-BE49-F238E27FC236}">
                <a16:creationId xmlns:a16="http://schemas.microsoft.com/office/drawing/2014/main" id="{C008E34E-1DE0-79BA-4D95-96129410E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0"/>
            <a:ext cx="8969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998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B8D115A8-030F-F280-1A2F-EDDDA1414F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9" t="14627" b="25150"/>
          <a:stretch/>
        </p:blipFill>
        <p:spPr bwMode="auto">
          <a:xfrm>
            <a:off x="2780707" y="0"/>
            <a:ext cx="69987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892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ABA19C67-97A1-0F72-ABF1-17D5C4A65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7" y="0"/>
            <a:ext cx="9567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0A2D5A-1550-4323-F8B2-FB61942258AB}"/>
              </a:ext>
            </a:extLst>
          </p:cNvPr>
          <p:cNvSpPr txBox="1"/>
          <p:nvPr/>
        </p:nvSpPr>
        <p:spPr>
          <a:xfrm>
            <a:off x="353176" y="3964900"/>
            <a:ext cx="2270961" cy="2893100"/>
          </a:xfrm>
          <a:prstGeom prst="rect">
            <a:avLst/>
          </a:prstGeom>
          <a:noFill/>
        </p:spPr>
        <p:txBody>
          <a:bodyPr wrap="square">
            <a:spAutoFit/>
          </a:bodyPr>
          <a:lstStyle/>
          <a:p>
            <a:pPr algn="r"/>
            <a:r>
              <a:rPr lang="en-US" sz="2600" dirty="0"/>
              <a:t>The Altar of the Crucifixion, where The Rock of Calvary (bottom) is encased in glass</a:t>
            </a:r>
            <a:endParaRPr lang="pt-BR" sz="2600" dirty="0"/>
          </a:p>
        </p:txBody>
      </p:sp>
    </p:spTree>
    <p:extLst>
      <p:ext uri="{BB962C8B-B14F-4D97-AF65-F5344CB8AC3E}">
        <p14:creationId xmlns:p14="http://schemas.microsoft.com/office/powerpoint/2010/main" val="1718881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a:extLst>
              <a:ext uri="{FF2B5EF4-FFF2-40B4-BE49-F238E27FC236}">
                <a16:creationId xmlns:a16="http://schemas.microsoft.com/office/drawing/2014/main" id="{313823A7-030B-DD74-A506-4B063FBDA3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400" b="906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5B16E0-EA4C-895D-658C-F785F8DF2741}"/>
              </a:ext>
            </a:extLst>
          </p:cNvPr>
          <p:cNvSpPr txBox="1"/>
          <p:nvPr/>
        </p:nvSpPr>
        <p:spPr>
          <a:xfrm>
            <a:off x="7247775" y="123567"/>
            <a:ext cx="4942701" cy="17543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dirty="0"/>
              <a:t>Stone of the anointing, where Jesus’ body was anointed to be buried</a:t>
            </a:r>
            <a:endParaRPr lang="pt-BR" sz="3600" dirty="0"/>
          </a:p>
        </p:txBody>
      </p:sp>
    </p:spTree>
    <p:extLst>
      <p:ext uri="{BB962C8B-B14F-4D97-AF65-F5344CB8AC3E}">
        <p14:creationId xmlns:p14="http://schemas.microsoft.com/office/powerpoint/2010/main" val="2660873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The Aedicule with the Coptic chapel to the left with golden roof; main entrance to the right">
            <a:extLst>
              <a:ext uri="{FF2B5EF4-FFF2-40B4-BE49-F238E27FC236}">
                <a16:creationId xmlns:a16="http://schemas.microsoft.com/office/drawing/2014/main" id="{A2D24B6D-3EB8-3BFE-04DA-3874431652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b="402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897360-1487-72AA-CD02-4BAE25137E7F}"/>
              </a:ext>
            </a:extLst>
          </p:cNvPr>
          <p:cNvSpPr txBox="1"/>
          <p:nvPr/>
        </p:nvSpPr>
        <p:spPr>
          <a:xfrm>
            <a:off x="395416" y="197708"/>
            <a:ext cx="2335427"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dirty="0">
                <a:latin typeface="Aharoni" panose="02010803020104030203" pitchFamily="2" charset="-79"/>
                <a:cs typeface="Aharoni" panose="02010803020104030203" pitchFamily="2" charset="-79"/>
              </a:rPr>
              <a:t>Rotunda</a:t>
            </a:r>
          </a:p>
          <a:p>
            <a:pPr algn="ctr"/>
            <a:r>
              <a:rPr lang="en-US" sz="3600" dirty="0">
                <a:latin typeface="Aharoni" panose="02010803020104030203" pitchFamily="2" charset="-79"/>
                <a:cs typeface="Aharoni" panose="02010803020104030203" pitchFamily="2" charset="-79"/>
              </a:rPr>
              <a:t>Aedicule</a:t>
            </a:r>
            <a:endParaRPr lang="pt-BR" sz="3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54273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3" name="Rectangle 153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68" name="Picture 8" descr="Church of the Holy Sepulchre closed indefinitely - Catholic Herald">
            <a:extLst>
              <a:ext uri="{FF2B5EF4-FFF2-40B4-BE49-F238E27FC236}">
                <a16:creationId xmlns:a16="http://schemas.microsoft.com/office/drawing/2014/main" id="{CFB9E9E8-5C32-C67C-6757-2DABBC3390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9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hurch of the Holy Sepulchre closed indefinitely - Catholic Herald">
            <a:extLst>
              <a:ext uri="{FF2B5EF4-FFF2-40B4-BE49-F238E27FC236}">
                <a16:creationId xmlns:a16="http://schemas.microsoft.com/office/drawing/2014/main" id="{324F3C83-9C28-33FF-51C8-F30C3173D7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4" descr="Church of the Holy Sepulchre closed indefinitely - Catholic Herald">
            <a:extLst>
              <a:ext uri="{FF2B5EF4-FFF2-40B4-BE49-F238E27FC236}">
                <a16:creationId xmlns:a16="http://schemas.microsoft.com/office/drawing/2014/main" id="{3B4E67DD-2B16-D3B0-CB94-012DAAB0651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6" descr="Church of the Holy Sepulchre closed indefinitely - Catholic Herald">
            <a:extLst>
              <a:ext uri="{FF2B5EF4-FFF2-40B4-BE49-F238E27FC236}">
                <a16:creationId xmlns:a16="http://schemas.microsoft.com/office/drawing/2014/main" id="{1A133D98-70E4-3373-B2DC-D580561A2BA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1900526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9218" name="Picture 2" descr="Angel's Stone in the first chamber inside the aedicula">
            <a:extLst>
              <a:ext uri="{FF2B5EF4-FFF2-40B4-BE49-F238E27FC236}">
                <a16:creationId xmlns:a16="http://schemas.microsoft.com/office/drawing/2014/main" id="{B5FE1696-86F1-6407-BC28-C6BBF5D43C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00" r="14583"/>
          <a:stretch/>
        </p:blipFill>
        <p:spPr bwMode="auto">
          <a:xfrm>
            <a:off x="0" y="0"/>
            <a:ext cx="7124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D65C2A-218F-FC55-F026-EB578AD315DC}"/>
              </a:ext>
            </a:extLst>
          </p:cNvPr>
          <p:cNvSpPr txBox="1"/>
          <p:nvPr/>
        </p:nvSpPr>
        <p:spPr>
          <a:xfrm>
            <a:off x="7315200" y="889843"/>
            <a:ext cx="4591050" cy="480131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algn="ctr"/>
            <a:r>
              <a:rPr lang="en-US" sz="3400" b="1" dirty="0">
                <a:solidFill>
                  <a:schemeClr val="accent2">
                    <a:lumMod val="40000"/>
                    <a:lumOff val="60000"/>
                  </a:schemeClr>
                </a:solidFill>
                <a:effectLst>
                  <a:outerShdw blurRad="38100" dist="38100" dir="2700000" algn="tl">
                    <a:srgbClr val="000000">
                      <a:alpha val="43137"/>
                    </a:srgbClr>
                  </a:outerShdw>
                </a:effectLst>
              </a:rPr>
              <a:t>The Angel's Stone is a fragment of the stone with was part of the Stone that sealed the tomb after Jesus. It is found in the first of the two chambers of the Edicule, the second one being the tomb itself.</a:t>
            </a:r>
            <a:endParaRPr lang="pt-BR" sz="3400" b="1" dirty="0">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247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48DA-DAB9-8DCC-6708-8A4F51B49E17}"/>
              </a:ext>
            </a:extLst>
          </p:cNvPr>
          <p:cNvSpPr>
            <a:spLocks noGrp="1"/>
          </p:cNvSpPr>
          <p:nvPr>
            <p:ph type="title"/>
          </p:nvPr>
        </p:nvSpPr>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Jewish Burial Practice</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1B878923-33D4-7B53-FBD4-B77C5FBF778B}"/>
              </a:ext>
            </a:extLst>
          </p:cNvPr>
          <p:cNvSpPr>
            <a:spLocks noGrp="1"/>
          </p:cNvSpPr>
          <p:nvPr>
            <p:ph idx="1"/>
          </p:nvPr>
        </p:nvSpPr>
        <p:spPr/>
        <p:txBody>
          <a:bodyPr>
            <a:normAutofit lnSpcReduction="10000"/>
          </a:bodyPr>
          <a:lstStyle/>
          <a:p>
            <a:pPr marL="361950" indent="-361950"/>
            <a:r>
              <a:rPr lang="en-US" dirty="0">
                <a:effectLst>
                  <a:outerShdw blurRad="38100" dist="38100" dir="2700000" algn="tl">
                    <a:srgbClr val="000000">
                      <a:alpha val="43137"/>
                    </a:srgbClr>
                  </a:outerShdw>
                </a:effectLst>
              </a:rPr>
              <a:t>Jews buried their dead. They are against cremation because of the belief in resurrection and their laws against desecration of the body.</a:t>
            </a:r>
          </a:p>
          <a:p>
            <a:pPr marL="361950" indent="-361950"/>
            <a:r>
              <a:rPr lang="en-US" dirty="0">
                <a:effectLst>
                  <a:outerShdw blurRad="38100" dist="38100" dir="2700000" algn="tl">
                    <a:srgbClr val="000000">
                      <a:alpha val="43137"/>
                    </a:srgbClr>
                  </a:outerShdw>
                </a:effectLst>
              </a:rPr>
              <a:t>They did not embalm but prepared the body with scented oil.</a:t>
            </a:r>
          </a:p>
          <a:p>
            <a:pPr marL="361950" indent="-361950"/>
            <a:r>
              <a:rPr lang="en-US" dirty="0">
                <a:effectLst>
                  <a:outerShdw blurRad="38100" dist="38100" dir="2700000" algn="tl">
                    <a:srgbClr val="000000">
                      <a:alpha val="43137"/>
                    </a:srgbClr>
                  </a:outerShdw>
                </a:effectLst>
              </a:rPr>
              <a:t>The body was wrapped in white cloth (linen if possible).</a:t>
            </a:r>
          </a:p>
          <a:p>
            <a:pPr marL="361950" indent="-361950"/>
            <a:r>
              <a:rPr lang="en-US" dirty="0">
                <a:effectLst>
                  <a:outerShdw blurRad="38100" dist="38100" dir="2700000" algn="tl">
                    <a:srgbClr val="000000">
                      <a:alpha val="43137"/>
                    </a:srgbClr>
                  </a:outerShdw>
                </a:effectLst>
              </a:rPr>
              <a:t>Second Temple Judaism adopted the practice of family burial caves, whenever possible dug on the rock.</a:t>
            </a:r>
          </a:p>
          <a:p>
            <a:pPr marL="361950" indent="-361950"/>
            <a:r>
              <a:rPr lang="en-US" dirty="0">
                <a:effectLst>
                  <a:outerShdw blurRad="38100" dist="38100" dir="2700000" algn="tl">
                    <a:srgbClr val="000000">
                      <a:alpha val="43137"/>
                    </a:srgbClr>
                  </a:outerShdw>
                </a:effectLst>
              </a:rPr>
              <a:t>The body was placed in a bed carved in the rock.</a:t>
            </a:r>
          </a:p>
          <a:p>
            <a:pPr marL="361950" indent="-361950"/>
            <a:r>
              <a:rPr lang="en-US" dirty="0">
                <a:effectLst>
                  <a:outerShdw blurRad="38100" dist="38100" dir="2700000" algn="tl">
                    <a:srgbClr val="000000">
                      <a:alpha val="43137"/>
                    </a:srgbClr>
                  </a:outerShdw>
                </a:effectLst>
              </a:rPr>
              <a:t>After no less than a year the family would return to site and mourn again the loss of the dead. After which his bones would be placed in a closed ossuary made of limestone.</a:t>
            </a:r>
            <a:endParaRPr lang="pt-B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191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2298D-9252-3097-290A-F1672787548F}"/>
              </a:ext>
            </a:extLst>
          </p:cNvPr>
          <p:cNvPicPr>
            <a:picLocks noChangeAspect="1"/>
          </p:cNvPicPr>
          <p:nvPr/>
        </p:nvPicPr>
        <p:blipFill>
          <a:blip r:embed="rId2"/>
          <a:stretch>
            <a:fillRect/>
          </a:stretch>
        </p:blipFill>
        <p:spPr>
          <a:xfrm>
            <a:off x="2727461" y="0"/>
            <a:ext cx="6737078" cy="6858000"/>
          </a:xfrm>
          <a:prstGeom prst="rect">
            <a:avLst/>
          </a:prstGeom>
        </p:spPr>
      </p:pic>
    </p:spTree>
    <p:extLst>
      <p:ext uri="{BB962C8B-B14F-4D97-AF65-F5344CB8AC3E}">
        <p14:creationId xmlns:p14="http://schemas.microsoft.com/office/powerpoint/2010/main" val="286707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7" name="Rectangle 174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412" name="Picture 4">
            <a:extLst>
              <a:ext uri="{FF2B5EF4-FFF2-40B4-BE49-F238E27FC236}">
                <a16:creationId xmlns:a16="http://schemas.microsoft.com/office/drawing/2014/main" id="{DE20BF9C-13D6-037F-F1DE-B0BBA7E5BB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2" b="2174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8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9" name="Rectangle 184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434" name="Picture 2" descr="The case of the missing concrete: How a 2,000-year-old burial cave was  found | The Times of Israel">
            <a:extLst>
              <a:ext uri="{FF2B5EF4-FFF2-40B4-BE49-F238E27FC236}">
                <a16:creationId xmlns:a16="http://schemas.microsoft.com/office/drawing/2014/main" id="{294156DD-2B89-4193-437A-A58B7BC092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37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11" name="Rectangle 215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6" name="Picture 2" descr="Interior of a Jewish tomb">
            <a:extLst>
              <a:ext uri="{FF2B5EF4-FFF2-40B4-BE49-F238E27FC236}">
                <a16:creationId xmlns:a16="http://schemas.microsoft.com/office/drawing/2014/main" id="{5E59ABD2-C745-6108-B95A-FEC6391D8F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04" b="263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76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History of Jewish Burial Rites - Jewish World - Haaretz.com">
            <a:extLst>
              <a:ext uri="{FF2B5EF4-FFF2-40B4-BE49-F238E27FC236}">
                <a16:creationId xmlns:a16="http://schemas.microsoft.com/office/drawing/2014/main" id="{7610755D-AD75-7D76-57D0-D866F839C3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809" b="1408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33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A8065-C6F4-78D2-4D82-FB9456D7C5A1}"/>
              </a:ext>
            </a:extLst>
          </p:cNvPr>
          <p:cNvPicPr>
            <a:picLocks noChangeAspect="1"/>
          </p:cNvPicPr>
          <p:nvPr/>
        </p:nvPicPr>
        <p:blipFill rotWithShape="1">
          <a:blip r:embed="rId2"/>
          <a:srcRect b="2872"/>
          <a:stretch/>
        </p:blipFill>
        <p:spPr>
          <a:xfrm>
            <a:off x="0" y="0"/>
            <a:ext cx="12192000" cy="6858000"/>
          </a:xfrm>
          <a:prstGeom prst="rect">
            <a:avLst/>
          </a:prstGeom>
        </p:spPr>
      </p:pic>
    </p:spTree>
    <p:extLst>
      <p:ext uri="{BB962C8B-B14F-4D97-AF65-F5344CB8AC3E}">
        <p14:creationId xmlns:p14="http://schemas.microsoft.com/office/powerpoint/2010/main" val="342027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undefined">
            <a:extLst>
              <a:ext uri="{FF2B5EF4-FFF2-40B4-BE49-F238E27FC236}">
                <a16:creationId xmlns:a16="http://schemas.microsoft.com/office/drawing/2014/main" id="{05D97C49-F53F-0975-EEE6-25E0270A0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29" b="7883"/>
          <a:stretch/>
        </p:blipFill>
        <p:spPr bwMode="auto">
          <a:xfrm>
            <a:off x="-133350" y="-1"/>
            <a:ext cx="1232535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04E52A-6888-AE37-4A26-F3CEFB8D5E41}"/>
              </a:ext>
            </a:extLst>
          </p:cNvPr>
          <p:cNvSpPr txBox="1"/>
          <p:nvPr/>
        </p:nvSpPr>
        <p:spPr>
          <a:xfrm>
            <a:off x="114300" y="285750"/>
            <a:ext cx="5981700"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6000" b="1" dirty="0">
                <a:effectLst>
                  <a:outerShdw blurRad="38100" dist="38100" dir="2700000" algn="tl">
                    <a:srgbClr val="000000">
                      <a:alpha val="43137"/>
                    </a:srgbClr>
                  </a:outerShdw>
                </a:effectLst>
              </a:rPr>
              <a:t>Caiaphas Ossuary</a:t>
            </a:r>
            <a:endParaRPr lang="pt-BR" sz="6000" b="1" dirty="0">
              <a:effectLst>
                <a:outerShdw blurRad="38100" dist="38100" dir="2700000" algn="tl">
                  <a:srgbClr val="000000">
                    <a:alpha val="43137"/>
                  </a:srgbClr>
                </a:outerShdw>
              </a:effectLst>
            </a:endParaRPr>
          </a:p>
        </p:txBody>
      </p:sp>
      <p:pic>
        <p:nvPicPr>
          <p:cNvPr id="20484" name="Picture 4" descr="Caiaphas ossuary inscription">
            <a:extLst>
              <a:ext uri="{FF2B5EF4-FFF2-40B4-BE49-F238E27FC236}">
                <a16:creationId xmlns:a16="http://schemas.microsoft.com/office/drawing/2014/main" id="{F845B555-0C80-B0E7-8453-67CB5E5EBB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08" b="34355"/>
          <a:stretch/>
        </p:blipFill>
        <p:spPr bwMode="auto">
          <a:xfrm>
            <a:off x="7258050" y="4326731"/>
            <a:ext cx="4933950" cy="23979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017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CDD320-F060-4CF7-AE20-8592F7C95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49AD00-D954-4DA1-88A1-FFCD8F59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544" y="685798"/>
            <a:ext cx="4613397" cy="5486399"/>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47AFA6E-CD92-F15A-E412-B5D2819878E5}"/>
              </a:ext>
            </a:extLst>
          </p:cNvPr>
          <p:cNvSpPr txBox="1"/>
          <p:nvPr/>
        </p:nvSpPr>
        <p:spPr>
          <a:xfrm>
            <a:off x="955629" y="1337427"/>
            <a:ext cx="4173225" cy="4183139"/>
          </a:xfrm>
          <a:prstGeom prst="rect">
            <a:avLst/>
          </a:prstGeom>
        </p:spPr>
        <p:txBody>
          <a:bodyPr vert="horz" lIns="91440" tIns="45720" rIns="91440" bIns="45720" rtlCol="0" anchor="t">
            <a:normAutofit/>
          </a:bodyPr>
          <a:lstStyle/>
          <a:p>
            <a:pPr algn="ctr">
              <a:lnSpc>
                <a:spcPct val="90000"/>
              </a:lnSpc>
              <a:spcAft>
                <a:spcPts val="600"/>
              </a:spcAft>
            </a:pPr>
            <a:r>
              <a:rPr lang="en-US" sz="3200" dirty="0">
                <a:solidFill>
                  <a:schemeClr val="bg1"/>
                </a:solidFill>
              </a:rPr>
              <a:t>The ossuary of “</a:t>
            </a:r>
            <a:r>
              <a:rPr lang="en-US" sz="3200" i="1" dirty="0">
                <a:solidFill>
                  <a:schemeClr val="bg1"/>
                </a:solidFill>
              </a:rPr>
              <a:t>Simon the Temple Builder</a:t>
            </a:r>
            <a:r>
              <a:rPr lang="en-US" sz="3200" dirty="0">
                <a:solidFill>
                  <a:schemeClr val="bg1"/>
                </a:solidFill>
              </a:rPr>
              <a:t>” is believed to have belonged to someone who worked on the construction of the temple by Herod. Perhaps a foreman or engineer.</a:t>
            </a:r>
          </a:p>
        </p:txBody>
      </p:sp>
      <p:pic>
        <p:nvPicPr>
          <p:cNvPr id="4" name="Picture 3">
            <a:extLst>
              <a:ext uri="{FF2B5EF4-FFF2-40B4-BE49-F238E27FC236}">
                <a16:creationId xmlns:a16="http://schemas.microsoft.com/office/drawing/2014/main" id="{7D521954-1EEC-B7F3-A477-B59B4D727739}"/>
              </a:ext>
            </a:extLst>
          </p:cNvPr>
          <p:cNvPicPr>
            <a:picLocks noChangeAspect="1"/>
          </p:cNvPicPr>
          <p:nvPr/>
        </p:nvPicPr>
        <p:blipFill>
          <a:blip r:embed="rId2"/>
          <a:stretch>
            <a:fillRect/>
          </a:stretch>
        </p:blipFill>
        <p:spPr>
          <a:xfrm>
            <a:off x="6095999" y="979411"/>
            <a:ext cx="5428121" cy="4790318"/>
          </a:xfrm>
          <a:prstGeom prst="rect">
            <a:avLst/>
          </a:prstGeom>
        </p:spPr>
      </p:pic>
    </p:spTree>
    <p:extLst>
      <p:ext uri="{BB962C8B-B14F-4D97-AF65-F5344CB8AC3E}">
        <p14:creationId xmlns:p14="http://schemas.microsoft.com/office/powerpoint/2010/main" val="2956398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3" name="Rectangle 24582">
            <a:extLst>
              <a:ext uri="{FF2B5EF4-FFF2-40B4-BE49-F238E27FC236}">
                <a16:creationId xmlns:a16="http://schemas.microsoft.com/office/drawing/2014/main" id="{FCCDD320-F060-4CF7-AE20-8592F7C95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Rectangle 24584">
            <a:extLst>
              <a:ext uri="{FF2B5EF4-FFF2-40B4-BE49-F238E27FC236}">
                <a16:creationId xmlns:a16="http://schemas.microsoft.com/office/drawing/2014/main" id="{4B49AD00-D954-4DA1-88A1-FFCD8F59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544" y="685798"/>
            <a:ext cx="4613397" cy="5486399"/>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DA9F57B-C4E0-28B4-3CCC-1EDEC8D94026}"/>
              </a:ext>
            </a:extLst>
          </p:cNvPr>
          <p:cNvSpPr txBox="1"/>
          <p:nvPr/>
        </p:nvSpPr>
        <p:spPr>
          <a:xfrm>
            <a:off x="939809" y="1250495"/>
            <a:ext cx="4165591" cy="4248150"/>
          </a:xfrm>
          <a:prstGeom prst="rect">
            <a:avLst/>
          </a:prstGeom>
        </p:spPr>
        <p:txBody>
          <a:bodyPr vert="horz" lIns="91440" tIns="45720" rIns="91440" bIns="45720" rtlCol="0" anchor="t">
            <a:normAutofit/>
          </a:bodyPr>
          <a:lstStyle/>
          <a:p>
            <a:pPr algn="ctr">
              <a:lnSpc>
                <a:spcPct val="90000"/>
              </a:lnSpc>
              <a:spcAft>
                <a:spcPts val="600"/>
              </a:spcAft>
            </a:pPr>
            <a:r>
              <a:rPr lang="en-US" sz="3600" dirty="0">
                <a:solidFill>
                  <a:schemeClr val="bg1"/>
                </a:solidFill>
              </a:rPr>
              <a:t>The ossuary of “</a:t>
            </a:r>
            <a:r>
              <a:rPr lang="en-US" sz="3600" i="1" dirty="0">
                <a:solidFill>
                  <a:schemeClr val="bg1"/>
                </a:solidFill>
              </a:rPr>
              <a:t>James, son of Joseph, brother of Jesus</a:t>
            </a:r>
            <a:r>
              <a:rPr lang="en-US" sz="3600" dirty="0">
                <a:solidFill>
                  <a:schemeClr val="bg1"/>
                </a:solidFill>
              </a:rPr>
              <a:t>” was presented to the world in 2002 by a Jewish collector. Its authenticity has been highly debated.</a:t>
            </a:r>
          </a:p>
        </p:txBody>
      </p:sp>
      <p:pic>
        <p:nvPicPr>
          <p:cNvPr id="24578" name="Picture 2" descr="undefined">
            <a:extLst>
              <a:ext uri="{FF2B5EF4-FFF2-40B4-BE49-F238E27FC236}">
                <a16:creationId xmlns:a16="http://schemas.microsoft.com/office/drawing/2014/main" id="{18606DD0-29A7-CCB4-F253-6180B24566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16" t="8288" r="5322" b="13401"/>
          <a:stretch/>
        </p:blipFill>
        <p:spPr bwMode="auto">
          <a:xfrm>
            <a:off x="5813374" y="1250495"/>
            <a:ext cx="6068792" cy="462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661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9" name="Rectangle 2355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Claudius inscription">
            <a:extLst>
              <a:ext uri="{FF2B5EF4-FFF2-40B4-BE49-F238E27FC236}">
                <a16:creationId xmlns:a16="http://schemas.microsoft.com/office/drawing/2014/main" id="{AB5954FF-4E8E-AAEF-0293-F1861591DF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67" b="24313"/>
          <a:stretch/>
        </p:blipFill>
        <p:spPr bwMode="auto">
          <a:xfrm>
            <a:off x="20" y="10"/>
            <a:ext cx="5409897" cy="6857989"/>
          </a:xfrm>
          <a:prstGeom prst="rect">
            <a:avLst/>
          </a:prstGeom>
          <a:noFill/>
          <a:extLst>
            <a:ext uri="{909E8E84-426E-40DD-AFC4-6F175D3DCCD1}">
              <a14:hiddenFill xmlns:a14="http://schemas.microsoft.com/office/drawing/2010/main">
                <a:solidFill>
                  <a:srgbClr val="FFFFFF"/>
                </a:solidFill>
              </a14:hiddenFill>
            </a:ext>
          </a:extLst>
        </p:spPr>
      </p:pic>
      <p:sp>
        <p:nvSpPr>
          <p:cNvPr id="23561" name="Rectangle 2356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3" name="Rectangle 2356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CEFD0A-0BFE-B47F-A872-9C238B0DF44B}"/>
              </a:ext>
            </a:extLst>
          </p:cNvPr>
          <p:cNvSpPr txBox="1"/>
          <p:nvPr/>
        </p:nvSpPr>
        <p:spPr>
          <a:xfrm>
            <a:off x="6286500" y="1065599"/>
            <a:ext cx="5029200" cy="4726802"/>
          </a:xfrm>
          <a:prstGeom prst="rect">
            <a:avLst/>
          </a:prstGeom>
        </p:spPr>
        <p:txBody>
          <a:bodyPr vert="horz" lIns="91440" tIns="45720" rIns="91440" bIns="45720" rtlCol="0" anchor="t">
            <a:noAutofit/>
          </a:bodyPr>
          <a:lstStyle/>
          <a:p>
            <a:pPr algn="ctr">
              <a:lnSpc>
                <a:spcPct val="90000"/>
              </a:lnSpc>
              <a:spcAft>
                <a:spcPts val="600"/>
              </a:spcAft>
            </a:pPr>
            <a:r>
              <a:rPr lang="en-US" sz="2700" dirty="0">
                <a:solidFill>
                  <a:schemeClr val="bg1"/>
                </a:solidFill>
              </a:rPr>
              <a:t>The Claudius Inscriptions is a stone inscription of an edict from Emperor Claudius (41-54 AD), making illegal and crime punishable with death the violation of burial sites and graves.</a:t>
            </a:r>
          </a:p>
          <a:p>
            <a:pPr algn="ctr">
              <a:lnSpc>
                <a:spcPct val="90000"/>
              </a:lnSpc>
              <a:spcAft>
                <a:spcPts val="600"/>
              </a:spcAft>
            </a:pPr>
            <a:r>
              <a:rPr lang="en-US" sz="2700" dirty="0">
                <a:solidFill>
                  <a:schemeClr val="bg1"/>
                </a:solidFill>
              </a:rPr>
              <a:t>It was sold to the Louvre Museum (Paris) in 1927 by someone who allegedly brought it from Nazareth. It has been commonly associated with Matthew 28.13,15.</a:t>
            </a:r>
          </a:p>
        </p:txBody>
      </p:sp>
    </p:spTree>
    <p:extLst>
      <p:ext uri="{BB962C8B-B14F-4D97-AF65-F5344CB8AC3E}">
        <p14:creationId xmlns:p14="http://schemas.microsoft.com/office/powerpoint/2010/main" val="1041125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alpiot Jesus Family Tomb – TaborBlog">
            <a:extLst>
              <a:ext uri="{FF2B5EF4-FFF2-40B4-BE49-F238E27FC236}">
                <a16:creationId xmlns:a16="http://schemas.microsoft.com/office/drawing/2014/main" id="{D405BC35-2C8C-F95E-F9D0-899FC1E052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3" b="1582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14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D9"/>
        </a:solidFill>
        <a:effectLst/>
      </p:bgPr>
    </p:bg>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4D17C126-95AA-472A-4AA8-63C1B6B9F2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09"/>
          <a:stretch/>
        </p:blipFill>
        <p:spPr bwMode="auto">
          <a:xfrm>
            <a:off x="661085" y="0"/>
            <a:ext cx="49022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588BC3-438C-AFD9-14B4-4CC982328AB3}"/>
              </a:ext>
            </a:extLst>
          </p:cNvPr>
          <p:cNvPicPr>
            <a:picLocks noChangeAspect="1"/>
          </p:cNvPicPr>
          <p:nvPr/>
        </p:nvPicPr>
        <p:blipFill rotWithShape="1">
          <a:blip r:embed="rId3"/>
          <a:srcRect l="12414" r="15294"/>
          <a:stretch/>
        </p:blipFill>
        <p:spPr>
          <a:xfrm>
            <a:off x="6513095" y="0"/>
            <a:ext cx="5678905" cy="6858000"/>
          </a:xfrm>
          <a:prstGeom prst="rect">
            <a:avLst/>
          </a:prstGeom>
        </p:spPr>
      </p:pic>
      <p:sp>
        <p:nvSpPr>
          <p:cNvPr id="3" name="TextBox 2">
            <a:extLst>
              <a:ext uri="{FF2B5EF4-FFF2-40B4-BE49-F238E27FC236}">
                <a16:creationId xmlns:a16="http://schemas.microsoft.com/office/drawing/2014/main" id="{FA2F587A-57CC-ECFB-EB5C-C49DC5EFCEA8}"/>
              </a:ext>
            </a:extLst>
          </p:cNvPr>
          <p:cNvSpPr txBox="1"/>
          <p:nvPr/>
        </p:nvSpPr>
        <p:spPr>
          <a:xfrm>
            <a:off x="0" y="6457617"/>
            <a:ext cx="2658980" cy="400110"/>
          </a:xfrm>
          <a:prstGeom prst="rect">
            <a:avLst/>
          </a:prstGeom>
          <a:solidFill>
            <a:srgbClr val="FEF7DA"/>
          </a:solidFill>
        </p:spPr>
        <p:txBody>
          <a:bodyPr wrap="square">
            <a:spAutoFit/>
          </a:bodyPr>
          <a:lstStyle/>
          <a:p>
            <a:r>
              <a:rPr lang="en-US" sz="1000" dirty="0">
                <a:hlinkClick r:id="rId4"/>
              </a:rPr>
              <a:t>Image: Was the Road in Jerusalem Discovered by Archaeologists Really Built by Pontius Pilate? </a:t>
            </a:r>
            <a:endParaRPr lang="pt-BR" sz="1000" dirty="0"/>
          </a:p>
        </p:txBody>
      </p:sp>
      <p:sp>
        <p:nvSpPr>
          <p:cNvPr id="5" name="TextBox 4">
            <a:extLst>
              <a:ext uri="{FF2B5EF4-FFF2-40B4-BE49-F238E27FC236}">
                <a16:creationId xmlns:a16="http://schemas.microsoft.com/office/drawing/2014/main" id="{BDD9A834-8AD0-B2B2-4188-8E4A67847AAD}"/>
              </a:ext>
            </a:extLst>
          </p:cNvPr>
          <p:cNvSpPr txBox="1"/>
          <p:nvPr/>
        </p:nvSpPr>
        <p:spPr>
          <a:xfrm>
            <a:off x="7863639" y="6457890"/>
            <a:ext cx="4328361" cy="400110"/>
          </a:xfrm>
          <a:prstGeom prst="rect">
            <a:avLst/>
          </a:prstGeom>
          <a:noFill/>
        </p:spPr>
        <p:txBody>
          <a:bodyPr wrap="square">
            <a:spAutoFit/>
          </a:bodyPr>
          <a:lstStyle/>
          <a:p>
            <a:pPr algn="r"/>
            <a:r>
              <a:rPr lang="en-US" sz="1000" dirty="0">
                <a:hlinkClick r:id="rId5"/>
              </a:rPr>
              <a:t>Image: DIGITAL DOWNLOAD Map of Jerusalem in Jesus' Time Holy Land Christ Bible Scripture Study New Testament Kids Easter Holy Week - Etsy</a:t>
            </a:r>
            <a:endParaRPr lang="pt-BR" sz="1000" dirty="0"/>
          </a:p>
        </p:txBody>
      </p:sp>
    </p:spTree>
    <p:extLst>
      <p:ext uri="{BB962C8B-B14F-4D97-AF65-F5344CB8AC3E}">
        <p14:creationId xmlns:p14="http://schemas.microsoft.com/office/powerpoint/2010/main" val="3270997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1000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85A2A-0FF9-F8B1-529D-45A59FEBF0E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9005" r="21255"/>
          <a:stretch/>
        </p:blipFill>
        <p:spPr>
          <a:xfrm>
            <a:off x="3067051" y="0"/>
            <a:ext cx="9124950" cy="6858001"/>
          </a:xfrm>
          <a:prstGeom prst="rect">
            <a:avLst/>
          </a:prstGeom>
        </p:spPr>
      </p:pic>
      <p:sp>
        <p:nvSpPr>
          <p:cNvPr id="4" name="TextBox 3">
            <a:extLst>
              <a:ext uri="{FF2B5EF4-FFF2-40B4-BE49-F238E27FC236}">
                <a16:creationId xmlns:a16="http://schemas.microsoft.com/office/drawing/2014/main" id="{D8D4B612-C140-D162-0808-462F34E69988}"/>
              </a:ext>
            </a:extLst>
          </p:cNvPr>
          <p:cNvSpPr txBox="1"/>
          <p:nvPr/>
        </p:nvSpPr>
        <p:spPr>
          <a:xfrm>
            <a:off x="447676" y="1228397"/>
            <a:ext cx="5238750" cy="4401205"/>
          </a:xfrm>
          <a:prstGeom prst="rect">
            <a:avLst/>
          </a:prstGeom>
          <a:noFill/>
        </p:spPr>
        <p:txBody>
          <a:bodyPr wrap="square" rtlCol="0">
            <a:spAutoFit/>
          </a:bodyPr>
          <a:lstStyle/>
          <a:p>
            <a:pPr algn="ctr"/>
            <a:r>
              <a:rPr lang="en-US" sz="4000" dirty="0">
                <a:solidFill>
                  <a:schemeClr val="bg1"/>
                </a:solidFill>
                <a:latin typeface="Arial Nova Cond" panose="020B0506020202020204" pitchFamily="34" charset="0"/>
              </a:rPr>
              <a:t>In this first century burial complex, several ossuaries were found. Among them: “Jesus, son of Joseph”, “Maria”, “</a:t>
            </a:r>
            <a:r>
              <a:rPr lang="en-US" sz="4000" dirty="0" err="1">
                <a:solidFill>
                  <a:schemeClr val="bg1"/>
                </a:solidFill>
                <a:latin typeface="Arial Nova Cond" panose="020B0506020202020204" pitchFamily="34" charset="0"/>
              </a:rPr>
              <a:t>Mariame</a:t>
            </a:r>
            <a:r>
              <a:rPr lang="en-US" sz="4000" dirty="0">
                <a:solidFill>
                  <a:schemeClr val="bg1"/>
                </a:solidFill>
                <a:latin typeface="Arial Nova Cond" panose="020B0506020202020204" pitchFamily="34" charset="0"/>
              </a:rPr>
              <a:t>” and “Judas, son of Jesus”.</a:t>
            </a:r>
            <a:endParaRPr lang="pt-BR" sz="4000" dirty="0">
              <a:solidFill>
                <a:schemeClr val="bg1"/>
              </a:solidFill>
              <a:latin typeface="Arial Nova Cond" panose="020B0506020202020204" pitchFamily="34" charset="0"/>
            </a:endParaRPr>
          </a:p>
        </p:txBody>
      </p:sp>
    </p:spTree>
    <p:extLst>
      <p:ext uri="{BB962C8B-B14F-4D97-AF65-F5344CB8AC3E}">
        <p14:creationId xmlns:p14="http://schemas.microsoft.com/office/powerpoint/2010/main" val="4175329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539B4413-5799-A927-F2A5-AF53547455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31"/>
          <a:stretch/>
        </p:blipFill>
        <p:spPr bwMode="auto">
          <a:xfrm>
            <a:off x="238897" y="1123561"/>
            <a:ext cx="6314303" cy="4085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052" name="Picture 4" descr="Dead Sea Scrolls Exhibit Includes Jesus Tomb Objects">
            <a:extLst>
              <a:ext uri="{FF2B5EF4-FFF2-40B4-BE49-F238E27FC236}">
                <a16:creationId xmlns:a16="http://schemas.microsoft.com/office/drawing/2014/main" id="{DAF863E8-411B-D840-DF6E-59C0EAAB4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653" y="147637"/>
            <a:ext cx="5124450" cy="656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1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D5"/>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59FE747-747A-B2D6-A322-FCDF18272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92" y="288758"/>
            <a:ext cx="3800274" cy="628048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1E7379-D2E6-0EBA-BCB1-84B6F2ECB8B1}"/>
              </a:ext>
            </a:extLst>
          </p:cNvPr>
          <p:cNvSpPr txBox="1"/>
          <p:nvPr/>
        </p:nvSpPr>
        <p:spPr>
          <a:xfrm>
            <a:off x="5390146" y="1028343"/>
            <a:ext cx="6208295" cy="4801314"/>
          </a:xfrm>
          <a:prstGeom prst="rect">
            <a:avLst/>
          </a:prstGeom>
          <a:noFill/>
        </p:spPr>
        <p:txBody>
          <a:bodyPr wrap="square" rtlCol="0">
            <a:spAutoFit/>
          </a:bodyPr>
          <a:lstStyle/>
          <a:p>
            <a:r>
              <a:rPr lang="en-US" sz="3400" dirty="0">
                <a:latin typeface="Arial Nova Cond Light" panose="020B0306020202020204" pitchFamily="34" charset="0"/>
              </a:rPr>
              <a:t>The </a:t>
            </a:r>
            <a:r>
              <a:rPr lang="en-US" sz="3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Arial Nova Cond Light" panose="020B0306020202020204" pitchFamily="34" charset="0"/>
              </a:rPr>
              <a:t>Via Dolorosa </a:t>
            </a:r>
            <a:r>
              <a:rPr lang="en-US" sz="3400" dirty="0">
                <a:latin typeface="Arial Nova Cond Light" panose="020B0306020202020204" pitchFamily="34" charset="0"/>
              </a:rPr>
              <a:t>is a processional route composed of 14 stops (stations) of around 2000 ft which is believed to be the way Jesus took up to Calvary. Through the centuries these sites have been attributed to different places, but the current route was established in the 18</a:t>
            </a:r>
            <a:r>
              <a:rPr lang="en-US" sz="3400" baseline="30000" dirty="0">
                <a:latin typeface="Arial Nova Cond Light" panose="020B0306020202020204" pitchFamily="34" charset="0"/>
              </a:rPr>
              <a:t>th</a:t>
            </a:r>
            <a:r>
              <a:rPr lang="en-US" sz="3400" dirty="0">
                <a:latin typeface="Arial Nova Cond Light" panose="020B0306020202020204" pitchFamily="34" charset="0"/>
              </a:rPr>
              <a:t> century as a consensus among Christians.</a:t>
            </a:r>
            <a:endParaRPr lang="pt-BR" sz="3400" dirty="0">
              <a:latin typeface="Arial Nova Cond Light" panose="020B0306020202020204" pitchFamily="34" charset="0"/>
            </a:endParaRPr>
          </a:p>
        </p:txBody>
      </p:sp>
    </p:spTree>
    <p:extLst>
      <p:ext uri="{BB962C8B-B14F-4D97-AF65-F5344CB8AC3E}">
        <p14:creationId xmlns:p14="http://schemas.microsoft.com/office/powerpoint/2010/main" val="68251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7D500C2-E838-10A2-F967-4579C9A47602}"/>
              </a:ext>
            </a:extLst>
          </p:cNvPr>
          <p:cNvPicPr>
            <a:picLocks noChangeAspect="1"/>
          </p:cNvPicPr>
          <p:nvPr/>
        </p:nvPicPr>
        <p:blipFill rotWithShape="1">
          <a:blip r:embed="rId2"/>
          <a:srcRect b="5457"/>
          <a:stretch/>
        </p:blipFill>
        <p:spPr>
          <a:xfrm>
            <a:off x="0" y="1"/>
            <a:ext cx="12192000" cy="6858000"/>
          </a:xfrm>
          <a:prstGeom prst="rect">
            <a:avLst/>
          </a:prstGeom>
        </p:spPr>
      </p:pic>
      <p:pic>
        <p:nvPicPr>
          <p:cNvPr id="8" name="Picture 2">
            <a:extLst>
              <a:ext uri="{FF2B5EF4-FFF2-40B4-BE49-F238E27FC236}">
                <a16:creationId xmlns:a16="http://schemas.microsoft.com/office/drawing/2014/main" id="{45618629-0269-AC4C-F198-567375ECBA1A}"/>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24906" t="21830" r="1309" b="26826"/>
          <a:stretch/>
        </p:blipFill>
        <p:spPr bwMode="auto">
          <a:xfrm>
            <a:off x="0" y="-3"/>
            <a:ext cx="7867650" cy="6858001"/>
          </a:xfrm>
          <a:prstGeom prst="rect">
            <a:avLst/>
          </a:prstGeom>
          <a:ln>
            <a:noFill/>
          </a:ln>
          <a:effectLst>
            <a:softEdge rad="330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83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ndefined">
            <a:extLst>
              <a:ext uri="{FF2B5EF4-FFF2-40B4-BE49-F238E27FC236}">
                <a16:creationId xmlns:a16="http://schemas.microsoft.com/office/drawing/2014/main" id="{665ED8A0-4717-DFF5-C364-2B4063C1F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288"/>
            <a:ext cx="76200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37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undefined">
            <a:extLst>
              <a:ext uri="{FF2B5EF4-FFF2-40B4-BE49-F238E27FC236}">
                <a16:creationId xmlns:a16="http://schemas.microsoft.com/office/drawing/2014/main" id="{0235A2DD-D474-6CA5-5DA5-1CB50AD93C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80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5F33FF-9FEE-11DD-B316-0937A3BBF007}"/>
              </a:ext>
            </a:extLst>
          </p:cNvPr>
          <p:cNvSpPr txBox="1"/>
          <p:nvPr/>
        </p:nvSpPr>
        <p:spPr>
          <a:xfrm>
            <a:off x="284204" y="5733536"/>
            <a:ext cx="8909223" cy="861774"/>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000" dirty="0">
                <a:latin typeface="Aharoni" panose="02010803020104030203" pitchFamily="2" charset="-79"/>
                <a:cs typeface="Aharoni" panose="02010803020104030203" pitchFamily="2" charset="-79"/>
              </a:rPr>
              <a:t>Church of the Holy Sepulcher</a:t>
            </a:r>
            <a:endParaRPr lang="pt-BR" sz="5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83441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undefined">
            <a:extLst>
              <a:ext uri="{FF2B5EF4-FFF2-40B4-BE49-F238E27FC236}">
                <a16:creationId xmlns:a16="http://schemas.microsoft.com/office/drawing/2014/main" id="{11764D6F-E038-E5A7-7696-B6580435A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7722" r="-13" b="770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1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a:extLst>
              <a:ext uri="{FF2B5EF4-FFF2-40B4-BE49-F238E27FC236}">
                <a16:creationId xmlns:a16="http://schemas.microsoft.com/office/drawing/2014/main" id="{7D505E9E-B456-15A4-2343-A3C45D991A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30" b="948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375F21-1742-6FDB-7ACB-86DE5579B49F}"/>
              </a:ext>
            </a:extLst>
          </p:cNvPr>
          <p:cNvSpPr txBox="1"/>
          <p:nvPr/>
        </p:nvSpPr>
        <p:spPr>
          <a:xfrm>
            <a:off x="6096000" y="5368913"/>
            <a:ext cx="5946087" cy="1200329"/>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effectLst>
                  <a:outerShdw blurRad="38100" dist="38100" dir="2700000" algn="tl">
                    <a:srgbClr val="000000">
                      <a:alpha val="43137"/>
                    </a:srgbClr>
                  </a:outerShdw>
                </a:effectLst>
              </a:rPr>
              <a:t>This church was built a consecrated in 13 September of 335.</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This</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is</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the</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oldest</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known</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floor</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plan</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of</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the</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church</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from</a:t>
            </a:r>
            <a:r>
              <a:rPr lang="pt-BR" altLang="pt-BR" b="1" dirty="0">
                <a:effectLst>
                  <a:outerShdw blurRad="38100" dist="38100" dir="2700000" algn="tl">
                    <a:srgbClr val="000000">
                      <a:alpha val="43137"/>
                    </a:srgbClr>
                  </a:outerShdw>
                </a:effectLst>
              </a:rPr>
              <a:t> </a:t>
            </a:r>
            <a:r>
              <a:rPr lang="pt-BR" altLang="pt-BR" b="1" i="1" dirty="0">
                <a:effectLst>
                  <a:outerShdw blurRad="38100" dist="38100" dir="2700000" algn="tl">
                    <a:srgbClr val="000000">
                      <a:alpha val="43137"/>
                    </a:srgbClr>
                  </a:outerShdw>
                </a:effectLst>
              </a:rPr>
              <a:t>De </a:t>
            </a:r>
            <a:r>
              <a:rPr lang="pt-BR" altLang="pt-BR" b="1" i="1" dirty="0" err="1">
                <a:effectLst>
                  <a:outerShdw blurRad="38100" dist="38100" dir="2700000" algn="tl">
                    <a:srgbClr val="000000">
                      <a:alpha val="43137"/>
                    </a:srgbClr>
                  </a:outerShdw>
                </a:effectLst>
              </a:rPr>
              <a:t>Locis</a:t>
            </a:r>
            <a:r>
              <a:rPr lang="pt-BR" altLang="pt-BR" b="1" i="1" dirty="0">
                <a:effectLst>
                  <a:outerShdw blurRad="38100" dist="38100" dir="2700000" algn="tl">
                    <a:srgbClr val="000000">
                      <a:alpha val="43137"/>
                    </a:srgbClr>
                  </a:outerShdw>
                </a:effectLst>
              </a:rPr>
              <a:t> Sanctis</a:t>
            </a:r>
            <a:r>
              <a:rPr lang="pt-BR" altLang="pt-BR" b="1" dirty="0">
                <a:effectLst>
                  <a:outerShdw blurRad="38100" dist="38100" dir="2700000" algn="tl">
                    <a:srgbClr val="000000">
                      <a:alpha val="43137"/>
                    </a:srgbClr>
                  </a:outerShdw>
                </a:effectLst>
              </a:rPr>
              <a:t> (c. AD 680). The </a:t>
            </a:r>
            <a:r>
              <a:rPr lang="pt-BR" altLang="pt-BR" b="1" dirty="0" err="1">
                <a:effectLst>
                  <a:outerShdw blurRad="38100" dist="38100" dir="2700000" algn="tl">
                    <a:srgbClr val="000000">
                      <a:alpha val="43137"/>
                    </a:srgbClr>
                  </a:outerShdw>
                </a:effectLst>
              </a:rPr>
              <a:t>church</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was</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destroyed</a:t>
            </a:r>
            <a:r>
              <a:rPr lang="pt-BR" altLang="pt-BR" b="1" dirty="0">
                <a:effectLst>
                  <a:outerShdw blurRad="38100" dist="38100" dir="2700000" algn="tl">
                    <a:srgbClr val="000000">
                      <a:alpha val="43137"/>
                    </a:srgbClr>
                  </a:outerShdw>
                </a:effectLst>
              </a:rPr>
              <a:t> in </a:t>
            </a:r>
            <a:r>
              <a:rPr lang="pt-BR" altLang="pt-BR" b="1" dirty="0" err="1">
                <a:effectLst>
                  <a:outerShdw blurRad="38100" dist="38100" dir="2700000" algn="tl">
                    <a:srgbClr val="000000">
                      <a:alpha val="43137"/>
                    </a:srgbClr>
                  </a:outerShdw>
                </a:effectLst>
              </a:rPr>
              <a:t>the</a:t>
            </a:r>
            <a:r>
              <a:rPr lang="pt-BR" altLang="pt-BR" b="1" dirty="0">
                <a:effectLst>
                  <a:outerShdw blurRad="38100" dist="38100" dir="2700000" algn="tl">
                    <a:srgbClr val="000000">
                      <a:alpha val="43137"/>
                    </a:srgbClr>
                  </a:outerShdw>
                </a:effectLst>
              </a:rPr>
              <a:t> 7th </a:t>
            </a:r>
            <a:r>
              <a:rPr lang="pt-BR" altLang="pt-BR" b="1" dirty="0" err="1">
                <a:effectLst>
                  <a:outerShdw blurRad="38100" dist="38100" dir="2700000" algn="tl">
                    <a:srgbClr val="000000">
                      <a:alpha val="43137"/>
                    </a:srgbClr>
                  </a:outerShdw>
                </a:effectLst>
              </a:rPr>
              <a:t>century</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and</a:t>
            </a:r>
            <a:r>
              <a:rPr lang="pt-BR" altLang="pt-BR" b="1" dirty="0">
                <a:effectLst>
                  <a:outerShdw blurRad="38100" dist="38100" dir="2700000" algn="tl">
                    <a:srgbClr val="000000">
                      <a:alpha val="43137"/>
                    </a:srgbClr>
                  </a:outerShdw>
                </a:effectLst>
              </a:rPr>
              <a:t> </a:t>
            </a:r>
            <a:r>
              <a:rPr lang="pt-BR" altLang="pt-BR" b="1" dirty="0" err="1">
                <a:effectLst>
                  <a:outerShdw blurRad="38100" dist="38100" dir="2700000" algn="tl">
                    <a:srgbClr val="000000">
                      <a:alpha val="43137"/>
                    </a:srgbClr>
                  </a:outerShdw>
                </a:effectLst>
              </a:rPr>
              <a:t>rebuilt</a:t>
            </a:r>
            <a:r>
              <a:rPr lang="pt-BR" altLang="pt-BR" b="1" dirty="0">
                <a:effectLst>
                  <a:outerShdw blurRad="38100" dist="38100" dir="2700000" algn="tl">
                    <a:srgbClr val="000000">
                      <a:alpha val="43137"/>
                    </a:srgbClr>
                  </a:outerShdw>
                </a:effectLst>
              </a:rPr>
              <a:t> in </a:t>
            </a:r>
            <a:r>
              <a:rPr lang="pt-BR" altLang="pt-BR" b="1" dirty="0" err="1">
                <a:effectLst>
                  <a:outerShdw blurRad="38100" dist="38100" dir="2700000" algn="tl">
                    <a:srgbClr val="000000">
                      <a:alpha val="43137"/>
                    </a:srgbClr>
                  </a:outerShdw>
                </a:effectLst>
              </a:rPr>
              <a:t>the</a:t>
            </a:r>
            <a:r>
              <a:rPr lang="pt-BR" altLang="pt-BR" b="1" dirty="0">
                <a:effectLst>
                  <a:outerShdw blurRad="38100" dist="38100" dir="2700000" algn="tl">
                    <a:srgbClr val="000000">
                      <a:alpha val="43137"/>
                    </a:srgbClr>
                  </a:outerShdw>
                </a:effectLst>
              </a:rPr>
              <a:t> 11th </a:t>
            </a:r>
            <a:r>
              <a:rPr lang="pt-BR" altLang="pt-BR" b="1" dirty="0" err="1">
                <a:effectLst>
                  <a:outerShdw blurRad="38100" dist="38100" dir="2700000" algn="tl">
                    <a:srgbClr val="000000">
                      <a:alpha val="43137"/>
                    </a:srgbClr>
                  </a:outerShdw>
                </a:effectLst>
              </a:rPr>
              <a:t>century</a:t>
            </a:r>
            <a:r>
              <a:rPr lang="pt-BR" altLang="pt-BR" b="1" dirty="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
        <p:nvSpPr>
          <p:cNvPr id="3" name="Rectangle 3">
            <a:extLst>
              <a:ext uri="{FF2B5EF4-FFF2-40B4-BE49-F238E27FC236}">
                <a16:creationId xmlns:a16="http://schemas.microsoft.com/office/drawing/2014/main" id="{4630DFB1-009A-A2B2-432F-B58CFD887BA6}"/>
              </a:ext>
            </a:extLst>
          </p:cNvPr>
          <p:cNvSpPr>
            <a:spLocks noChangeArrowheads="1"/>
          </p:cNvSpPr>
          <p:nvPr/>
        </p:nvSpPr>
        <p:spPr bwMode="auto">
          <a:xfrm>
            <a:off x="4081005" y="7117044"/>
            <a:ext cx="534121" cy="23083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9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680)</a:t>
            </a:r>
            <a:r>
              <a:rPr kumimoji="0" lang="pt-BR" altLang="pt-BR" sz="600" b="0" i="0" u="none" strike="noStrike" cap="none" normalizeH="0" baseline="30000" dirty="0">
                <a:ln>
                  <a:noFill/>
                </a:ln>
                <a:solidFill>
                  <a:srgbClr val="3366CC"/>
                </a:solidFill>
                <a:effectLst/>
                <a:latin typeface="Arial" panose="020B0604020202020204" pitchFamily="34" charset="0"/>
                <a:cs typeface="Arial" panose="020B0604020202020204" pitchFamily="34" charset="0"/>
                <a:hlinkClick r:id="rId3"/>
              </a:rPr>
              <a:t>[20]</a:t>
            </a:r>
            <a:r>
              <a:rPr kumimoji="0" lang="pt-BR" altLang="pt-BR" sz="9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7955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1514</TotalTime>
  <Words>530</Words>
  <Application>Microsoft Office PowerPoint</Application>
  <PresentationFormat>Widescreen</PresentationFormat>
  <Paragraphs>26</Paragraphs>
  <Slides>31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Aharoni</vt:lpstr>
      <vt:lpstr>Arial</vt:lpstr>
      <vt:lpstr>Arial Nova Cond</vt:lpstr>
      <vt:lpstr>Arial Nova Cond Light</vt:lpstr>
      <vt:lpstr>Calibri</vt:lpstr>
      <vt:lpstr>Calibri Light</vt:lpstr>
      <vt:lpstr>Copperplate Gothic Bold</vt:lpstr>
      <vt:lpstr>Perpetua</vt:lpstr>
      <vt:lpstr>Office Theme</vt:lpstr>
      <vt:lpstr>Archeology of Bible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Jewish Burial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 Tempos de Jesus</dc:title>
  <dc:creator>João Artur dos Santos</dc:creator>
  <cp:lastModifiedBy>J. dos Santos</cp:lastModifiedBy>
  <cp:revision>7</cp:revision>
  <cp:lastPrinted>2024-03-13T22:25:15Z</cp:lastPrinted>
  <dcterms:created xsi:type="dcterms:W3CDTF">2021-01-05T15:25:41Z</dcterms:created>
  <dcterms:modified xsi:type="dcterms:W3CDTF">2024-03-13T22:25:54Z</dcterms:modified>
</cp:coreProperties>
</file>