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sldIdLst>
    <p:sldId id="257" r:id="rId2"/>
    <p:sldId id="363" r:id="rId3"/>
    <p:sldId id="319" r:id="rId4"/>
    <p:sldId id="339" r:id="rId5"/>
    <p:sldId id="375" r:id="rId6"/>
    <p:sldId id="374" r:id="rId7"/>
    <p:sldId id="336" r:id="rId8"/>
    <p:sldId id="358" r:id="rId9"/>
    <p:sldId id="350" r:id="rId10"/>
    <p:sldId id="351" r:id="rId11"/>
    <p:sldId id="379" r:id="rId12"/>
    <p:sldId id="382" r:id="rId13"/>
    <p:sldId id="381" r:id="rId14"/>
    <p:sldId id="383" r:id="rId15"/>
    <p:sldId id="320" r:id="rId16"/>
    <p:sldId id="305" r:id="rId17"/>
    <p:sldId id="268" r:id="rId18"/>
    <p:sldId id="380" r:id="rId19"/>
    <p:sldId id="324" r:id="rId20"/>
    <p:sldId id="260" r:id="rId21"/>
    <p:sldId id="326" r:id="rId22"/>
    <p:sldId id="327" r:id="rId23"/>
    <p:sldId id="328" r:id="rId24"/>
    <p:sldId id="334" r:id="rId25"/>
    <p:sldId id="333" r:id="rId26"/>
    <p:sldId id="323" r:id="rId27"/>
    <p:sldId id="332" r:id="rId28"/>
    <p:sldId id="322" r:id="rId29"/>
    <p:sldId id="325" r:id="rId30"/>
    <p:sldId id="390" r:id="rId31"/>
    <p:sldId id="392" r:id="rId32"/>
    <p:sldId id="385" r:id="rId33"/>
    <p:sldId id="386" r:id="rId34"/>
    <p:sldId id="388" r:id="rId35"/>
    <p:sldId id="389" r:id="rId36"/>
    <p:sldId id="384" r:id="rId37"/>
    <p:sldId id="393" r:id="rId38"/>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D498"/>
    <a:srgbClr val="EFE1BF"/>
    <a:srgbClr val="57544B"/>
    <a:srgbClr val="8A8A8A"/>
    <a:srgbClr val="2F2F2F"/>
    <a:srgbClr val="444035"/>
    <a:srgbClr val="686054"/>
    <a:srgbClr val="BDC0C3"/>
    <a:srgbClr val="FFF9BD"/>
    <a:srgbClr val="7F7C6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65B0EB-0F3A-419C-8342-24D2BFB338F3}" v="96" dt="2023-10-22T22:09:25.24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112" d="100"/>
          <a:sy n="112" d="100"/>
        </p:scale>
        <p:origin x="552" y="9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endParaRPr lang="en-US" dirty="0"/>
          </a:p>
        </p:txBody>
      </p:sp>
      <p:sp>
        <p:nvSpPr>
          <p:cNvPr id="4" name="Date Placeholder 3"/>
          <p:cNvSpPr>
            <a:spLocks noGrp="1"/>
          </p:cNvSpPr>
          <p:nvPr>
            <p:ph type="dt" sz="half" idx="10"/>
          </p:nvPr>
        </p:nvSpPr>
        <p:spPr/>
        <p:txBody>
          <a:bodyPr/>
          <a:lstStyle/>
          <a:p>
            <a:fld id="{01822F69-0492-4CC2-A9C9-D3BB7B2DDCD5}" type="datetimeFigureOut">
              <a:rPr lang="pt-BR" smtClean="0"/>
              <a:t>22/10/2023</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2CC31980-FBC8-4CC3-9299-0DD4C501B114}" type="slidenum">
              <a:rPr lang="pt-BR" smtClean="0"/>
              <a:t>‹#›</a:t>
            </a:fld>
            <a:endParaRPr lang="pt-BR"/>
          </a:p>
        </p:txBody>
      </p:sp>
    </p:spTree>
    <p:extLst>
      <p:ext uri="{BB962C8B-B14F-4D97-AF65-F5344CB8AC3E}">
        <p14:creationId xmlns:p14="http://schemas.microsoft.com/office/powerpoint/2010/main" val="23281659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Vertical Text Placeholder 2"/>
          <p:cNvSpPr>
            <a:spLocks noGrp="1"/>
          </p:cNvSpPr>
          <p:nvPr>
            <p:ph type="body" orient="vert" idx="1"/>
          </p:nvPr>
        </p:nvSpPr>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01822F69-0492-4CC2-A9C9-D3BB7B2DDCD5}" type="datetimeFigureOut">
              <a:rPr lang="pt-BR" smtClean="0"/>
              <a:t>22/10/2023</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2CC31980-FBC8-4CC3-9299-0DD4C501B114}" type="slidenum">
              <a:rPr lang="pt-BR" smtClean="0"/>
              <a:t>‹#›</a:t>
            </a:fld>
            <a:endParaRPr lang="pt-BR"/>
          </a:p>
        </p:txBody>
      </p:sp>
    </p:spTree>
    <p:extLst>
      <p:ext uri="{BB962C8B-B14F-4D97-AF65-F5344CB8AC3E}">
        <p14:creationId xmlns:p14="http://schemas.microsoft.com/office/powerpoint/2010/main" val="3378127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pt-BR"/>
              <a:t>Clique para editar o título mestre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01822F69-0492-4CC2-A9C9-D3BB7B2DDCD5}" type="datetimeFigureOut">
              <a:rPr lang="pt-BR" smtClean="0"/>
              <a:t>22/10/2023</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2CC31980-FBC8-4CC3-9299-0DD4C501B114}" type="slidenum">
              <a:rPr lang="pt-BR" smtClean="0"/>
              <a:t>‹#›</a:t>
            </a:fld>
            <a:endParaRPr lang="pt-BR"/>
          </a:p>
        </p:txBody>
      </p:sp>
    </p:spTree>
    <p:extLst>
      <p:ext uri="{BB962C8B-B14F-4D97-AF65-F5344CB8AC3E}">
        <p14:creationId xmlns:p14="http://schemas.microsoft.com/office/powerpoint/2010/main" val="21387957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idx="1"/>
          </p:nvPr>
        </p:nvSpPr>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01822F69-0492-4CC2-A9C9-D3BB7B2DDCD5}" type="datetimeFigureOut">
              <a:rPr lang="pt-BR" smtClean="0"/>
              <a:t>22/10/2023</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2CC31980-FBC8-4CC3-9299-0DD4C501B114}" type="slidenum">
              <a:rPr lang="pt-BR" smtClean="0"/>
              <a:t>‹#›</a:t>
            </a:fld>
            <a:endParaRPr lang="pt-BR"/>
          </a:p>
        </p:txBody>
      </p:sp>
    </p:spTree>
    <p:extLst>
      <p:ext uri="{BB962C8B-B14F-4D97-AF65-F5344CB8AC3E}">
        <p14:creationId xmlns:p14="http://schemas.microsoft.com/office/powerpoint/2010/main" val="21687906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Editar estilos de texto Mestre</a:t>
            </a:r>
          </a:p>
        </p:txBody>
      </p:sp>
      <p:sp>
        <p:nvSpPr>
          <p:cNvPr id="4" name="Date Placeholder 3"/>
          <p:cNvSpPr>
            <a:spLocks noGrp="1"/>
          </p:cNvSpPr>
          <p:nvPr>
            <p:ph type="dt" sz="half" idx="10"/>
          </p:nvPr>
        </p:nvSpPr>
        <p:spPr/>
        <p:txBody>
          <a:bodyPr/>
          <a:lstStyle/>
          <a:p>
            <a:fld id="{01822F69-0492-4CC2-A9C9-D3BB7B2DDCD5}" type="datetimeFigureOut">
              <a:rPr lang="pt-BR" smtClean="0"/>
              <a:t>22/10/2023</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2CC31980-FBC8-4CC3-9299-0DD4C501B114}" type="slidenum">
              <a:rPr lang="pt-BR" smtClean="0"/>
              <a:t>‹#›</a:t>
            </a:fld>
            <a:endParaRPr lang="pt-BR"/>
          </a:p>
        </p:txBody>
      </p:sp>
    </p:spTree>
    <p:extLst>
      <p:ext uri="{BB962C8B-B14F-4D97-AF65-F5344CB8AC3E}">
        <p14:creationId xmlns:p14="http://schemas.microsoft.com/office/powerpoint/2010/main" val="13229659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Date Placeholder 4"/>
          <p:cNvSpPr>
            <a:spLocks noGrp="1"/>
          </p:cNvSpPr>
          <p:nvPr>
            <p:ph type="dt" sz="half" idx="10"/>
          </p:nvPr>
        </p:nvSpPr>
        <p:spPr/>
        <p:txBody>
          <a:bodyPr/>
          <a:lstStyle/>
          <a:p>
            <a:fld id="{01822F69-0492-4CC2-A9C9-D3BB7B2DDCD5}" type="datetimeFigureOut">
              <a:rPr lang="pt-BR" smtClean="0"/>
              <a:t>22/10/2023</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2CC31980-FBC8-4CC3-9299-0DD4C501B114}" type="slidenum">
              <a:rPr lang="pt-BR" smtClean="0"/>
              <a:t>‹#›</a:t>
            </a:fld>
            <a:endParaRPr lang="pt-BR"/>
          </a:p>
        </p:txBody>
      </p:sp>
    </p:spTree>
    <p:extLst>
      <p:ext uri="{BB962C8B-B14F-4D97-AF65-F5344CB8AC3E}">
        <p14:creationId xmlns:p14="http://schemas.microsoft.com/office/powerpoint/2010/main" val="21014657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pt-BR"/>
              <a:t>Clique para editar o título mestre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4" name="Content Placeholder 3"/>
          <p:cNvSpPr>
            <a:spLocks noGrp="1"/>
          </p:cNvSpPr>
          <p:nvPr>
            <p:ph sz="half" idx="2"/>
          </p:nvPr>
        </p:nvSpPr>
        <p:spPr>
          <a:xfrm>
            <a:off x="839788" y="2505075"/>
            <a:ext cx="5157787"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6" name="Content Placeholder 5"/>
          <p:cNvSpPr>
            <a:spLocks noGrp="1"/>
          </p:cNvSpPr>
          <p:nvPr>
            <p:ph sz="quarter" idx="4"/>
          </p:nvPr>
        </p:nvSpPr>
        <p:spPr>
          <a:xfrm>
            <a:off x="6172200" y="2505075"/>
            <a:ext cx="5183188"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Date Placeholder 6"/>
          <p:cNvSpPr>
            <a:spLocks noGrp="1"/>
          </p:cNvSpPr>
          <p:nvPr>
            <p:ph type="dt" sz="half" idx="10"/>
          </p:nvPr>
        </p:nvSpPr>
        <p:spPr/>
        <p:txBody>
          <a:bodyPr/>
          <a:lstStyle/>
          <a:p>
            <a:fld id="{01822F69-0492-4CC2-A9C9-D3BB7B2DDCD5}" type="datetimeFigureOut">
              <a:rPr lang="pt-BR" smtClean="0"/>
              <a:t>22/10/2023</a:t>
            </a:fld>
            <a:endParaRPr lang="pt-BR"/>
          </a:p>
        </p:txBody>
      </p:sp>
      <p:sp>
        <p:nvSpPr>
          <p:cNvPr id="8" name="Footer Placeholder 7"/>
          <p:cNvSpPr>
            <a:spLocks noGrp="1"/>
          </p:cNvSpPr>
          <p:nvPr>
            <p:ph type="ftr" sz="quarter" idx="11"/>
          </p:nvPr>
        </p:nvSpPr>
        <p:spPr/>
        <p:txBody>
          <a:bodyPr/>
          <a:lstStyle/>
          <a:p>
            <a:endParaRPr lang="pt-BR"/>
          </a:p>
        </p:txBody>
      </p:sp>
      <p:sp>
        <p:nvSpPr>
          <p:cNvPr id="9" name="Slide Number Placeholder 8"/>
          <p:cNvSpPr>
            <a:spLocks noGrp="1"/>
          </p:cNvSpPr>
          <p:nvPr>
            <p:ph type="sldNum" sz="quarter" idx="12"/>
          </p:nvPr>
        </p:nvSpPr>
        <p:spPr/>
        <p:txBody>
          <a:bodyPr/>
          <a:lstStyle/>
          <a:p>
            <a:fld id="{2CC31980-FBC8-4CC3-9299-0DD4C501B114}" type="slidenum">
              <a:rPr lang="pt-BR" smtClean="0"/>
              <a:t>‹#›</a:t>
            </a:fld>
            <a:endParaRPr lang="pt-BR"/>
          </a:p>
        </p:txBody>
      </p:sp>
    </p:spTree>
    <p:extLst>
      <p:ext uri="{BB962C8B-B14F-4D97-AF65-F5344CB8AC3E}">
        <p14:creationId xmlns:p14="http://schemas.microsoft.com/office/powerpoint/2010/main" val="7942589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Date Placeholder 2"/>
          <p:cNvSpPr>
            <a:spLocks noGrp="1"/>
          </p:cNvSpPr>
          <p:nvPr>
            <p:ph type="dt" sz="half" idx="10"/>
          </p:nvPr>
        </p:nvSpPr>
        <p:spPr/>
        <p:txBody>
          <a:bodyPr/>
          <a:lstStyle/>
          <a:p>
            <a:fld id="{01822F69-0492-4CC2-A9C9-D3BB7B2DDCD5}" type="datetimeFigureOut">
              <a:rPr lang="pt-BR" smtClean="0"/>
              <a:t>22/10/2023</a:t>
            </a:fld>
            <a:endParaRPr lang="pt-BR"/>
          </a:p>
        </p:txBody>
      </p:sp>
      <p:sp>
        <p:nvSpPr>
          <p:cNvPr id="4" name="Footer Placeholder 3"/>
          <p:cNvSpPr>
            <a:spLocks noGrp="1"/>
          </p:cNvSpPr>
          <p:nvPr>
            <p:ph type="ftr" sz="quarter" idx="11"/>
          </p:nvPr>
        </p:nvSpPr>
        <p:spPr/>
        <p:txBody>
          <a:bodyPr/>
          <a:lstStyle/>
          <a:p>
            <a:endParaRPr lang="pt-BR"/>
          </a:p>
        </p:txBody>
      </p:sp>
      <p:sp>
        <p:nvSpPr>
          <p:cNvPr id="5" name="Slide Number Placeholder 4"/>
          <p:cNvSpPr>
            <a:spLocks noGrp="1"/>
          </p:cNvSpPr>
          <p:nvPr>
            <p:ph type="sldNum" sz="quarter" idx="12"/>
          </p:nvPr>
        </p:nvSpPr>
        <p:spPr/>
        <p:txBody>
          <a:bodyPr/>
          <a:lstStyle/>
          <a:p>
            <a:fld id="{2CC31980-FBC8-4CC3-9299-0DD4C501B114}" type="slidenum">
              <a:rPr lang="pt-BR" smtClean="0"/>
              <a:t>‹#›</a:t>
            </a:fld>
            <a:endParaRPr lang="pt-BR"/>
          </a:p>
        </p:txBody>
      </p:sp>
    </p:spTree>
    <p:extLst>
      <p:ext uri="{BB962C8B-B14F-4D97-AF65-F5344CB8AC3E}">
        <p14:creationId xmlns:p14="http://schemas.microsoft.com/office/powerpoint/2010/main" val="29048512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822F69-0492-4CC2-A9C9-D3BB7B2DDCD5}" type="datetimeFigureOut">
              <a:rPr lang="pt-BR" smtClean="0"/>
              <a:t>22/10/2023</a:t>
            </a:fld>
            <a:endParaRPr lang="pt-BR"/>
          </a:p>
        </p:txBody>
      </p:sp>
      <p:sp>
        <p:nvSpPr>
          <p:cNvPr id="3" name="Footer Placeholder 2"/>
          <p:cNvSpPr>
            <a:spLocks noGrp="1"/>
          </p:cNvSpPr>
          <p:nvPr>
            <p:ph type="ftr" sz="quarter" idx="11"/>
          </p:nvPr>
        </p:nvSpPr>
        <p:spPr/>
        <p:txBody>
          <a:bodyPr/>
          <a:lstStyle/>
          <a:p>
            <a:endParaRPr lang="pt-BR"/>
          </a:p>
        </p:txBody>
      </p:sp>
      <p:sp>
        <p:nvSpPr>
          <p:cNvPr id="4" name="Slide Number Placeholder 3"/>
          <p:cNvSpPr>
            <a:spLocks noGrp="1"/>
          </p:cNvSpPr>
          <p:nvPr>
            <p:ph type="sldNum" sz="quarter" idx="12"/>
          </p:nvPr>
        </p:nvSpPr>
        <p:spPr/>
        <p:txBody>
          <a:bodyPr/>
          <a:lstStyle/>
          <a:p>
            <a:fld id="{2CC31980-FBC8-4CC3-9299-0DD4C501B114}" type="slidenum">
              <a:rPr lang="pt-BR" smtClean="0"/>
              <a:t>‹#›</a:t>
            </a:fld>
            <a:endParaRPr lang="pt-BR"/>
          </a:p>
        </p:txBody>
      </p:sp>
    </p:spTree>
    <p:extLst>
      <p:ext uri="{BB962C8B-B14F-4D97-AF65-F5344CB8AC3E}">
        <p14:creationId xmlns:p14="http://schemas.microsoft.com/office/powerpoint/2010/main" val="7207300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Date Placeholder 4"/>
          <p:cNvSpPr>
            <a:spLocks noGrp="1"/>
          </p:cNvSpPr>
          <p:nvPr>
            <p:ph type="dt" sz="half" idx="10"/>
          </p:nvPr>
        </p:nvSpPr>
        <p:spPr/>
        <p:txBody>
          <a:bodyPr/>
          <a:lstStyle/>
          <a:p>
            <a:fld id="{01822F69-0492-4CC2-A9C9-D3BB7B2DDCD5}" type="datetimeFigureOut">
              <a:rPr lang="pt-BR" smtClean="0"/>
              <a:t>22/10/2023</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2CC31980-FBC8-4CC3-9299-0DD4C501B114}" type="slidenum">
              <a:rPr lang="pt-BR" smtClean="0"/>
              <a:t>‹#›</a:t>
            </a:fld>
            <a:endParaRPr lang="pt-BR"/>
          </a:p>
        </p:txBody>
      </p:sp>
    </p:spTree>
    <p:extLst>
      <p:ext uri="{BB962C8B-B14F-4D97-AF65-F5344CB8AC3E}">
        <p14:creationId xmlns:p14="http://schemas.microsoft.com/office/powerpoint/2010/main" val="14742736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a:t>Clique no ícone para adicionar uma imagem</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Date Placeholder 4"/>
          <p:cNvSpPr>
            <a:spLocks noGrp="1"/>
          </p:cNvSpPr>
          <p:nvPr>
            <p:ph type="dt" sz="half" idx="10"/>
          </p:nvPr>
        </p:nvSpPr>
        <p:spPr/>
        <p:txBody>
          <a:bodyPr/>
          <a:lstStyle/>
          <a:p>
            <a:fld id="{01822F69-0492-4CC2-A9C9-D3BB7B2DDCD5}" type="datetimeFigureOut">
              <a:rPr lang="pt-BR" smtClean="0"/>
              <a:t>22/10/2023</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2CC31980-FBC8-4CC3-9299-0DD4C501B114}" type="slidenum">
              <a:rPr lang="pt-BR" smtClean="0"/>
              <a:t>‹#›</a:t>
            </a:fld>
            <a:endParaRPr lang="pt-BR"/>
          </a:p>
        </p:txBody>
      </p:sp>
    </p:spTree>
    <p:extLst>
      <p:ext uri="{BB962C8B-B14F-4D97-AF65-F5344CB8AC3E}">
        <p14:creationId xmlns:p14="http://schemas.microsoft.com/office/powerpoint/2010/main" val="38993654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822F69-0492-4CC2-A9C9-D3BB7B2DDCD5}" type="datetimeFigureOut">
              <a:rPr lang="pt-BR" smtClean="0"/>
              <a:t>22/10/2023</a:t>
            </a:fld>
            <a:endParaRPr lang="pt-B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C31980-FBC8-4CC3-9299-0DD4C501B114}" type="slidenum">
              <a:rPr lang="pt-BR" smtClean="0"/>
              <a:t>‹#›</a:t>
            </a:fld>
            <a:endParaRPr lang="pt-BR"/>
          </a:p>
        </p:txBody>
      </p:sp>
    </p:spTree>
    <p:extLst>
      <p:ext uri="{BB962C8B-B14F-4D97-AF65-F5344CB8AC3E}">
        <p14:creationId xmlns:p14="http://schemas.microsoft.com/office/powerpoint/2010/main" val="531791301"/>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3.png"/><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jpeg"/></Relationships>
</file>

<file path=ppt/slides/_rels/slide2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2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4.png"/><Relationship Id="rId1" Type="http://schemas.openxmlformats.org/officeDocument/2006/relationships/slideLayout" Target="../slideLayouts/slideLayout7.xml"/><Relationship Id="rId4" Type="http://schemas.microsoft.com/office/2007/relationships/hdphoto" Target="../media/hdphoto6.wdp"/></Relationships>
</file>

<file path=ppt/slides/_rels/slide2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hyperlink" Target="https://sourcebooks.fordham.edu/mod/luther-nobility.asp"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s://sourcebooks.fordham.edu/mod/luther-freedomchristian.asp"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6.xml"/><Relationship Id="rId5" Type="http://schemas.openxmlformats.org/officeDocument/2006/relationships/image" Target="../media/image12.jpg"/><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686054"/>
        </a:solidFill>
        <a:effectLst/>
      </p:bgPr>
    </p:bg>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22BCABA4-5610-E46F-0143-CDD1DC7CFB32}"/>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colorTemperature colorTemp="11200"/>
                    </a14:imgEffect>
                    <a14:imgEffect>
                      <a14:saturation sat="200000"/>
                    </a14:imgEffect>
                  </a14:imgLayer>
                </a14:imgProps>
              </a:ext>
              <a:ext uri="{28A0092B-C50C-407E-A947-70E740481C1C}">
                <a14:useLocalDpi xmlns:a14="http://schemas.microsoft.com/office/drawing/2010/main" val="0"/>
              </a:ext>
            </a:extLst>
          </a:blip>
          <a:srcRect l="11989" t="16291" b="39725"/>
          <a:stretch/>
        </p:blipFill>
        <p:spPr bwMode="auto">
          <a:xfrm>
            <a:off x="35397" y="0"/>
            <a:ext cx="12156603"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01461F1-1EB8-E52D-4273-932A3627DC38}"/>
              </a:ext>
            </a:extLst>
          </p:cNvPr>
          <p:cNvSpPr txBox="1"/>
          <p:nvPr/>
        </p:nvSpPr>
        <p:spPr>
          <a:xfrm>
            <a:off x="6667500" y="166637"/>
            <a:ext cx="5524500" cy="95410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scene3d>
              <a:camera prst="orthographicFront"/>
              <a:lightRig rig="soft" dir="t">
                <a:rot lat="0" lon="0" rev="15600000"/>
              </a:lightRig>
            </a:scene3d>
            <a:sp3d extrusionH="57150" prstMaterial="softEdge">
              <a:bevelT w="25400" h="38100"/>
            </a:sp3d>
          </a:bodyPr>
          <a:lstStyle/>
          <a:p>
            <a:pPr marL="171450"/>
            <a:r>
              <a:rPr lang="en-US" sz="2800" b="1" dirty="0">
                <a:ln w="12700" cmpd="sng">
                  <a:solidFill>
                    <a:schemeClr val="bg1"/>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Gloucester MT Extra Condensed" panose="02030808020601010101" pitchFamily="18" charset="0"/>
              </a:rPr>
              <a:t>Reformation Fall Series 2023</a:t>
            </a:r>
          </a:p>
          <a:p>
            <a:pPr marL="171450"/>
            <a:r>
              <a:rPr lang="en-US" sz="2800" b="1" dirty="0">
                <a:ln w="12700" cmpd="sng">
                  <a:solidFill>
                    <a:schemeClr val="bg1"/>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Gloucester MT Extra Condensed" panose="02030808020601010101" pitchFamily="18" charset="0"/>
              </a:rPr>
              <a:t>Faith Presbyterian Church</a:t>
            </a:r>
            <a:endParaRPr lang="pt-BR" sz="2800" b="1" dirty="0">
              <a:ln w="12700" cmpd="sng">
                <a:solidFill>
                  <a:schemeClr val="bg1"/>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Gloucester MT Extra Condensed" panose="02030808020601010101" pitchFamily="18" charset="0"/>
            </a:endParaRPr>
          </a:p>
        </p:txBody>
      </p:sp>
      <p:sp>
        <p:nvSpPr>
          <p:cNvPr id="4" name="CaixaDeTexto 3">
            <a:extLst>
              <a:ext uri="{FF2B5EF4-FFF2-40B4-BE49-F238E27FC236}">
                <a16:creationId xmlns:a16="http://schemas.microsoft.com/office/drawing/2014/main" id="{CEA1DDC0-5F11-490F-9DA0-7AA73FD8F68F}"/>
              </a:ext>
            </a:extLst>
          </p:cNvPr>
          <p:cNvSpPr txBox="1"/>
          <p:nvPr/>
        </p:nvSpPr>
        <p:spPr>
          <a:xfrm>
            <a:off x="360440" y="4355213"/>
            <a:ext cx="11471117" cy="1158907"/>
          </a:xfrm>
          <a:prstGeom prst="rect">
            <a:avLst/>
          </a:prstGeom>
          <a:noFill/>
        </p:spPr>
        <p:txBody>
          <a:bodyPr wrap="square" rtlCol="0">
            <a:spAutoFit/>
          </a:bodyPr>
          <a:lstStyle/>
          <a:p>
            <a:pPr algn="ctr">
              <a:lnSpc>
                <a:spcPct val="130000"/>
              </a:lnSpc>
            </a:pPr>
            <a:r>
              <a:rPr lang="pt-BR" sz="5800" b="1" dirty="0">
                <a:ln>
                  <a:solidFill>
                    <a:schemeClr val="tx1"/>
                  </a:solidFill>
                </a:ln>
                <a:solidFill>
                  <a:schemeClr val="bg2"/>
                </a:solidFill>
                <a:latin typeface="Candara" panose="020E0502030303020204" pitchFamily="34" charset="0"/>
              </a:rPr>
              <a:t>The Foundation </a:t>
            </a:r>
            <a:r>
              <a:rPr lang="pt-BR" sz="5800" b="1" dirty="0" err="1">
                <a:ln>
                  <a:solidFill>
                    <a:schemeClr val="tx1"/>
                  </a:solidFill>
                </a:ln>
                <a:solidFill>
                  <a:schemeClr val="bg2"/>
                </a:solidFill>
                <a:latin typeface="Candara" panose="020E0502030303020204" pitchFamily="34" charset="0"/>
              </a:rPr>
              <a:t>of</a:t>
            </a:r>
            <a:r>
              <a:rPr lang="pt-BR" sz="5800" b="1" dirty="0">
                <a:ln>
                  <a:solidFill>
                    <a:schemeClr val="tx1"/>
                  </a:solidFill>
                </a:ln>
                <a:solidFill>
                  <a:schemeClr val="bg2"/>
                </a:solidFill>
                <a:latin typeface="Candara" panose="020E0502030303020204" pitchFamily="34" charset="0"/>
              </a:rPr>
              <a:t> </a:t>
            </a:r>
            <a:r>
              <a:rPr lang="pt-BR" sz="5800" b="1" dirty="0" err="1">
                <a:ln>
                  <a:solidFill>
                    <a:schemeClr val="tx1"/>
                  </a:solidFill>
                </a:ln>
                <a:solidFill>
                  <a:schemeClr val="bg2"/>
                </a:solidFill>
                <a:latin typeface="Candara" panose="020E0502030303020204" pitchFamily="34" charset="0"/>
              </a:rPr>
              <a:t>the</a:t>
            </a:r>
            <a:r>
              <a:rPr lang="pt-BR" sz="5800" b="1" dirty="0">
                <a:ln>
                  <a:solidFill>
                    <a:schemeClr val="tx1"/>
                  </a:solidFill>
                </a:ln>
                <a:solidFill>
                  <a:schemeClr val="bg2"/>
                </a:solidFill>
                <a:latin typeface="Candara" panose="020E0502030303020204" pitchFamily="34" charset="0"/>
              </a:rPr>
              <a:t> </a:t>
            </a:r>
            <a:r>
              <a:rPr lang="pt-BR" sz="5800" b="1" dirty="0" err="1">
                <a:ln>
                  <a:solidFill>
                    <a:schemeClr val="tx1"/>
                  </a:solidFill>
                </a:ln>
                <a:solidFill>
                  <a:schemeClr val="bg2"/>
                </a:solidFill>
                <a:latin typeface="Candara" panose="020E0502030303020204" pitchFamily="34" charset="0"/>
              </a:rPr>
              <a:t>Reformation</a:t>
            </a:r>
            <a:endParaRPr lang="pt-BR" sz="5800" b="1" dirty="0">
              <a:ln>
                <a:solidFill>
                  <a:schemeClr val="tx1"/>
                </a:solidFill>
              </a:ln>
              <a:solidFill>
                <a:schemeClr val="bg2"/>
              </a:solidFill>
              <a:latin typeface="Candara" panose="020E0502030303020204" pitchFamily="34" charset="0"/>
            </a:endParaRPr>
          </a:p>
        </p:txBody>
      </p:sp>
      <p:sp>
        <p:nvSpPr>
          <p:cNvPr id="9" name="Rectangle 8">
            <a:extLst>
              <a:ext uri="{FF2B5EF4-FFF2-40B4-BE49-F238E27FC236}">
                <a16:creationId xmlns:a16="http://schemas.microsoft.com/office/drawing/2014/main" id="{83CC4653-30EF-5FEB-8CA6-CCD5ABA40171}"/>
              </a:ext>
            </a:extLst>
          </p:cNvPr>
          <p:cNvSpPr/>
          <p:nvPr/>
        </p:nvSpPr>
        <p:spPr>
          <a:xfrm>
            <a:off x="490538" y="4692316"/>
            <a:ext cx="11210924" cy="783641"/>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pt-BR"/>
          </a:p>
        </p:txBody>
      </p:sp>
      <p:sp>
        <p:nvSpPr>
          <p:cNvPr id="7" name="CaixaDeTexto 6">
            <a:extLst>
              <a:ext uri="{FF2B5EF4-FFF2-40B4-BE49-F238E27FC236}">
                <a16:creationId xmlns:a16="http://schemas.microsoft.com/office/drawing/2014/main" id="{73122E4F-1B45-42FD-94E4-63545E8610A4}"/>
              </a:ext>
            </a:extLst>
          </p:cNvPr>
          <p:cNvSpPr txBox="1"/>
          <p:nvPr/>
        </p:nvSpPr>
        <p:spPr>
          <a:xfrm>
            <a:off x="490538" y="5255880"/>
            <a:ext cx="11210924" cy="698477"/>
          </a:xfrm>
          <a:prstGeom prst="rect">
            <a:avLst/>
          </a:prstGeom>
          <a:solidFill>
            <a:schemeClr val="bg2"/>
          </a:solidFill>
          <a:ln>
            <a:noFill/>
          </a:ln>
          <a:effectLst/>
        </p:spPr>
        <p:style>
          <a:lnRef idx="2">
            <a:schemeClr val="dk1"/>
          </a:lnRef>
          <a:fillRef idx="1">
            <a:schemeClr val="lt1"/>
          </a:fillRef>
          <a:effectRef idx="0">
            <a:schemeClr val="dk1"/>
          </a:effectRef>
          <a:fontRef idx="minor">
            <a:schemeClr val="dk1"/>
          </a:fontRef>
        </p:style>
        <p:txBody>
          <a:bodyPr wrap="square" rtlCol="0" anchor="b" anchorCtr="1">
            <a:noAutofit/>
          </a:bodyPr>
          <a:lstStyle/>
          <a:p>
            <a:pPr algn="ctr">
              <a:lnSpc>
                <a:spcPct val="70000"/>
              </a:lnSpc>
            </a:pPr>
            <a:r>
              <a:rPr lang="en-US" sz="4000" b="1" spc="200" dirty="0">
                <a:solidFill>
                  <a:srgbClr val="444035"/>
                </a:solidFill>
                <a:latin typeface="Univers Light" panose="020B0403020202020204" pitchFamily="34" charset="0"/>
              </a:rPr>
              <a:t>Lecture 2: Replacement of the Authority</a:t>
            </a:r>
          </a:p>
        </p:txBody>
      </p:sp>
    </p:spTree>
    <p:extLst>
      <p:ext uri="{BB962C8B-B14F-4D97-AF65-F5344CB8AC3E}">
        <p14:creationId xmlns:p14="http://schemas.microsoft.com/office/powerpoint/2010/main" val="5575764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01C0C8-C344-4535-8C64-CA1E6BA6E58D}"/>
              </a:ext>
            </a:extLst>
          </p:cNvPr>
          <p:cNvSpPr>
            <a:spLocks noGrp="1"/>
          </p:cNvSpPr>
          <p:nvPr>
            <p:ph type="title"/>
          </p:nvPr>
        </p:nvSpPr>
        <p:spPr>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a:lstStyle/>
          <a:p>
            <a:pPr algn="ctr"/>
            <a:r>
              <a:rPr lang="en-US" spc="-100" dirty="0">
                <a:latin typeface="Arial Black" panose="020B0A04020102020204" pitchFamily="34" charset="0"/>
              </a:rPr>
              <a:t>2. Clarity (Perspicuity) of Scripture</a:t>
            </a:r>
          </a:p>
        </p:txBody>
      </p:sp>
      <p:sp>
        <p:nvSpPr>
          <p:cNvPr id="3" name="CaixaDeTexto 2">
            <a:extLst>
              <a:ext uri="{FF2B5EF4-FFF2-40B4-BE49-F238E27FC236}">
                <a16:creationId xmlns:a16="http://schemas.microsoft.com/office/drawing/2014/main" id="{141C5090-0954-4990-9D32-CD0DC1DF692F}"/>
              </a:ext>
            </a:extLst>
          </p:cNvPr>
          <p:cNvSpPr txBox="1"/>
          <p:nvPr/>
        </p:nvSpPr>
        <p:spPr>
          <a:xfrm>
            <a:off x="838200" y="2149644"/>
            <a:ext cx="5129463" cy="3828869"/>
          </a:xfrm>
          <a:prstGeom prst="rect">
            <a:avLst/>
          </a:prstGeom>
          <a:noFill/>
        </p:spPr>
        <p:txBody>
          <a:bodyPr wrap="square" rtlCol="0">
            <a:spAutoFit/>
          </a:bodyPr>
          <a:lstStyle/>
          <a:p>
            <a:pPr algn="ctr">
              <a:lnSpc>
                <a:spcPct val="120000"/>
              </a:lnSpc>
            </a:pPr>
            <a:r>
              <a:rPr lang="en-US" sz="3400" dirty="0">
                <a:effectLst>
                  <a:outerShdw blurRad="38100" dist="38100" dir="2700000" algn="tl">
                    <a:srgbClr val="000000">
                      <a:alpha val="43137"/>
                    </a:srgbClr>
                  </a:outerShdw>
                </a:effectLst>
                <a:latin typeface="Bell MT" panose="02020503060305020303" pitchFamily="18" charset="0"/>
              </a:rPr>
              <a:t>Any person can understand Scripture when enlightened by the Holy Spirit. This is the foundation of the universal priesthood of all Saints.</a:t>
            </a:r>
          </a:p>
        </p:txBody>
      </p:sp>
      <p:pic>
        <p:nvPicPr>
          <p:cNvPr id="14338" name="Picture 2" descr="Resultado de imagem para lendo a Bíblia">
            <a:extLst>
              <a:ext uri="{FF2B5EF4-FFF2-40B4-BE49-F238E27FC236}">
                <a16:creationId xmlns:a16="http://schemas.microsoft.com/office/drawing/2014/main" id="{2D366665-45EE-49EA-8810-76D8D8CA350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1" t="19677" r="8000" b="279"/>
          <a:stretch/>
        </p:blipFill>
        <p:spPr bwMode="auto">
          <a:xfrm>
            <a:off x="6112043" y="1752250"/>
            <a:ext cx="5241757" cy="460508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9530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6" name="Picture 8" descr="https://www.awesomestories.com/images/user/cd0802e980.jpg">
            <a:extLst>
              <a:ext uri="{FF2B5EF4-FFF2-40B4-BE49-F238E27FC236}">
                <a16:creationId xmlns:a16="http://schemas.microsoft.com/office/drawing/2014/main" id="{3B88AE27-2987-4CA0-88BD-F2ABD0DA4EB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707" b="14366"/>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Espaço Reservado para Conteúdo 2"/>
          <p:cNvSpPr>
            <a:spLocks noGrp="1"/>
          </p:cNvSpPr>
          <p:nvPr>
            <p:ph idx="1"/>
          </p:nvPr>
        </p:nvSpPr>
        <p:spPr>
          <a:xfrm>
            <a:off x="303495" y="352566"/>
            <a:ext cx="4172251" cy="6215754"/>
          </a:xfrm>
          <a:ln/>
        </p:spPr>
        <p:style>
          <a:lnRef idx="3">
            <a:schemeClr val="lt1"/>
          </a:lnRef>
          <a:fillRef idx="1">
            <a:schemeClr val="dk1"/>
          </a:fillRef>
          <a:effectRef idx="1">
            <a:schemeClr val="dk1"/>
          </a:effectRef>
          <a:fontRef idx="minor">
            <a:schemeClr val="lt1"/>
          </a:fontRef>
        </p:style>
        <p:txBody>
          <a:bodyPr>
            <a:noAutofit/>
          </a:bodyPr>
          <a:lstStyle/>
          <a:p>
            <a:pPr marL="0" indent="0" algn="ctr">
              <a:buNone/>
            </a:pPr>
            <a:r>
              <a:rPr lang="en-US" sz="3100" spc="-50" dirty="0">
                <a:solidFill>
                  <a:schemeClr val="bg1"/>
                </a:solidFill>
              </a:rPr>
              <a:t>The Debate of Leipzig leads the church to officially condemn Luther’s writings as heretical. At this point, conciliation is not possible anymore. After being made aware of his excommunication Luther published three books challenging the authority of the Pope and stating the supremacy of Scripture.</a:t>
            </a:r>
          </a:p>
        </p:txBody>
      </p:sp>
      <p:pic>
        <p:nvPicPr>
          <p:cNvPr id="7170" name="Picture 2" descr="https://upload.wikimedia.org/wikipedia/commons/5/5d/BullExurgeDomine.jpg">
            <a:extLst>
              <a:ext uri="{FF2B5EF4-FFF2-40B4-BE49-F238E27FC236}">
                <a16:creationId xmlns:a16="http://schemas.microsoft.com/office/drawing/2014/main" id="{879FDF4A-A18A-4C75-8D05-B22EAB57B3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94175" y="3433234"/>
            <a:ext cx="2444864" cy="32872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CaixaDeTexto 6">
            <a:extLst>
              <a:ext uri="{FF2B5EF4-FFF2-40B4-BE49-F238E27FC236}">
                <a16:creationId xmlns:a16="http://schemas.microsoft.com/office/drawing/2014/main" id="{4A8B893B-88C4-44A9-9F7D-736F8E5B2228}"/>
              </a:ext>
            </a:extLst>
          </p:cNvPr>
          <p:cNvSpPr txBox="1"/>
          <p:nvPr/>
        </p:nvSpPr>
        <p:spPr>
          <a:xfrm>
            <a:off x="7184192" y="5797116"/>
            <a:ext cx="2409983" cy="92333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Bull </a:t>
            </a:r>
            <a:r>
              <a:rPr kumimoji="0" lang="pt-BR" sz="18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Exsurge Domine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dirty="0" err="1">
                <a:ln>
                  <a:noFill/>
                </a:ln>
                <a:solidFill>
                  <a:prstClr val="white"/>
                </a:solidFill>
                <a:effectLst/>
                <a:uLnTx/>
                <a:uFillTx/>
                <a:latin typeface="Calibri" panose="020F0502020204030204"/>
                <a:ea typeface="+mn-ea"/>
                <a:cs typeface="+mn-cs"/>
              </a:rPr>
              <a:t>Promulgated</a:t>
            </a:r>
            <a:r>
              <a:rPr kumimoji="0" lang="pt-BR" sz="1200" b="0" i="0" u="none" strike="noStrike" kern="1200" cap="none" spc="0" normalizeH="0" baseline="0" noProof="0" dirty="0">
                <a:ln>
                  <a:noFill/>
                </a:ln>
                <a:solidFill>
                  <a:prstClr val="white"/>
                </a:solidFill>
                <a:effectLst/>
                <a:uLnTx/>
                <a:uFillTx/>
                <a:latin typeface="Calibri" panose="020F0502020204030204"/>
                <a:ea typeface="+mn-ea"/>
                <a:cs typeface="+mn-cs"/>
              </a:rPr>
              <a:t> Julho 15, 1520. </a:t>
            </a:r>
            <a:r>
              <a:rPr kumimoji="0" lang="pt-BR" sz="1200" b="0" i="0" u="none" strike="noStrike" kern="1200" cap="none" spc="0" normalizeH="0" baseline="0" noProof="0" dirty="0" err="1">
                <a:ln>
                  <a:noFill/>
                </a:ln>
                <a:solidFill>
                  <a:prstClr val="white"/>
                </a:solidFill>
                <a:effectLst/>
                <a:uLnTx/>
                <a:uFillTx/>
                <a:latin typeface="Calibri" panose="020F0502020204030204"/>
                <a:ea typeface="+mn-ea"/>
                <a:cs typeface="+mn-cs"/>
              </a:rPr>
              <a:t>Ratified</a:t>
            </a:r>
            <a:r>
              <a:rPr kumimoji="0" lang="pt-BR" sz="1200" b="0" i="0" u="none" strike="noStrike" kern="1200" cap="none" spc="0" normalizeH="0" baseline="0" noProof="0" dirty="0">
                <a:ln>
                  <a:noFill/>
                </a:ln>
                <a:solidFill>
                  <a:prstClr val="white"/>
                </a:solidFill>
                <a:effectLst/>
                <a:uLnTx/>
                <a:uFillTx/>
                <a:latin typeface="Calibri" panose="020F0502020204030204"/>
                <a:ea typeface="+mn-ea"/>
                <a:cs typeface="+mn-cs"/>
              </a:rPr>
              <a:t> in </a:t>
            </a:r>
            <a:r>
              <a:rPr kumimoji="0" lang="pt-BR" sz="1200" b="0" i="0" u="none" strike="noStrike" kern="1200" cap="none" spc="0" normalizeH="0" baseline="0" noProof="0" dirty="0" err="1">
                <a:ln>
                  <a:noFill/>
                </a:ln>
                <a:solidFill>
                  <a:prstClr val="white"/>
                </a:solidFill>
                <a:effectLst/>
                <a:uLnTx/>
                <a:uFillTx/>
                <a:latin typeface="Calibri" panose="020F0502020204030204"/>
                <a:ea typeface="+mn-ea"/>
                <a:cs typeface="+mn-cs"/>
              </a:rPr>
              <a:t>January</a:t>
            </a:r>
            <a:r>
              <a:rPr kumimoji="0" lang="pt-BR" sz="1200" b="0" i="0" u="none" strike="noStrike" kern="1200" cap="none" spc="0" normalizeH="0" baseline="0" noProof="0" dirty="0">
                <a:ln>
                  <a:noFill/>
                </a:ln>
                <a:solidFill>
                  <a:prstClr val="white"/>
                </a:solidFill>
                <a:effectLst/>
                <a:uLnTx/>
                <a:uFillTx/>
                <a:latin typeface="Calibri" panose="020F0502020204030204"/>
                <a:ea typeface="+mn-ea"/>
                <a:cs typeface="+mn-cs"/>
              </a:rPr>
              <a:t> 3, 1521.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dirty="0" err="1">
                <a:ln>
                  <a:noFill/>
                </a:ln>
                <a:solidFill>
                  <a:prstClr val="white"/>
                </a:solidFill>
                <a:effectLst/>
                <a:uLnTx/>
                <a:uFillTx/>
                <a:latin typeface="Calibri" panose="020F0502020204030204"/>
                <a:ea typeface="+mn-ea"/>
                <a:cs typeface="+mn-cs"/>
              </a:rPr>
              <a:t>Source</a:t>
            </a:r>
            <a:r>
              <a:rPr kumimoji="0" lang="pt-BR" sz="1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pt-BR" sz="1200" b="0" i="0" u="none" strike="noStrike" kern="1200" cap="none" spc="0" normalizeH="0" baseline="0" noProof="0" dirty="0" err="1">
                <a:ln>
                  <a:noFill/>
                </a:ln>
                <a:solidFill>
                  <a:prstClr val="white"/>
                </a:solidFill>
                <a:effectLst/>
                <a:uLnTx/>
                <a:uFillTx/>
                <a:latin typeface="Calibri" panose="020F0502020204030204"/>
                <a:ea typeface="+mn-ea"/>
                <a:cs typeface="+mn-cs"/>
              </a:rPr>
              <a:t>Wikicommons</a:t>
            </a:r>
            <a:endParaRPr kumimoji="0" lang="pt-BR"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CaixaDeTexto 11">
            <a:extLst>
              <a:ext uri="{FF2B5EF4-FFF2-40B4-BE49-F238E27FC236}">
                <a16:creationId xmlns:a16="http://schemas.microsoft.com/office/drawing/2014/main" id="{33CC3E44-59C4-42FB-8E0F-1DA330E457CB}"/>
              </a:ext>
            </a:extLst>
          </p:cNvPr>
          <p:cNvSpPr txBox="1"/>
          <p:nvPr/>
        </p:nvSpPr>
        <p:spPr>
          <a:xfrm>
            <a:off x="6476942" y="0"/>
            <a:ext cx="5715058" cy="69249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pt-BR" sz="15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Luther </a:t>
            </a:r>
            <a:r>
              <a:rPr kumimoji="0" lang="pt-BR" sz="15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burning</a:t>
            </a:r>
            <a:r>
              <a:rPr kumimoji="0" lang="pt-BR" sz="15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pt-BR" sz="15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the</a:t>
            </a:r>
            <a:r>
              <a:rPr kumimoji="0" lang="pt-BR" sz="15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Papal Bull </a:t>
            </a:r>
            <a:r>
              <a:rPr kumimoji="0" lang="pt-BR" sz="15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December</a:t>
            </a:r>
            <a:r>
              <a:rPr kumimoji="0" lang="pt-BR" sz="15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10, (1885).</a:t>
            </a:r>
            <a:endParaRPr kumimoji="0" lang="pt-BR" sz="15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dirty="0">
                <a:ln>
                  <a:noFill/>
                </a:ln>
                <a:solidFill>
                  <a:prstClr val="white"/>
                </a:solidFill>
                <a:effectLst/>
                <a:uLnTx/>
                <a:uFillTx/>
                <a:latin typeface="Calibri" panose="020F0502020204030204"/>
                <a:ea typeface="+mn-ea"/>
                <a:cs typeface="+mn-cs"/>
              </a:rPr>
              <a:t>Karl </a:t>
            </a:r>
            <a:r>
              <a:rPr kumimoji="0" lang="pt-BR" sz="1200" b="0" i="0" u="none" strike="noStrike" kern="1200" cap="none" spc="0" normalizeH="0" baseline="0" noProof="0" dirty="0" err="1">
                <a:ln>
                  <a:noFill/>
                </a:ln>
                <a:solidFill>
                  <a:prstClr val="white"/>
                </a:solidFill>
                <a:effectLst/>
                <a:uLnTx/>
                <a:uFillTx/>
                <a:latin typeface="Calibri" panose="020F0502020204030204"/>
                <a:ea typeface="+mn-ea"/>
                <a:cs typeface="+mn-cs"/>
              </a:rPr>
              <a:t>Aspelin</a:t>
            </a:r>
            <a:r>
              <a:rPr kumimoji="0" lang="pt-BR" sz="1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lang="pt-BR" sz="1200" dirty="0" err="1">
                <a:solidFill>
                  <a:prstClr val="white"/>
                </a:solidFill>
                <a:latin typeface="Calibri" panose="020F0502020204030204"/>
              </a:rPr>
              <a:t>Oil</a:t>
            </a:r>
            <a:r>
              <a:rPr lang="pt-BR" sz="1200" dirty="0">
                <a:solidFill>
                  <a:prstClr val="white"/>
                </a:solidFill>
                <a:latin typeface="Calibri" panose="020F0502020204030204"/>
              </a:rPr>
              <a:t> </a:t>
            </a:r>
            <a:r>
              <a:rPr lang="pt-BR" sz="1200" dirty="0" err="1">
                <a:solidFill>
                  <a:prstClr val="white"/>
                </a:solidFill>
                <a:latin typeface="Calibri" panose="020F0502020204030204"/>
              </a:rPr>
              <a:t>on</a:t>
            </a:r>
            <a:r>
              <a:rPr lang="pt-BR" sz="1200" dirty="0">
                <a:solidFill>
                  <a:prstClr val="white"/>
                </a:solidFill>
                <a:latin typeface="Calibri" panose="020F0502020204030204"/>
              </a:rPr>
              <a:t> Canvas)</a:t>
            </a:r>
            <a:endParaRPr kumimoji="0" lang="pt-BR" sz="1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dirty="0" err="1">
                <a:ln>
                  <a:noFill/>
                </a:ln>
                <a:solidFill>
                  <a:prstClr val="white"/>
                </a:solidFill>
                <a:effectLst/>
                <a:uLnTx/>
                <a:uFillTx/>
                <a:latin typeface="Calibri" panose="020F0502020204030204"/>
                <a:ea typeface="+mn-ea"/>
                <a:cs typeface="+mn-cs"/>
              </a:rPr>
              <a:t>Source</a:t>
            </a:r>
            <a:r>
              <a:rPr kumimoji="0" lang="pt-BR" sz="1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pt-BR" sz="1200" b="0" i="0" u="none" strike="noStrike" kern="1200" cap="none" spc="0" normalizeH="0" baseline="0" noProof="0" dirty="0" err="1">
                <a:ln>
                  <a:noFill/>
                </a:ln>
                <a:solidFill>
                  <a:prstClr val="white"/>
                </a:solidFill>
                <a:effectLst/>
                <a:uLnTx/>
                <a:uFillTx/>
                <a:latin typeface="Calibri" panose="020F0502020204030204"/>
                <a:ea typeface="+mn-ea"/>
                <a:cs typeface="+mn-cs"/>
              </a:rPr>
              <a:t>Wikicommons</a:t>
            </a:r>
            <a:endParaRPr kumimoji="0" lang="pt-BR"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51090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effectLst/>
      </p:bgPr>
    </p:bg>
    <p:spTree>
      <p:nvGrpSpPr>
        <p:cNvPr id="1" name=""/>
        <p:cNvGrpSpPr/>
        <p:nvPr/>
      </p:nvGrpSpPr>
      <p:grpSpPr>
        <a:xfrm>
          <a:off x="0" y="0"/>
          <a:ext cx="0" cy="0"/>
          <a:chOff x="0" y="0"/>
          <a:chExt cx="0" cy="0"/>
        </a:xfrm>
      </p:grpSpPr>
      <p:sp useBgFill="1">
        <p:nvSpPr>
          <p:cNvPr id="10257" name="Rectangle 10256">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p:cNvSpPr>
            <a:spLocks noGrp="1"/>
          </p:cNvSpPr>
          <p:nvPr>
            <p:ph type="title"/>
          </p:nvPr>
        </p:nvSpPr>
        <p:spPr>
          <a:xfrm>
            <a:off x="581891" y="502020"/>
            <a:ext cx="5878221" cy="1119516"/>
          </a:xfrm>
        </p:spPr>
        <p:txBody>
          <a:bodyPr vert="horz" lIns="91440" tIns="45720" rIns="91440" bIns="45720" rtlCol="0" anchor="b">
            <a:normAutofit/>
          </a:bodyPr>
          <a:lstStyle/>
          <a:p>
            <a:r>
              <a:rPr lang="en-US" sz="4800" b="1" kern="1200" dirty="0">
                <a:ln w="12700" cmpd="sng">
                  <a:solidFill>
                    <a:schemeClr val="accent4">
                      <a:lumMod val="75000"/>
                    </a:schemeClr>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DIET OF WORMS</a:t>
            </a:r>
          </a:p>
        </p:txBody>
      </p:sp>
      <p:sp>
        <p:nvSpPr>
          <p:cNvPr id="3" name="Espaço Reservado para Conteúdo 2"/>
          <p:cNvSpPr>
            <a:spLocks noGrp="1"/>
          </p:cNvSpPr>
          <p:nvPr>
            <p:ph idx="1"/>
          </p:nvPr>
        </p:nvSpPr>
        <p:spPr>
          <a:xfrm>
            <a:off x="581891" y="1816608"/>
            <a:ext cx="6147823" cy="4730496"/>
          </a:xfrm>
        </p:spPr>
        <p:txBody>
          <a:bodyPr vert="horz" lIns="91440" tIns="45720" rIns="91440" bIns="45720" rtlCol="0" anchor="t">
            <a:normAutofit fontScale="92500" lnSpcReduction="10000"/>
          </a:bodyPr>
          <a:lstStyle/>
          <a:p>
            <a:pPr marL="0" indent="0">
              <a:buNone/>
            </a:pPr>
            <a:r>
              <a:rPr lang="en-US" b="1" spc="-30" dirty="0">
                <a:solidFill>
                  <a:schemeClr val="bg1"/>
                </a:solidFill>
                <a:effectLst>
                  <a:outerShdw blurRad="38100" dist="38100" dir="2700000" algn="tl">
                    <a:srgbClr val="000000">
                      <a:alpha val="43137"/>
                    </a:srgbClr>
                  </a:outerShdw>
                </a:effectLst>
              </a:rPr>
              <a:t>Luther’s excommunication does not solve the problem of the church. Rome presses the Emperor, who himself is in political trouble with a divided kingdom. Luther is summoned to a Diet in the city of Worms in April 1521. The official purpose was to mediate a compromise between the Church and Luther. The unofficial was to draw Luther out of Saxony to kill him. None work and Luther ends up hidden by his friends in a castle.</a:t>
            </a:r>
          </a:p>
        </p:txBody>
      </p:sp>
      <p:sp>
        <p:nvSpPr>
          <p:cNvPr id="10259" name="Rectangle 10258">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56" name="Rectangle 10255">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58" name="Rectangle 10257">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60" name="Rectangle 10259">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42" name="Picture 2" descr="Resultado de imagem"/>
          <p:cNvPicPr>
            <a:picLocks noChangeAspect="1" noChangeArrowheads="1"/>
          </p:cNvPicPr>
          <p:nvPr/>
        </p:nvPicPr>
        <p:blipFill rotWithShape="1">
          <a:blip r:embed="rId2">
            <a:extLst>
              <a:ext uri="{28A0092B-C50C-407E-A947-70E740481C1C}">
                <a14:useLocalDpi xmlns:a14="http://schemas.microsoft.com/office/drawing/2010/main" val="0"/>
              </a:ext>
            </a:extLst>
          </a:blip>
          <a:srcRect t="18527" r="1" b="1"/>
          <a:stretch/>
        </p:blipFill>
        <p:spPr bwMode="auto">
          <a:xfrm>
            <a:off x="6862210" y="710477"/>
            <a:ext cx="5005086" cy="5437046"/>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99221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60" name="Rectangle 2059">
            <a:extLst>
              <a:ext uri="{FF2B5EF4-FFF2-40B4-BE49-F238E27FC236}">
                <a16:creationId xmlns:a16="http://schemas.microsoft.com/office/drawing/2014/main" id="{D99D2C73-08B0-4F6B-A8E9-4651E6BDBE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62" name="Rectangle 2061">
            <a:extLst>
              <a:ext uri="{FF2B5EF4-FFF2-40B4-BE49-F238E27FC236}">
                <a16:creationId xmlns:a16="http://schemas.microsoft.com/office/drawing/2014/main" id="{968DB88C-7EF2-487C-85D1-848F61F13E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4" name="Picture 6">
            <a:extLst>
              <a:ext uri="{FF2B5EF4-FFF2-40B4-BE49-F238E27FC236}">
                <a16:creationId xmlns:a16="http://schemas.microsoft.com/office/drawing/2014/main" id="{3BC701AD-5F2A-3FEA-D864-8A173E69A8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070" r="8296" b="1"/>
          <a:stretch/>
        </p:blipFill>
        <p:spPr bwMode="auto">
          <a:xfrm>
            <a:off x="6159409" y="643467"/>
            <a:ext cx="5372099" cy="557106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DD3118FC-A5EE-9816-27EC-D002C57FAC5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520" r="11782" b="-1"/>
          <a:stretch/>
        </p:blipFill>
        <p:spPr bwMode="auto">
          <a:xfrm>
            <a:off x="660493" y="631748"/>
            <a:ext cx="5372100" cy="557106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EF25792-CF29-5EB9-6179-BA9C23DD2971}"/>
              </a:ext>
            </a:extLst>
          </p:cNvPr>
          <p:cNvSpPr txBox="1"/>
          <p:nvPr/>
        </p:nvSpPr>
        <p:spPr>
          <a:xfrm>
            <a:off x="632161" y="4595036"/>
            <a:ext cx="5372099" cy="163121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Hidden at the Wartburg Castle, Eisenach, from May of 1521 to March of 1522, Luther used this time to translate the Bible into </a:t>
            </a:r>
            <a:r>
              <a:rPr lang="en-US" sz="2200" b="1" dirty="0">
                <a:solidFill>
                  <a:prstClr val="white"/>
                </a:solidFill>
                <a:effectLst>
                  <a:outerShdw blurRad="38100" dist="38100" dir="2700000" algn="tl">
                    <a:srgbClr val="000000">
                      <a:alpha val="43137"/>
                    </a:srgbClr>
                  </a:outerShdw>
                </a:effectLst>
                <a:latin typeface="Calibri" panose="020F0502020204030204"/>
              </a:rPr>
              <a:t>G</a:t>
            </a:r>
            <a:r>
              <a:rPr kumimoji="0" lang="en-US" sz="2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erman</a:t>
            </a:r>
            <a:r>
              <a:rPr kumimoji="0" lang="en-US" sz="2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Source: </a:t>
            </a:r>
            <a:r>
              <a:rPr kumimoji="0" lang="en-US" sz="1200" b="0" i="0" u="none" strike="noStrike" kern="1200" cap="none" spc="0" normalizeH="0" baseline="0" noProof="0" dirty="0" err="1">
                <a:ln>
                  <a:noFill/>
                </a:ln>
                <a:solidFill>
                  <a:prstClr val="white"/>
                </a:solidFill>
                <a:effectLst/>
                <a:uLnTx/>
                <a:uFillTx/>
                <a:latin typeface="Calibri" panose="020F0502020204030204"/>
                <a:ea typeface="+mn-ea"/>
                <a:cs typeface="+mn-cs"/>
              </a:rPr>
              <a:t>wikicommonsused</a:t>
            </a:r>
            <a:endParaRPr kumimoji="0" lang="pt-BR"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70149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3" name="Rectangle 1032">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0C3D5A01-3B35-854C-7D2B-E67555FA02C1}"/>
              </a:ext>
            </a:extLst>
          </p:cNvPr>
          <p:cNvSpPr>
            <a:spLocks noGrp="1"/>
          </p:cNvSpPr>
          <p:nvPr>
            <p:ph type="title"/>
          </p:nvPr>
        </p:nvSpPr>
        <p:spPr>
          <a:xfrm>
            <a:off x="783771" y="669925"/>
            <a:ext cx="5312229" cy="1325563"/>
          </a:xfrm>
        </p:spPr>
        <p:txBody>
          <a:bodyPr anchor="b">
            <a:normAutofit/>
          </a:bodyPr>
          <a:lstStyle/>
          <a:p>
            <a:r>
              <a:rPr lang="en-US" sz="6000" dirty="0">
                <a:solidFill>
                  <a:schemeClr val="bg1"/>
                </a:solidFill>
                <a:latin typeface="Aharoni" panose="02010803020104030203" pitchFamily="2" charset="-79"/>
                <a:cs typeface="Aharoni" panose="02010803020104030203" pitchFamily="2" charset="-79"/>
              </a:rPr>
              <a:t>Luther’s Bible</a:t>
            </a:r>
            <a:endParaRPr lang="pt-BR" sz="6000" dirty="0">
              <a:solidFill>
                <a:schemeClr val="bg1"/>
              </a:solidFill>
              <a:latin typeface="Aharoni" panose="02010803020104030203" pitchFamily="2" charset="-79"/>
              <a:cs typeface="Aharoni" panose="02010803020104030203" pitchFamily="2" charset="-79"/>
            </a:endParaRPr>
          </a:p>
        </p:txBody>
      </p:sp>
      <p:cxnSp>
        <p:nvCxnSpPr>
          <p:cNvPr id="1035" name="Straight Connector 1034">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2026340"/>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149985A-A8C8-FC43-D0B8-151D886B583D}"/>
              </a:ext>
            </a:extLst>
          </p:cNvPr>
          <p:cNvSpPr>
            <a:spLocks noGrp="1"/>
          </p:cNvSpPr>
          <p:nvPr>
            <p:ph idx="1"/>
          </p:nvPr>
        </p:nvSpPr>
        <p:spPr>
          <a:xfrm>
            <a:off x="1190171" y="2288833"/>
            <a:ext cx="5047401" cy="4010366"/>
          </a:xfrm>
        </p:spPr>
        <p:txBody>
          <a:bodyPr>
            <a:normAutofit/>
          </a:bodyPr>
          <a:lstStyle/>
          <a:p>
            <a:pPr marL="0" indent="0">
              <a:buNone/>
            </a:pPr>
            <a:r>
              <a:rPr lang="en-US" sz="3600" dirty="0">
                <a:solidFill>
                  <a:schemeClr val="bg1"/>
                </a:solidFill>
                <a:latin typeface="Arial Nova Cond Light" panose="020B0306020202020204" pitchFamily="34" charset="0"/>
              </a:rPr>
              <a:t>Luther’s NT translation was published in September of 1522. The whole Bible in 1534. It was a fundamental step in the advancements of protestant cause and literacy among Germans.</a:t>
            </a:r>
            <a:endParaRPr lang="pt-BR" sz="3600" dirty="0">
              <a:solidFill>
                <a:schemeClr val="bg1"/>
              </a:solidFill>
              <a:latin typeface="Arial Nova Cond Light" panose="020B0306020202020204" pitchFamily="34" charset="0"/>
            </a:endParaRPr>
          </a:p>
        </p:txBody>
      </p:sp>
      <p:pic>
        <p:nvPicPr>
          <p:cNvPr id="1028" name="Picture 4" descr="Sold] [Biblia germanica - NT]. Luther, Martin. Das Newe Testament Mar.  Luthers. - Antiquariat INLIBRIS … - Antiquariat INLIBRIS Gilhofer Nfg.">
            <a:extLst>
              <a:ext uri="{FF2B5EF4-FFF2-40B4-BE49-F238E27FC236}">
                <a16:creationId xmlns:a16="http://schemas.microsoft.com/office/drawing/2014/main" id="{1755406B-71D6-BDF8-788D-9DF64BF8EBB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527579" y="369913"/>
            <a:ext cx="1823868" cy="2784532"/>
          </a:xfrm>
          <a:prstGeom prst="rect">
            <a:avLst/>
          </a:prstGeom>
          <a:noFill/>
          <a:extLst>
            <a:ext uri="{909E8E84-426E-40DD-AFC4-6F175D3DCCD1}">
              <a14:hiddenFill xmlns:a14="http://schemas.microsoft.com/office/drawing/2010/main">
                <a:solidFill>
                  <a:srgbClr val="FFFFFF"/>
                </a:solidFill>
              </a14:hiddenFill>
            </a:ext>
          </a:extLst>
        </p:spPr>
      </p:pic>
      <p:sp>
        <p:nvSpPr>
          <p:cNvPr id="1037" name="Rectangle 1036">
            <a:extLst>
              <a:ext uri="{FF2B5EF4-FFF2-40B4-BE49-F238E27FC236}">
                <a16:creationId xmlns:a16="http://schemas.microsoft.com/office/drawing/2014/main" id="{C87417AF-190E-4D6E-AFA6-7D3E84B0B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1603" y="182859"/>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undefined">
            <a:extLst>
              <a:ext uri="{FF2B5EF4-FFF2-40B4-BE49-F238E27FC236}">
                <a16:creationId xmlns:a16="http://schemas.microsoft.com/office/drawing/2014/main" id="{46329D5A-BA48-B365-8448-0AD5ED1B949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038661" y="3758850"/>
            <a:ext cx="3588640" cy="2727366"/>
          </a:xfrm>
          <a:prstGeom prst="rect">
            <a:avLst/>
          </a:prstGeom>
          <a:noFill/>
          <a:extLst>
            <a:ext uri="{909E8E84-426E-40DD-AFC4-6F175D3DCCD1}">
              <a14:hiddenFill xmlns:a14="http://schemas.microsoft.com/office/drawing/2010/main">
                <a:solidFill>
                  <a:srgbClr val="FFFFFF"/>
                </a:solidFill>
              </a14:hiddenFill>
            </a:ext>
          </a:extLst>
        </p:spPr>
      </p:pic>
      <p:sp>
        <p:nvSpPr>
          <p:cNvPr id="1039" name="Rectangle 1038">
            <a:extLst>
              <a:ext uri="{FF2B5EF4-FFF2-40B4-BE49-F238E27FC236}">
                <a16:creationId xmlns:a16="http://schemas.microsoft.com/office/drawing/2014/main" id="{80B30ED8-273E-4C07-8568-2FE5CC5C48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5071" y="3543213"/>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DDA1CB0-2A1B-8DE0-4B86-F74AF56ABF59}"/>
              </a:ext>
            </a:extLst>
          </p:cNvPr>
          <p:cNvSpPr txBox="1"/>
          <p:nvPr/>
        </p:nvSpPr>
        <p:spPr>
          <a:xfrm>
            <a:off x="10427864" y="2621092"/>
            <a:ext cx="1744576" cy="784830"/>
          </a:xfrm>
          <a:prstGeom prst="rect">
            <a:avLst/>
          </a:prstGeom>
          <a:noFill/>
        </p:spPr>
        <p:txBody>
          <a:bodyPr wrap="square" rtlCol="0">
            <a:spAutoFit/>
          </a:bodyPr>
          <a:lstStyle/>
          <a:p>
            <a:r>
              <a:rPr lang="en-US" sz="1500" dirty="0">
                <a:solidFill>
                  <a:schemeClr val="bg1"/>
                </a:solidFill>
                <a:latin typeface="Arial Nova Cond Light" panose="020B0306020202020204" pitchFamily="34" charset="0"/>
              </a:rPr>
              <a:t>(left) Luther’s New Testament Front Page; </a:t>
            </a:r>
          </a:p>
          <a:p>
            <a:r>
              <a:rPr lang="en-US" sz="1500" dirty="0">
                <a:solidFill>
                  <a:schemeClr val="bg1"/>
                </a:solidFill>
                <a:latin typeface="Arial Nova Cond Light" panose="020B0306020202020204" pitchFamily="34" charset="0"/>
              </a:rPr>
              <a:t>(bottom) Luther’s Bible</a:t>
            </a:r>
            <a:endParaRPr lang="pt-BR" sz="1500" dirty="0">
              <a:solidFill>
                <a:schemeClr val="bg1"/>
              </a:solidFill>
              <a:latin typeface="Arial Nova Cond Light" panose="020B0306020202020204" pitchFamily="34" charset="0"/>
            </a:endParaRPr>
          </a:p>
        </p:txBody>
      </p:sp>
    </p:spTree>
    <p:extLst>
      <p:ext uri="{BB962C8B-B14F-4D97-AF65-F5344CB8AC3E}">
        <p14:creationId xmlns:p14="http://schemas.microsoft.com/office/powerpoint/2010/main" val="6770285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txBody>
          <a:bodyPr/>
          <a:lstStyle/>
          <a:p>
            <a:endParaRPr lang="pt-BR"/>
          </a:p>
        </p:txBody>
      </p:sp>
      <p:pic>
        <p:nvPicPr>
          <p:cNvPr id="11" name="Picture 2" descr="Reformator - auch der deutschen Sprache: Die sogenannte Wartburg-Bibel, in der Übersetzung Martin Luthers, gedruckt bei Hans Lufft, Wittenberg 1541.  © Wartburg-Stiftung Eisenach">
            <a:extLst>
              <a:ext uri="{FF2B5EF4-FFF2-40B4-BE49-F238E27FC236}">
                <a16:creationId xmlns:a16="http://schemas.microsoft.com/office/drawing/2014/main" id="{65B1043C-2C33-40D8-ADE3-F4F8F922A6E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091" r="909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51489"/>
            <a:ext cx="12188824" cy="2077327"/>
          </a:xfrm>
          <a:prstGeom prst="rect">
            <a:avLst/>
          </a:prstGeom>
          <a:solidFill>
            <a:schemeClr val="bg2">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Connector 34"/>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4126832"/>
            <a:ext cx="12188824" cy="0"/>
          </a:xfrm>
          <a:prstGeom prst="line">
            <a:avLst/>
          </a:prstGeom>
          <a:ln w="50800">
            <a:solidFill>
              <a:schemeClr val="bg2">
                <a:alpha val="9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6448927"/>
            <a:ext cx="12188824" cy="0"/>
          </a:xfrm>
          <a:prstGeom prst="line">
            <a:avLst/>
          </a:prstGeom>
          <a:ln w="50800">
            <a:solidFill>
              <a:schemeClr val="bg2">
                <a:alpha val="90000"/>
              </a:schemeClr>
            </a:solidFill>
          </a:ln>
        </p:spPr>
        <p:style>
          <a:lnRef idx="1">
            <a:schemeClr val="accent1"/>
          </a:lnRef>
          <a:fillRef idx="0">
            <a:schemeClr val="accent1"/>
          </a:fillRef>
          <a:effectRef idx="0">
            <a:schemeClr val="accent1"/>
          </a:effectRef>
          <a:fontRef idx="minor">
            <a:schemeClr val="tx1"/>
          </a:fontRef>
        </p:style>
      </p:cxnSp>
      <p:sp>
        <p:nvSpPr>
          <p:cNvPr id="2" name="Título 1">
            <a:extLst>
              <a:ext uri="{FF2B5EF4-FFF2-40B4-BE49-F238E27FC236}">
                <a16:creationId xmlns:a16="http://schemas.microsoft.com/office/drawing/2014/main" id="{D77F32AB-3A86-4B79-83B3-22FCB1116C85}"/>
              </a:ext>
            </a:extLst>
          </p:cNvPr>
          <p:cNvSpPr>
            <a:spLocks noGrp="1"/>
          </p:cNvSpPr>
          <p:nvPr>
            <p:ph type="title"/>
          </p:nvPr>
        </p:nvSpPr>
        <p:spPr>
          <a:xfrm>
            <a:off x="630688" y="4337523"/>
            <a:ext cx="10918056" cy="1327380"/>
          </a:xfrm>
        </p:spPr>
        <p:txBody>
          <a:bodyPr vert="horz" lIns="91440" tIns="45720" rIns="91440" bIns="45720" rtlCol="0" anchor="b">
            <a:normAutofit fontScale="90000"/>
          </a:bodyPr>
          <a:lstStyle/>
          <a:p>
            <a:pPr algn="ctr"/>
            <a:r>
              <a:rPr lang="en-US" b="1" dirty="0">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Bible in the Common Language</a:t>
            </a:r>
          </a:p>
        </p:txBody>
      </p:sp>
      <p:sp>
        <p:nvSpPr>
          <p:cNvPr id="3" name="Espaço Reservado para Texto 2">
            <a:extLst>
              <a:ext uri="{FF2B5EF4-FFF2-40B4-BE49-F238E27FC236}">
                <a16:creationId xmlns:a16="http://schemas.microsoft.com/office/drawing/2014/main" id="{E5C21BFE-5BC2-4FA3-AB85-748E33CA2BFF}"/>
              </a:ext>
            </a:extLst>
          </p:cNvPr>
          <p:cNvSpPr>
            <a:spLocks noGrp="1"/>
          </p:cNvSpPr>
          <p:nvPr>
            <p:ph type="body" idx="1"/>
          </p:nvPr>
        </p:nvSpPr>
        <p:spPr>
          <a:xfrm>
            <a:off x="630688" y="5750937"/>
            <a:ext cx="10918056" cy="468888"/>
          </a:xfrm>
        </p:spPr>
        <p:txBody>
          <a:bodyPr vert="horz" lIns="91440" tIns="45720" rIns="91440" bIns="45720" rtlCol="0">
            <a:normAutofit/>
          </a:bodyPr>
          <a:lstStyle/>
          <a:p>
            <a:pPr algn="ctr"/>
            <a:endParaRPr lang="en-US" i="1" dirty="0">
              <a:solidFill>
                <a:schemeClr val="tx1">
                  <a:lumMod val="65000"/>
                  <a:lumOff val="35000"/>
                </a:schemeClr>
              </a:solidFill>
              <a:latin typeface="Bell MT" panose="02020503060305020303" pitchFamily="18" charset="0"/>
            </a:endParaRPr>
          </a:p>
        </p:txBody>
      </p:sp>
    </p:spTree>
    <p:extLst>
      <p:ext uri="{BB962C8B-B14F-4D97-AF65-F5344CB8AC3E}">
        <p14:creationId xmlns:p14="http://schemas.microsoft.com/office/powerpoint/2010/main" val="20573272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4" name="CaixaDeTexto 3">
            <a:extLst>
              <a:ext uri="{FF2B5EF4-FFF2-40B4-BE49-F238E27FC236}">
                <a16:creationId xmlns:a16="http://schemas.microsoft.com/office/drawing/2014/main" id="{343F18BD-8C4E-469B-8555-6BC871E38E20}"/>
              </a:ext>
            </a:extLst>
          </p:cNvPr>
          <p:cNvSpPr txBox="1"/>
          <p:nvPr/>
        </p:nvSpPr>
        <p:spPr>
          <a:xfrm>
            <a:off x="520700" y="165100"/>
            <a:ext cx="11137900" cy="800219"/>
          </a:xfrm>
          <a:prstGeom prst="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4600" b="1" dirty="0">
                <a:effectLst>
                  <a:outerShdw blurRad="38100" dist="38100" dir="2700000" algn="tl">
                    <a:srgbClr val="000000">
                      <a:alpha val="43137"/>
                    </a:srgbClr>
                  </a:outerShdw>
                </a:effectLst>
                <a:latin typeface="Castellar" panose="020A0402060406010301" pitchFamily="18" charset="0"/>
              </a:rPr>
              <a:t>Technology: Paper and Press</a:t>
            </a:r>
          </a:p>
        </p:txBody>
      </p:sp>
      <p:pic>
        <p:nvPicPr>
          <p:cNvPr id="17412" name="Picture 4" descr="Resultado de imagem para ulman Stromer">
            <a:extLst>
              <a:ext uri="{FF2B5EF4-FFF2-40B4-BE49-F238E27FC236}">
                <a16:creationId xmlns:a16="http://schemas.microsoft.com/office/drawing/2014/main" id="{9DF63CC1-2A23-4C73-AC28-39A326A0648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66000"/>
                    </a14:imgEffect>
                    <a14:imgEffect>
                      <a14:brightnessContrast bright="-20000" contrast="40000"/>
                    </a14:imgEffect>
                  </a14:imgLayer>
                </a14:imgProps>
              </a:ext>
              <a:ext uri="{28A0092B-C50C-407E-A947-70E740481C1C}">
                <a14:useLocalDpi xmlns:a14="http://schemas.microsoft.com/office/drawing/2010/main" val="0"/>
              </a:ext>
            </a:extLst>
          </a:blip>
          <a:srcRect l="5480" t="-3675" b="3675"/>
          <a:stretch/>
        </p:blipFill>
        <p:spPr bwMode="auto">
          <a:xfrm>
            <a:off x="520700" y="1443968"/>
            <a:ext cx="6327808" cy="50210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2" descr="Prensa de Gutember&#10;">
            <a:extLst>
              <a:ext uri="{FF2B5EF4-FFF2-40B4-BE49-F238E27FC236}">
                <a16:creationId xmlns:a16="http://schemas.microsoft.com/office/drawing/2014/main" id="{7058E8DD-BAD3-4A2B-AA85-7929B93F2787}"/>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4000" b="98444" l="1119" r="86242">
                        <a14:foregroundMark x1="43736" y1="28000" x2="43736" y2="28000"/>
                        <a14:foregroundMark x1="51119" y1="27667" x2="51119" y2="27667"/>
                        <a14:foregroundMark x1="51119" y1="27667" x2="51119" y2="27667"/>
                        <a14:foregroundMark x1="48434" y1="27667" x2="48434" y2="27667"/>
                        <a14:foregroundMark x1="48434" y1="30111" x2="48434" y2="30111"/>
                      </a14:backgroundRemoval>
                    </a14:imgEffect>
                  </a14:imgLayer>
                </a14:imgProps>
              </a:ext>
              <a:ext uri="{28A0092B-C50C-407E-A947-70E740481C1C}">
                <a14:useLocalDpi xmlns:a14="http://schemas.microsoft.com/office/drawing/2010/main" val="0"/>
              </a:ext>
            </a:extLst>
          </a:blip>
          <a:srcRect l="58" t="6577" r="14908"/>
          <a:stretch/>
        </p:blipFill>
        <p:spPr bwMode="auto">
          <a:xfrm>
            <a:off x="7122738" y="1316969"/>
            <a:ext cx="4535862" cy="5021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94257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12290" name="Picture 2" descr="Resultado de imagem para Gutenberg Bible">
            <a:extLst>
              <a:ext uri="{FF2B5EF4-FFF2-40B4-BE49-F238E27FC236}">
                <a16:creationId xmlns:a16="http://schemas.microsoft.com/office/drawing/2014/main" id="{26C82911-56DF-4CC2-9DE3-D41B00F8AEE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473" t="8617" r="22258" b="12979"/>
          <a:stretch/>
        </p:blipFill>
        <p:spPr bwMode="auto">
          <a:xfrm>
            <a:off x="6447364" y="2066901"/>
            <a:ext cx="5101168" cy="41476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2" descr="Resultado de imagem">
            <a:extLst>
              <a:ext uri="{FF2B5EF4-FFF2-40B4-BE49-F238E27FC236}">
                <a16:creationId xmlns:a16="http://schemas.microsoft.com/office/drawing/2014/main" id="{F5A3FD62-5922-47A2-9BFB-1274F901EE8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54" r="17051"/>
          <a:stretch/>
        </p:blipFill>
        <p:spPr bwMode="auto">
          <a:xfrm>
            <a:off x="643467" y="643467"/>
            <a:ext cx="5372099" cy="55710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CaixaDeTexto 1">
            <a:extLst>
              <a:ext uri="{FF2B5EF4-FFF2-40B4-BE49-F238E27FC236}">
                <a16:creationId xmlns:a16="http://schemas.microsoft.com/office/drawing/2014/main" id="{6780280F-96C5-4201-89D3-B850915527FC}"/>
              </a:ext>
            </a:extLst>
          </p:cNvPr>
          <p:cNvSpPr txBox="1"/>
          <p:nvPr/>
        </p:nvSpPr>
        <p:spPr>
          <a:xfrm>
            <a:off x="6176432" y="643467"/>
            <a:ext cx="5372100" cy="1323439"/>
          </a:xfrm>
          <a:prstGeom prst="rect">
            <a:avLst/>
          </a:prstGeom>
          <a:noFill/>
        </p:spPr>
        <p:txBody>
          <a:bodyPr wrap="square" rtlCol="0">
            <a:spAutoFit/>
          </a:bodyPr>
          <a:lstStyle/>
          <a:p>
            <a:pPr algn="ctr"/>
            <a:r>
              <a:rPr lang="pt-BR" sz="4000" b="1" spc="-50" dirty="0">
                <a:ln w="0">
                  <a:solidFill>
                    <a:schemeClr val="accent1">
                      <a:lumMod val="75000"/>
                    </a:schemeClr>
                  </a:solidFill>
                </a:ln>
                <a:gradFill>
                  <a:gsLst>
                    <a:gs pos="0">
                      <a:schemeClr val="accent5">
                        <a:lumMod val="50000"/>
                      </a:schemeClr>
                    </a:gs>
                    <a:gs pos="50000">
                      <a:schemeClr val="accent5"/>
                    </a:gs>
                    <a:gs pos="100000">
                      <a:schemeClr val="accent5">
                        <a:lumMod val="60000"/>
                        <a:lumOff val="40000"/>
                      </a:schemeClr>
                    </a:gs>
                  </a:gsLst>
                  <a:lin ang="5400000"/>
                </a:gradFill>
                <a:effectLst>
                  <a:outerShdw blurRad="38100" dist="38100" dir="2700000" algn="tl">
                    <a:srgbClr val="000000">
                      <a:alpha val="43137"/>
                    </a:srgbClr>
                  </a:outerShdw>
                </a:effectLst>
                <a:latin typeface="Copperplate Gothic Bold" panose="020E0705020206020404" pitchFamily="34" charset="0"/>
              </a:rPr>
              <a:t>Gutemberg Bible </a:t>
            </a:r>
            <a:r>
              <a:rPr lang="pt-BR" sz="4000" b="1" spc="-50">
                <a:ln w="0">
                  <a:solidFill>
                    <a:schemeClr val="accent1">
                      <a:lumMod val="75000"/>
                    </a:schemeClr>
                  </a:solidFill>
                </a:ln>
                <a:gradFill>
                  <a:gsLst>
                    <a:gs pos="0">
                      <a:schemeClr val="accent5">
                        <a:lumMod val="50000"/>
                      </a:schemeClr>
                    </a:gs>
                    <a:gs pos="50000">
                      <a:schemeClr val="accent5"/>
                    </a:gs>
                    <a:gs pos="100000">
                      <a:schemeClr val="accent5">
                        <a:lumMod val="60000"/>
                        <a:lumOff val="40000"/>
                      </a:schemeClr>
                    </a:gs>
                  </a:gsLst>
                  <a:lin ang="5400000"/>
                </a:gradFill>
                <a:effectLst>
                  <a:outerShdw blurRad="38100" dist="38100" dir="2700000" algn="tl">
                    <a:srgbClr val="000000">
                      <a:alpha val="43137"/>
                    </a:srgbClr>
                  </a:outerShdw>
                </a:effectLst>
                <a:latin typeface="Copperplate Gothic Bold" panose="020E0705020206020404" pitchFamily="34" charset="0"/>
              </a:rPr>
              <a:t>(1445</a:t>
            </a:r>
            <a:r>
              <a:rPr lang="pt-BR" sz="4000" b="1" spc="-50" dirty="0">
                <a:ln w="0">
                  <a:solidFill>
                    <a:schemeClr val="accent1">
                      <a:lumMod val="75000"/>
                    </a:schemeClr>
                  </a:solidFill>
                </a:ln>
                <a:gradFill>
                  <a:gsLst>
                    <a:gs pos="0">
                      <a:schemeClr val="accent5">
                        <a:lumMod val="50000"/>
                      </a:schemeClr>
                    </a:gs>
                    <a:gs pos="50000">
                      <a:schemeClr val="accent5"/>
                    </a:gs>
                    <a:gs pos="100000">
                      <a:schemeClr val="accent5">
                        <a:lumMod val="60000"/>
                        <a:lumOff val="40000"/>
                      </a:schemeClr>
                    </a:gs>
                  </a:gsLst>
                  <a:lin ang="5400000"/>
                </a:gradFill>
                <a:effectLst>
                  <a:outerShdw blurRad="38100" dist="38100" dir="2700000" algn="tl">
                    <a:srgbClr val="000000">
                      <a:alpha val="43137"/>
                    </a:srgbClr>
                  </a:outerShdw>
                </a:effectLst>
                <a:latin typeface="Copperplate Gothic Bold" panose="020E0705020206020404" pitchFamily="34" charset="0"/>
              </a:rPr>
              <a:t>)</a:t>
            </a:r>
          </a:p>
        </p:txBody>
      </p:sp>
    </p:spTree>
    <p:extLst>
      <p:ext uri="{BB962C8B-B14F-4D97-AF65-F5344CB8AC3E}">
        <p14:creationId xmlns:p14="http://schemas.microsoft.com/office/powerpoint/2010/main" val="28977009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E98CAC59-68C2-38C5-03E0-81E4E602FC28}"/>
              </a:ext>
            </a:extLst>
          </p:cNvPr>
          <p:cNvSpPr>
            <a:spLocks noGrp="1"/>
          </p:cNvSpPr>
          <p:nvPr>
            <p:ph type="title"/>
          </p:nvPr>
        </p:nvSpPr>
        <p:spPr>
          <a:xfrm>
            <a:off x="6527800" y="448721"/>
            <a:ext cx="4713997" cy="1225650"/>
          </a:xfrm>
        </p:spPr>
        <p:txBody>
          <a:bodyPr anchor="b">
            <a:normAutofit/>
          </a:bodyPr>
          <a:lstStyle/>
          <a:p>
            <a:pPr algn="ctr"/>
            <a:r>
              <a:rPr lang="en-US" sz="6000" dirty="0">
                <a:solidFill>
                  <a:schemeClr val="bg1"/>
                </a:solidFill>
                <a:latin typeface="Aharoni" panose="02010803020104030203" pitchFamily="2" charset="-79"/>
                <a:cs typeface="Aharoni" panose="02010803020104030203" pitchFamily="2" charset="-79"/>
              </a:rPr>
              <a:t>Vulgate</a:t>
            </a:r>
            <a:endParaRPr lang="pt-BR" sz="6000" dirty="0">
              <a:solidFill>
                <a:schemeClr val="bg1"/>
              </a:solidFill>
              <a:latin typeface="Aharoni" panose="02010803020104030203" pitchFamily="2" charset="-79"/>
              <a:cs typeface="Aharoni" panose="02010803020104030203" pitchFamily="2" charset="-79"/>
            </a:endParaRPr>
          </a:p>
        </p:txBody>
      </p:sp>
      <p:pic>
        <p:nvPicPr>
          <p:cNvPr id="2050" name="Picture 2" descr="undefined">
            <a:extLst>
              <a:ext uri="{FF2B5EF4-FFF2-40B4-BE49-F238E27FC236}">
                <a16:creationId xmlns:a16="http://schemas.microsoft.com/office/drawing/2014/main" id="{4282D4F0-74A2-1772-0257-485F17FED98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350" y="0"/>
            <a:ext cx="5657850" cy="6858000"/>
          </a:xfrm>
          <a:prstGeom prst="rect">
            <a:avLst/>
          </a:prstGeom>
          <a:noFill/>
          <a:extLst>
            <a:ext uri="{909E8E84-426E-40DD-AFC4-6F175D3DCCD1}">
              <a14:hiddenFill xmlns:a14="http://schemas.microsoft.com/office/drawing/2010/main">
                <a:solidFill>
                  <a:srgbClr val="FFFFFF"/>
                </a:solidFill>
              </a14:hiddenFill>
            </a:ext>
          </a:extLst>
        </p:spPr>
      </p:pic>
      <p:cxnSp>
        <p:nvCxnSpPr>
          <p:cNvPr id="2057" name="Straight Connector 2056">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527800"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4760B3D-9D34-25B9-1F60-5A86B641E8A4}"/>
              </a:ext>
            </a:extLst>
          </p:cNvPr>
          <p:cNvSpPr>
            <a:spLocks noGrp="1"/>
          </p:cNvSpPr>
          <p:nvPr>
            <p:ph idx="1"/>
          </p:nvPr>
        </p:nvSpPr>
        <p:spPr>
          <a:xfrm>
            <a:off x="6176523" y="1892142"/>
            <a:ext cx="5416550" cy="3673144"/>
          </a:xfrm>
        </p:spPr>
        <p:txBody>
          <a:bodyPr>
            <a:noAutofit/>
          </a:bodyPr>
          <a:lstStyle/>
          <a:p>
            <a:pPr marL="0" indent="0" algn="ctr">
              <a:buNone/>
            </a:pPr>
            <a:r>
              <a:rPr lang="en-US" dirty="0">
                <a:solidFill>
                  <a:schemeClr val="bg1"/>
                </a:solidFill>
                <a:latin typeface="Arial Nova Cond Light" panose="020B0306020202020204" pitchFamily="34" charset="0"/>
              </a:rPr>
              <a:t>The </a:t>
            </a:r>
            <a:r>
              <a:rPr lang="en-US" i="1" dirty="0" err="1">
                <a:solidFill>
                  <a:schemeClr val="bg1"/>
                </a:solidFill>
                <a:latin typeface="Arial Nova Cond Light" panose="020B0306020202020204" pitchFamily="34" charset="0"/>
              </a:rPr>
              <a:t>Vulgata</a:t>
            </a:r>
            <a:r>
              <a:rPr lang="en-US" dirty="0">
                <a:solidFill>
                  <a:schemeClr val="bg1"/>
                </a:solidFill>
                <a:latin typeface="Arial Nova Cond Light" panose="020B0306020202020204" pitchFamily="34" charset="0"/>
              </a:rPr>
              <a:t> is a Latin bible translation made by the church Father Jerome around 382 AD. It gained the unofficial status of approved text of the Roman Church through the Middle Ages. The Council of Trent (1545-1563) declared it the authorized Bible. A revised version completed in 1590 was promulgated by Pope </a:t>
            </a:r>
            <a:r>
              <a:rPr lang="en-US" dirty="0" err="1">
                <a:solidFill>
                  <a:schemeClr val="bg1"/>
                </a:solidFill>
                <a:latin typeface="Arial Nova Cond Light" panose="020B0306020202020204" pitchFamily="34" charset="0"/>
              </a:rPr>
              <a:t>Sixtus</a:t>
            </a:r>
            <a:r>
              <a:rPr lang="en-US" dirty="0">
                <a:solidFill>
                  <a:schemeClr val="bg1"/>
                </a:solidFill>
                <a:latin typeface="Arial Nova Cond Light" panose="020B0306020202020204" pitchFamily="34" charset="0"/>
              </a:rPr>
              <a:t> V as the standard version.</a:t>
            </a:r>
            <a:endParaRPr lang="pt-BR" dirty="0">
              <a:solidFill>
                <a:schemeClr val="bg1"/>
              </a:solidFill>
              <a:latin typeface="Arial Nova Cond Light" panose="020B0306020202020204" pitchFamily="34" charset="0"/>
            </a:endParaRPr>
          </a:p>
        </p:txBody>
      </p:sp>
      <p:cxnSp>
        <p:nvCxnSpPr>
          <p:cNvPr id="2059" name="Straight Connector 2058">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527800"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62613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22" name="Picture 2" descr="https://upload.wikimedia.org/wikipedia/commons/5/54/ErasmusText_LastPage_Rev22_8_21.jpg">
            <a:extLst>
              <a:ext uri="{FF2B5EF4-FFF2-40B4-BE49-F238E27FC236}">
                <a16:creationId xmlns:a16="http://schemas.microsoft.com/office/drawing/2014/main" id="{3F1DF74B-8B94-4F93-A194-671DB9B0F3D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574" t="8743" r="4896" b="59449"/>
          <a:stretch/>
        </p:blipFill>
        <p:spPr bwMode="auto">
          <a:xfrm>
            <a:off x="6426178" y="3737810"/>
            <a:ext cx="5355188" cy="2798455"/>
          </a:xfrm>
          <a:prstGeom prst="rect">
            <a:avLst/>
          </a:prstGeom>
          <a:noFill/>
          <a:extLst>
            <a:ext uri="{909E8E84-426E-40DD-AFC4-6F175D3DCCD1}">
              <a14:hiddenFill xmlns:a14="http://schemas.microsoft.com/office/drawing/2010/main">
                <a:solidFill>
                  <a:srgbClr val="FFFFFF"/>
                </a:solidFill>
              </a14:hiddenFill>
            </a:ext>
          </a:extLst>
        </p:spPr>
      </p:pic>
      <p:pic>
        <p:nvPicPr>
          <p:cNvPr id="30726" name="Picture 6" descr="Holbein-erasmus.jpg">
            <a:extLst>
              <a:ext uri="{FF2B5EF4-FFF2-40B4-BE49-F238E27FC236}">
                <a16:creationId xmlns:a16="http://schemas.microsoft.com/office/drawing/2014/main" id="{A32D706A-6B21-47EF-B368-74423568C04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533" r="20825" b="-2"/>
          <a:stretch/>
        </p:blipFill>
        <p:spPr bwMode="auto">
          <a:xfrm>
            <a:off x="321733" y="321732"/>
            <a:ext cx="2710225" cy="6214533"/>
          </a:xfrm>
          <a:prstGeom prst="rect">
            <a:avLst/>
          </a:prstGeom>
          <a:noFill/>
          <a:extLst>
            <a:ext uri="{909E8E84-426E-40DD-AFC4-6F175D3DCCD1}">
              <a14:hiddenFill xmlns:a14="http://schemas.microsoft.com/office/drawing/2010/main">
                <a:solidFill>
                  <a:srgbClr val="FFFFFF"/>
                </a:solidFill>
              </a14:hiddenFill>
            </a:ext>
          </a:extLst>
        </p:spPr>
      </p:pic>
      <p:pic>
        <p:nvPicPr>
          <p:cNvPr id="30724" name="Picture 4" descr="https://upload.wikimedia.org/wikipedia/commons/f/f2/NT_Estienne_1551.jpg">
            <a:extLst>
              <a:ext uri="{FF2B5EF4-FFF2-40B4-BE49-F238E27FC236}">
                <a16:creationId xmlns:a16="http://schemas.microsoft.com/office/drawing/2014/main" id="{6BB2B80A-E9C0-46AC-9A5C-95C97495B4C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39" r="2" b="2"/>
          <a:stretch/>
        </p:blipFill>
        <p:spPr bwMode="auto">
          <a:xfrm>
            <a:off x="3195190" y="1251284"/>
            <a:ext cx="3251100" cy="5284980"/>
          </a:xfrm>
          <a:prstGeom prst="rect">
            <a:avLst/>
          </a:prstGeom>
          <a:noFill/>
          <a:extLst>
            <a:ext uri="{909E8E84-426E-40DD-AFC4-6F175D3DCCD1}">
              <a14:hiddenFill xmlns:a14="http://schemas.microsoft.com/office/drawing/2010/main">
                <a:solidFill>
                  <a:srgbClr val="FFFFFF"/>
                </a:solidFill>
              </a14:hiddenFill>
            </a:ext>
          </a:extLst>
        </p:spPr>
      </p:pic>
      <p:sp>
        <p:nvSpPr>
          <p:cNvPr id="3" name="Retângulo 2">
            <a:extLst>
              <a:ext uri="{FF2B5EF4-FFF2-40B4-BE49-F238E27FC236}">
                <a16:creationId xmlns:a16="http://schemas.microsoft.com/office/drawing/2014/main" id="{DB8EB43F-A6F0-4E48-9BC1-5A1071B3F05D}"/>
              </a:ext>
            </a:extLst>
          </p:cNvPr>
          <p:cNvSpPr/>
          <p:nvPr/>
        </p:nvSpPr>
        <p:spPr>
          <a:xfrm>
            <a:off x="470122" y="5750201"/>
            <a:ext cx="2289120" cy="66172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pt-BR" sz="1500" b="1" dirty="0"/>
              <a:t>Erasmo de Roterdã (1523) </a:t>
            </a:r>
          </a:p>
          <a:p>
            <a:r>
              <a:rPr lang="pt-BR" sz="1200" dirty="0"/>
              <a:t>Hans </a:t>
            </a:r>
            <a:r>
              <a:rPr lang="pt-BR" sz="1200" dirty="0" err="1"/>
              <a:t>Holbein</a:t>
            </a:r>
            <a:r>
              <a:rPr lang="pt-BR" sz="1200" dirty="0"/>
              <a:t> – Óleo em Painel </a:t>
            </a:r>
          </a:p>
          <a:p>
            <a:r>
              <a:rPr lang="pt-BR" sz="1000" dirty="0"/>
              <a:t>Fonte: </a:t>
            </a:r>
            <a:r>
              <a:rPr lang="pt-BR" sz="1000" dirty="0" err="1"/>
              <a:t>Wikicommons</a:t>
            </a:r>
            <a:endParaRPr lang="pt-BR" sz="1000" dirty="0"/>
          </a:p>
        </p:txBody>
      </p:sp>
      <p:sp>
        <p:nvSpPr>
          <p:cNvPr id="2" name="CaixaDeTexto 1">
            <a:extLst>
              <a:ext uri="{FF2B5EF4-FFF2-40B4-BE49-F238E27FC236}">
                <a16:creationId xmlns:a16="http://schemas.microsoft.com/office/drawing/2014/main" id="{F4116A01-447D-4FD1-BE58-D569C3DA604C}"/>
              </a:ext>
            </a:extLst>
          </p:cNvPr>
          <p:cNvSpPr txBox="1"/>
          <p:nvPr/>
        </p:nvSpPr>
        <p:spPr>
          <a:xfrm>
            <a:off x="3195191" y="321732"/>
            <a:ext cx="8586176" cy="3262432"/>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r"/>
            <a:r>
              <a:rPr lang="pt-BR" sz="4000" dirty="0" err="1">
                <a:solidFill>
                  <a:schemeClr val="bg1"/>
                </a:solidFill>
                <a:latin typeface="Copperplate Gothic Bold" panose="020E0705020206020404" pitchFamily="34" charset="0"/>
              </a:rPr>
              <a:t>Textus</a:t>
            </a:r>
            <a:r>
              <a:rPr lang="pt-BR" sz="4000" dirty="0">
                <a:solidFill>
                  <a:schemeClr val="bg1"/>
                </a:solidFill>
                <a:latin typeface="Copperplate Gothic Bold" panose="020E0705020206020404" pitchFamily="34" charset="0"/>
              </a:rPr>
              <a:t> </a:t>
            </a:r>
            <a:r>
              <a:rPr lang="pt-BR" sz="4000" dirty="0" err="1">
                <a:solidFill>
                  <a:schemeClr val="bg1"/>
                </a:solidFill>
                <a:latin typeface="Copperplate Gothic Bold" panose="020E0705020206020404" pitchFamily="34" charset="0"/>
              </a:rPr>
              <a:t>Receptus</a:t>
            </a:r>
            <a:r>
              <a:rPr lang="pt-BR" sz="4000" dirty="0">
                <a:solidFill>
                  <a:schemeClr val="bg1"/>
                </a:solidFill>
                <a:latin typeface="Copperplate Gothic Bold" panose="020E0705020206020404" pitchFamily="34" charset="0"/>
              </a:rPr>
              <a:t> </a:t>
            </a:r>
            <a:r>
              <a:rPr lang="pt-BR" sz="3000" b="1" dirty="0">
                <a:solidFill>
                  <a:schemeClr val="bg1"/>
                </a:solidFill>
                <a:effectLst>
                  <a:outerShdw blurRad="38100" dist="38100" dir="2700000" algn="tl">
                    <a:srgbClr val="000000">
                      <a:alpha val="43137"/>
                    </a:srgbClr>
                  </a:outerShdw>
                </a:effectLst>
                <a:latin typeface="Copperplate Gothic Bold" panose="020E0705020206020404" pitchFamily="34" charset="0"/>
              </a:rPr>
              <a:t>(1516)</a:t>
            </a:r>
          </a:p>
          <a:p>
            <a:pPr algn="r"/>
            <a:endParaRPr lang="pt-BR" sz="1000" spc="-30" dirty="0">
              <a:solidFill>
                <a:schemeClr val="bg2"/>
              </a:solidFill>
              <a:latin typeface="Bell MT" panose="02020503060305020303" pitchFamily="18" charset="0"/>
            </a:endParaRPr>
          </a:p>
          <a:p>
            <a:pPr marL="3314700" algn="ctr"/>
            <a:r>
              <a:rPr lang="en-US" sz="2600" spc="-50" dirty="0">
                <a:solidFill>
                  <a:schemeClr val="bg2"/>
                </a:solidFill>
                <a:latin typeface="Bell MT" panose="02020503060305020303" pitchFamily="18" charset="0"/>
              </a:rPr>
              <a:t>The compilation of the best ancient Bible manuscripts in the original language made by Erasmus of Rotterdam (1466-1536) was fundamental for the new translations of the Bible produced by protestants.</a:t>
            </a:r>
          </a:p>
        </p:txBody>
      </p:sp>
    </p:spTree>
    <p:extLst>
      <p:ext uri="{BB962C8B-B14F-4D97-AF65-F5344CB8AC3E}">
        <p14:creationId xmlns:p14="http://schemas.microsoft.com/office/powerpoint/2010/main" val="20146446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8A8A8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E16F3-93EE-150B-FB8C-B280899BCBDC}"/>
              </a:ext>
            </a:extLst>
          </p:cNvPr>
          <p:cNvSpPr>
            <a:spLocks noGrp="1"/>
          </p:cNvSpPr>
          <p:nvPr>
            <p:ph type="title"/>
          </p:nvPr>
        </p:nvSpPr>
        <p:spPr>
          <a:xfrm>
            <a:off x="838200" y="668740"/>
            <a:ext cx="10515600" cy="1021948"/>
          </a:xfrm>
        </p:spPr>
        <p:txBody>
          <a:bodyPr>
            <a:normAutofit/>
          </a:bodyPr>
          <a:lstStyle/>
          <a:p>
            <a:r>
              <a:rPr lang="en-US" sz="5000" b="1" dirty="0">
                <a:ln>
                  <a:solidFill>
                    <a:schemeClr val="tx1">
                      <a:lumMod val="75000"/>
                      <a:lumOff val="25000"/>
                    </a:schemeClr>
                  </a:solidFill>
                </a:ln>
                <a:solidFill>
                  <a:schemeClr val="bg1"/>
                </a:solidFill>
                <a:effectLst>
                  <a:outerShdw blurRad="38100" dist="38100" dir="2700000" algn="tl">
                    <a:srgbClr val="000000">
                      <a:alpha val="43137"/>
                    </a:srgbClr>
                  </a:outerShdw>
                </a:effectLst>
                <a:latin typeface="Mangal Pro" panose="00000500000000000000" pitchFamily="2" charset="0"/>
              </a:rPr>
              <a:t>After the 95 Theses</a:t>
            </a:r>
            <a:endParaRPr lang="pt-BR" sz="5000" b="1" dirty="0">
              <a:ln>
                <a:solidFill>
                  <a:schemeClr val="tx1">
                    <a:lumMod val="75000"/>
                    <a:lumOff val="25000"/>
                  </a:schemeClr>
                </a:solidFill>
              </a:ln>
              <a:solidFill>
                <a:schemeClr val="bg1"/>
              </a:solidFill>
              <a:effectLst>
                <a:outerShdw blurRad="38100" dist="38100" dir="2700000" algn="tl">
                  <a:srgbClr val="000000">
                    <a:alpha val="43137"/>
                  </a:srgbClr>
                </a:outerShdw>
              </a:effectLst>
              <a:latin typeface="Mangal Pro" panose="00000500000000000000" pitchFamily="2" charset="0"/>
            </a:endParaRPr>
          </a:p>
        </p:txBody>
      </p:sp>
      <p:sp>
        <p:nvSpPr>
          <p:cNvPr id="3" name="Content Placeholder 2">
            <a:extLst>
              <a:ext uri="{FF2B5EF4-FFF2-40B4-BE49-F238E27FC236}">
                <a16:creationId xmlns:a16="http://schemas.microsoft.com/office/drawing/2014/main" id="{1C1EEA05-D2AA-9FC2-F37D-28C53D24D667}"/>
              </a:ext>
            </a:extLst>
          </p:cNvPr>
          <p:cNvSpPr>
            <a:spLocks noGrp="1"/>
          </p:cNvSpPr>
          <p:nvPr>
            <p:ph idx="1"/>
          </p:nvPr>
        </p:nvSpPr>
        <p:spPr>
          <a:xfrm>
            <a:off x="838200" y="1690688"/>
            <a:ext cx="7132093" cy="4657062"/>
          </a:xfrm>
        </p:spPr>
        <p:txBody>
          <a:bodyPr>
            <a:normAutofit/>
          </a:bodyPr>
          <a:lstStyle/>
          <a:p>
            <a:pPr marL="0" indent="0" algn="just">
              <a:buNone/>
            </a:pPr>
            <a:r>
              <a:rPr lang="en-US" sz="3200" dirty="0">
                <a:solidFill>
                  <a:schemeClr val="bg1"/>
                </a:solidFill>
                <a:latin typeface="Candara" panose="020E0502030303020204" pitchFamily="34" charset="0"/>
              </a:rPr>
              <a:t>Luther’s 95 theses fixated at the door of Wittenberg Cathedral on October 31, 1517, created a turmoil bigger than he or the Roman Catholic Church initially expected. Soon Luther was questioned about all his beliefs and had to defend himself. One of the first questions posed to him was </a:t>
            </a:r>
            <a:r>
              <a:rPr lang="en-US" sz="32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Candara" panose="020E0502030303020204" pitchFamily="34" charset="0"/>
              </a:rPr>
              <a:t>how could he challenge something that was decreed by the Pope?</a:t>
            </a:r>
            <a:endParaRPr lang="pt-BR" sz="3200" b="1" dirty="0">
              <a:effectLst>
                <a:outerShdw blurRad="38100" dist="38100" dir="2700000" algn="tl">
                  <a:srgbClr val="000000">
                    <a:alpha val="43137"/>
                  </a:srgbClr>
                </a:outerShdw>
              </a:effectLst>
              <a:latin typeface="Candara" panose="020E0502030303020204" pitchFamily="34" charset="0"/>
            </a:endParaRPr>
          </a:p>
        </p:txBody>
      </p:sp>
      <p:pic>
        <p:nvPicPr>
          <p:cNvPr id="2050" name="Picture 2" descr="Martin Luther (1483-1546) hanging his 95 theses in Wittenberg">
            <a:extLst>
              <a:ext uri="{FF2B5EF4-FFF2-40B4-BE49-F238E27FC236}">
                <a16:creationId xmlns:a16="http://schemas.microsoft.com/office/drawing/2014/main" id="{3614197D-612B-BC71-F254-AFE73334B0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560"/>
          <a:stretch/>
        </p:blipFill>
        <p:spPr bwMode="auto">
          <a:xfrm>
            <a:off x="8256896" y="0"/>
            <a:ext cx="3935104" cy="6865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000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92" name="Picture 16" descr="https://www.stpauls.co.uk/SM4/Mutable/Uploads/generic_image/William-Tyndale_1.jpg">
            <a:extLst>
              <a:ext uri="{FF2B5EF4-FFF2-40B4-BE49-F238E27FC236}">
                <a16:creationId xmlns:a16="http://schemas.microsoft.com/office/drawing/2014/main" id="{EED65E01-D258-4339-BC5A-12C76520AFE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406" r="2" b="35657"/>
          <a:stretch/>
        </p:blipFill>
        <p:spPr bwMode="auto">
          <a:xfrm>
            <a:off x="6887044" y="-1"/>
            <a:ext cx="4661488" cy="3104208"/>
          </a:xfrm>
          <a:prstGeom prst="rect">
            <a:avLst/>
          </a:prstGeom>
          <a:noFill/>
          <a:extLst>
            <a:ext uri="{909E8E84-426E-40DD-AFC4-6F175D3DCCD1}">
              <a14:hiddenFill xmlns:a14="http://schemas.microsoft.com/office/drawing/2010/main">
                <a:solidFill>
                  <a:srgbClr val="FFFFFF"/>
                </a:solidFill>
              </a14:hiddenFill>
            </a:ext>
          </a:extLst>
        </p:spPr>
      </p:pic>
      <p:pic>
        <p:nvPicPr>
          <p:cNvPr id="24590" name="Picture 14" descr="https://www.stpauls.co.uk/SM4/Mutable/Uploads/generic_image/The-St-Paul's-Cathedral-Library_1.jpg">
            <a:extLst>
              <a:ext uri="{FF2B5EF4-FFF2-40B4-BE49-F238E27FC236}">
                <a16:creationId xmlns:a16="http://schemas.microsoft.com/office/drawing/2014/main" id="{7B2C8AF4-4819-443B-9227-4961D1512F3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122" r="-1" b="728"/>
          <a:stretch/>
        </p:blipFill>
        <p:spPr bwMode="auto">
          <a:xfrm>
            <a:off x="5419264" y="3265081"/>
            <a:ext cx="6129269" cy="3592925"/>
          </a:xfrm>
          <a:prstGeom prst="rect">
            <a:avLst/>
          </a:prstGeom>
          <a:noFill/>
          <a:extLst>
            <a:ext uri="{909E8E84-426E-40DD-AFC4-6F175D3DCCD1}">
              <a14:hiddenFill xmlns:a14="http://schemas.microsoft.com/office/drawing/2010/main">
                <a:solidFill>
                  <a:srgbClr val="FFFFFF"/>
                </a:solidFill>
              </a14:hiddenFill>
            </a:ext>
          </a:extLst>
        </p:spPr>
      </p:pic>
      <p:pic>
        <p:nvPicPr>
          <p:cNvPr id="24588" name="Picture 12" descr="https://www.stpauls.co.uk/SM4/Mutable/Uploads/generic_image/The-St-Paul's-Tyndale-Bible_1.jpg">
            <a:extLst>
              <a:ext uri="{FF2B5EF4-FFF2-40B4-BE49-F238E27FC236}">
                <a16:creationId xmlns:a16="http://schemas.microsoft.com/office/drawing/2014/main" id="{CCD49DE3-AE0B-4D7C-8DE7-3F48BA9696F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 r="2" b="3091"/>
          <a:stretch/>
        </p:blipFill>
        <p:spPr bwMode="auto">
          <a:xfrm>
            <a:off x="643467" y="-6"/>
            <a:ext cx="6082711" cy="3920044"/>
          </a:xfrm>
          <a:custGeom>
            <a:avLst/>
            <a:gdLst>
              <a:gd name="connsiteX0" fmla="*/ 0 w 6082711"/>
              <a:gd name="connsiteY0" fmla="*/ 0 h 3920044"/>
              <a:gd name="connsiteX1" fmla="*/ 6082711 w 6082711"/>
              <a:gd name="connsiteY1" fmla="*/ 0 h 3920044"/>
              <a:gd name="connsiteX2" fmla="*/ 6082711 w 6082711"/>
              <a:gd name="connsiteY2" fmla="*/ 3103225 h 3920044"/>
              <a:gd name="connsiteX3" fmla="*/ 4614930 w 6082711"/>
              <a:gd name="connsiteY3" fmla="*/ 3103225 h 3920044"/>
              <a:gd name="connsiteX4" fmla="*/ 4614930 w 6082711"/>
              <a:gd name="connsiteY4" fmla="*/ 3920044 h 3920044"/>
              <a:gd name="connsiteX5" fmla="*/ 0 w 6082711"/>
              <a:gd name="connsiteY5" fmla="*/ 3920044 h 39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82711" h="3920044">
                <a:moveTo>
                  <a:pt x="0" y="0"/>
                </a:moveTo>
                <a:lnTo>
                  <a:pt x="6082711" y="0"/>
                </a:lnTo>
                <a:lnTo>
                  <a:pt x="6082711" y="3103225"/>
                </a:lnTo>
                <a:lnTo>
                  <a:pt x="4614930" y="3103225"/>
                </a:lnTo>
                <a:lnTo>
                  <a:pt x="4614930" y="3920044"/>
                </a:lnTo>
                <a:lnTo>
                  <a:pt x="0" y="3920044"/>
                </a:lnTo>
                <a:close/>
              </a:path>
            </a:pathLst>
          </a:custGeom>
          <a:noFill/>
          <a:extLst>
            <a:ext uri="{909E8E84-426E-40DD-AFC4-6F175D3DCCD1}">
              <a14:hiddenFill xmlns:a14="http://schemas.microsoft.com/office/drawing/2010/main">
                <a:solidFill>
                  <a:srgbClr val="FFFFFF"/>
                </a:solidFill>
              </a14:hiddenFill>
            </a:ext>
          </a:extLst>
        </p:spPr>
      </p:pic>
      <p:sp>
        <p:nvSpPr>
          <p:cNvPr id="2" name="CaixaDeTexto 1">
            <a:extLst>
              <a:ext uri="{FF2B5EF4-FFF2-40B4-BE49-F238E27FC236}">
                <a16:creationId xmlns:a16="http://schemas.microsoft.com/office/drawing/2014/main" id="{3F455DDC-DDFB-4187-AFCC-ADCF5BAC9B48}"/>
              </a:ext>
            </a:extLst>
          </p:cNvPr>
          <p:cNvSpPr txBox="1"/>
          <p:nvPr/>
        </p:nvSpPr>
        <p:spPr>
          <a:xfrm>
            <a:off x="2869610" y="133492"/>
            <a:ext cx="6146502" cy="70788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pt-BR" sz="4000" b="1" dirty="0" err="1">
                <a:effectLst>
                  <a:outerShdw blurRad="38100" dist="38100" dir="2700000" algn="tl">
                    <a:srgbClr val="000000">
                      <a:alpha val="43137"/>
                    </a:srgbClr>
                  </a:outerShdw>
                </a:effectLst>
                <a:latin typeface="Copperplate Gothic Bold" panose="020E0705020206020404" pitchFamily="34" charset="0"/>
              </a:rPr>
              <a:t>Tyndale</a:t>
            </a:r>
            <a:r>
              <a:rPr lang="pt-BR" sz="4000" b="1" dirty="0">
                <a:effectLst>
                  <a:outerShdw blurRad="38100" dist="38100" dir="2700000" algn="tl">
                    <a:srgbClr val="000000">
                      <a:alpha val="43137"/>
                    </a:srgbClr>
                  </a:outerShdw>
                </a:effectLst>
                <a:latin typeface="Copperplate Gothic Bold" panose="020E0705020206020404" pitchFamily="34" charset="0"/>
              </a:rPr>
              <a:t> </a:t>
            </a:r>
            <a:r>
              <a:rPr lang="pt-BR" sz="4000" b="1" dirty="0" err="1">
                <a:effectLst>
                  <a:outerShdw blurRad="38100" dist="38100" dir="2700000" algn="tl">
                    <a:srgbClr val="000000">
                      <a:alpha val="43137"/>
                    </a:srgbClr>
                  </a:outerShdw>
                </a:effectLst>
                <a:latin typeface="Copperplate Gothic Bold" panose="020E0705020206020404" pitchFamily="34" charset="0"/>
              </a:rPr>
              <a:t>Bible</a:t>
            </a:r>
            <a:r>
              <a:rPr lang="pt-BR" sz="4000" b="1" dirty="0">
                <a:effectLst>
                  <a:outerShdw blurRad="38100" dist="38100" dir="2700000" algn="tl">
                    <a:srgbClr val="000000">
                      <a:alpha val="43137"/>
                    </a:srgbClr>
                  </a:outerShdw>
                </a:effectLst>
                <a:latin typeface="Copperplate Gothic Bold" panose="020E0705020206020404" pitchFamily="34" charset="0"/>
              </a:rPr>
              <a:t> (1526)</a:t>
            </a:r>
          </a:p>
        </p:txBody>
      </p:sp>
      <p:pic>
        <p:nvPicPr>
          <p:cNvPr id="3" name="Picture 18" descr="King-James-Version-Bible-first-edition-title-page-1611.png">
            <a:extLst>
              <a:ext uri="{FF2B5EF4-FFF2-40B4-BE49-F238E27FC236}">
                <a16:creationId xmlns:a16="http://schemas.microsoft.com/office/drawing/2014/main" id="{E5ADC12C-2992-4CB8-9850-ABBA00B24D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2500" y="4130275"/>
            <a:ext cx="1714501" cy="2678714"/>
          </a:xfrm>
          <a:prstGeom prst="rect">
            <a:avLst/>
          </a:prstGeom>
          <a:noFill/>
          <a:extLst>
            <a:ext uri="{909E8E84-426E-40DD-AFC4-6F175D3DCCD1}">
              <a14:hiddenFill xmlns:a14="http://schemas.microsoft.com/office/drawing/2010/main">
                <a:solidFill>
                  <a:srgbClr val="FFFFFF"/>
                </a:solidFill>
              </a14:hiddenFill>
            </a:ext>
          </a:extLst>
        </p:spPr>
      </p:pic>
      <p:pic>
        <p:nvPicPr>
          <p:cNvPr id="24596" name="Picture 20" descr="https://upload.wikimedia.org/wikipedia/commons/d/d0/Tyndale_Bible_-_Gospel_of_John.jpg">
            <a:extLst>
              <a:ext uri="{FF2B5EF4-FFF2-40B4-BE49-F238E27FC236}">
                <a16:creationId xmlns:a16="http://schemas.microsoft.com/office/drawing/2014/main" id="{08BD39F7-756E-475A-8FFE-C93CFE25B81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0714" t="5186" r="18372" b="58655"/>
          <a:stretch/>
        </p:blipFill>
        <p:spPr bwMode="auto">
          <a:xfrm>
            <a:off x="643467" y="4130275"/>
            <a:ext cx="2745706" cy="2644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42224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4" name="Picture 6" descr="http://4.bp.blogspot.com/__9OOS_Sr1Gk/SVVhX89J7oI/AAAAAAAAAYU/cBBkWgNLU-Q/s400/Printers+Shop2.jpg">
            <a:extLst>
              <a:ext uri="{FF2B5EF4-FFF2-40B4-BE49-F238E27FC236}">
                <a16:creationId xmlns:a16="http://schemas.microsoft.com/office/drawing/2014/main" id="{E6BBB1AC-C345-4BAE-9B25-1EC48C11786E}"/>
              </a:ext>
            </a:extLst>
          </p:cNvPr>
          <p:cNvPicPr>
            <a:picLocks noChangeAspect="1" noChangeArrowheads="1"/>
          </p:cNvPicPr>
          <p:nvPr/>
        </p:nvPicPr>
        <p:blipFill rotWithShape="1">
          <a:blip r:embed="rId2">
            <a:duotone>
              <a:prstClr val="black"/>
              <a:schemeClr val="accent3">
                <a:tint val="45000"/>
                <a:satMod val="400000"/>
              </a:schemeClr>
            </a:duoton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t="19754" b="17593"/>
          <a:stretch/>
        </p:blipFill>
        <p:spPr bwMode="auto">
          <a:xfrm>
            <a:off x="4531894" y="3235119"/>
            <a:ext cx="6731338" cy="3141988"/>
          </a:xfrm>
          <a:prstGeom prst="rect">
            <a:avLst/>
          </a:prstGeom>
          <a:ln>
            <a:noFill/>
          </a:ln>
          <a:effectLst>
            <a:softEdge rad="38100"/>
          </a:effectLst>
          <a:extLst>
            <a:ext uri="{909E8E84-426E-40DD-AFC4-6F175D3DCCD1}">
              <a14:hiddenFill xmlns:a14="http://schemas.microsoft.com/office/drawing/2010/main">
                <a:solidFill>
                  <a:srgbClr val="FFFFFF"/>
                </a:solidFill>
              </a14:hiddenFill>
            </a:ext>
          </a:extLst>
        </p:spPr>
      </p:pic>
      <p:pic>
        <p:nvPicPr>
          <p:cNvPr id="32772" name="Picture 4" descr="http://1.bp.blogspot.com/__9OOS_Sr1Gk/SVVgz-aSq-I/AAAAAAAAAYM/dplgQ1NoWFY/s400/378px-Jacob_van_Liesvelt_Bibel_1526.jpg">
            <a:extLst>
              <a:ext uri="{FF2B5EF4-FFF2-40B4-BE49-F238E27FC236}">
                <a16:creationId xmlns:a16="http://schemas.microsoft.com/office/drawing/2014/main" id="{59B2832D-3A9D-41C6-ADD5-603A9FF70F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632" y="488370"/>
            <a:ext cx="3709904" cy="58887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Retângulo 2">
            <a:extLst>
              <a:ext uri="{FF2B5EF4-FFF2-40B4-BE49-F238E27FC236}">
                <a16:creationId xmlns:a16="http://schemas.microsoft.com/office/drawing/2014/main" id="{167FCA0B-C348-4035-9D9B-0C15C2793848}"/>
              </a:ext>
            </a:extLst>
          </p:cNvPr>
          <p:cNvSpPr/>
          <p:nvPr/>
        </p:nvSpPr>
        <p:spPr>
          <a:xfrm>
            <a:off x="4620126" y="280464"/>
            <a:ext cx="6731338" cy="707886"/>
          </a:xfrm>
          <a:prstGeom prst="rect">
            <a:avLst/>
          </a:prstGeom>
        </p:spPr>
        <p:txBody>
          <a:bodyPr wrap="square">
            <a:spAutoFit/>
          </a:bodyPr>
          <a:lstStyle/>
          <a:p>
            <a:pPr>
              <a:spcAft>
                <a:spcPts val="600"/>
              </a:spcAft>
            </a:pPr>
            <a:r>
              <a:rPr lang="en-US" sz="4000" b="1" dirty="0">
                <a:solidFill>
                  <a:srgbClr val="333333"/>
                </a:solidFill>
                <a:effectLst>
                  <a:outerShdw blurRad="38100" dist="38100" dir="2700000" algn="tl">
                    <a:srgbClr val="000000">
                      <a:alpha val="43137"/>
                    </a:srgbClr>
                  </a:outerShdw>
                </a:effectLst>
                <a:latin typeface="Copperplate Gothic Bold" panose="020E0705020206020404" pitchFamily="34" charset="0"/>
              </a:rPr>
              <a:t>Dutch Bible </a:t>
            </a:r>
            <a:r>
              <a:rPr lang="en-US" sz="3000" b="1" dirty="0">
                <a:solidFill>
                  <a:srgbClr val="333333"/>
                </a:solidFill>
                <a:effectLst>
                  <a:outerShdw blurRad="38100" dist="38100" dir="2700000" algn="tl">
                    <a:srgbClr val="000000">
                      <a:alpha val="43137"/>
                    </a:srgbClr>
                  </a:outerShdw>
                </a:effectLst>
                <a:latin typeface="Copperplate Gothic Bold" panose="020E0705020206020404" pitchFamily="34" charset="0"/>
              </a:rPr>
              <a:t>(1526)</a:t>
            </a:r>
            <a:r>
              <a:rPr lang="en-US" sz="3000" dirty="0">
                <a:latin typeface="Bell MT" panose="02020503060305020303" pitchFamily="18" charset="0"/>
              </a:rPr>
              <a:t>.</a:t>
            </a:r>
            <a:endParaRPr lang="pt-BR" sz="3000" dirty="0">
              <a:latin typeface="Bell MT" panose="02020503060305020303" pitchFamily="18" charset="0"/>
            </a:endParaRPr>
          </a:p>
        </p:txBody>
      </p:sp>
      <p:sp>
        <p:nvSpPr>
          <p:cNvPr id="4" name="Retângulo 3">
            <a:extLst>
              <a:ext uri="{FF2B5EF4-FFF2-40B4-BE49-F238E27FC236}">
                <a16:creationId xmlns:a16="http://schemas.microsoft.com/office/drawing/2014/main" id="{D7E2812D-A98C-4552-B9EF-3A79A0BD9184}"/>
              </a:ext>
            </a:extLst>
          </p:cNvPr>
          <p:cNvSpPr/>
          <p:nvPr/>
        </p:nvSpPr>
        <p:spPr>
          <a:xfrm>
            <a:off x="4708357" y="988350"/>
            <a:ext cx="6554875" cy="2169825"/>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algn="ctr">
              <a:spcAft>
                <a:spcPts val="600"/>
              </a:spcAft>
            </a:pPr>
            <a:r>
              <a:rPr lang="en-US" sz="2700" spc="-40" dirty="0">
                <a:latin typeface="Bell MT" panose="02020503060305020303" pitchFamily="18" charset="0"/>
              </a:rPr>
              <a:t>This translation was published in Antwerp by Jacob Van </a:t>
            </a:r>
            <a:r>
              <a:rPr lang="en-US" sz="2700" spc="-40" dirty="0" err="1">
                <a:latin typeface="Bell MT" panose="02020503060305020303" pitchFamily="18" charset="0"/>
              </a:rPr>
              <a:t>Liesvelt</a:t>
            </a:r>
            <a:r>
              <a:rPr lang="en-US" sz="2700" spc="-40" dirty="0">
                <a:latin typeface="Bell MT" panose="02020503060305020303" pitchFamily="18" charset="0"/>
              </a:rPr>
              <a:t> and was based on Luther’s translation. This led the Synod of Dort (1618) to approve a new translation, which was concluded in 1537.</a:t>
            </a:r>
            <a:endParaRPr lang="pt-BR" sz="2700" spc="-40" dirty="0"/>
          </a:p>
        </p:txBody>
      </p:sp>
      <p:sp>
        <p:nvSpPr>
          <p:cNvPr id="5" name="CaixaDeTexto 4">
            <a:extLst>
              <a:ext uri="{FF2B5EF4-FFF2-40B4-BE49-F238E27FC236}">
                <a16:creationId xmlns:a16="http://schemas.microsoft.com/office/drawing/2014/main" id="{28105990-0606-41F8-90A3-CEA421FCC9FC}"/>
              </a:ext>
            </a:extLst>
          </p:cNvPr>
          <p:cNvSpPr txBox="1"/>
          <p:nvPr/>
        </p:nvSpPr>
        <p:spPr>
          <a:xfrm>
            <a:off x="7261692" y="6007775"/>
            <a:ext cx="4001540" cy="36933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b="1" dirty="0"/>
              <a:t>Printing Press of Antwerp, 16th century.</a:t>
            </a:r>
          </a:p>
        </p:txBody>
      </p:sp>
      <p:sp>
        <p:nvSpPr>
          <p:cNvPr id="6" name="Retângulo 5">
            <a:extLst>
              <a:ext uri="{FF2B5EF4-FFF2-40B4-BE49-F238E27FC236}">
                <a16:creationId xmlns:a16="http://schemas.microsoft.com/office/drawing/2014/main" id="{0C76F58C-834F-4837-9FEE-90BA93198522}"/>
              </a:ext>
            </a:extLst>
          </p:cNvPr>
          <p:cNvSpPr/>
          <p:nvPr/>
        </p:nvSpPr>
        <p:spPr>
          <a:xfrm>
            <a:off x="0" y="6581001"/>
            <a:ext cx="6320589" cy="276999"/>
          </a:xfrm>
          <a:prstGeom prst="rect">
            <a:avLst/>
          </a:prstGeom>
        </p:spPr>
        <p:txBody>
          <a:bodyPr wrap="square">
            <a:spAutoFit/>
          </a:bodyPr>
          <a:lstStyle/>
          <a:p>
            <a:r>
              <a:rPr lang="pt-BR" sz="1200" dirty="0">
                <a:solidFill>
                  <a:schemeClr val="bg1">
                    <a:lumMod val="75000"/>
                  </a:schemeClr>
                </a:solidFill>
              </a:rPr>
              <a:t>Fonte: http://flemishamerican.blogspot.com.br/2008/12/flemish-influence-on-pilgrims-part-2.html</a:t>
            </a:r>
          </a:p>
        </p:txBody>
      </p:sp>
      <p:sp>
        <p:nvSpPr>
          <p:cNvPr id="8" name="Retângulo 7">
            <a:extLst>
              <a:ext uri="{FF2B5EF4-FFF2-40B4-BE49-F238E27FC236}">
                <a16:creationId xmlns:a16="http://schemas.microsoft.com/office/drawing/2014/main" id="{44A0A739-BD30-4928-8212-92A45131B012}"/>
              </a:ext>
            </a:extLst>
          </p:cNvPr>
          <p:cNvSpPr/>
          <p:nvPr/>
        </p:nvSpPr>
        <p:spPr>
          <a:xfrm>
            <a:off x="336884" y="280464"/>
            <a:ext cx="11470105" cy="6300537"/>
          </a:xfrm>
          <a:prstGeom prst="rect">
            <a:avLst/>
          </a:prstGeom>
          <a:noFill/>
          <a:ln w="952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pt-BR"/>
          </a:p>
        </p:txBody>
      </p:sp>
    </p:spTree>
    <p:extLst>
      <p:ext uri="{BB962C8B-B14F-4D97-AF65-F5344CB8AC3E}">
        <p14:creationId xmlns:p14="http://schemas.microsoft.com/office/powerpoint/2010/main" val="12487498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796" name="Picture 4" descr="https://www.museeprotestant.org/wp-content/uploads/2013/12/0000000973L.jpg">
            <a:extLst>
              <a:ext uri="{FF2B5EF4-FFF2-40B4-BE49-F238E27FC236}">
                <a16:creationId xmlns:a16="http://schemas.microsoft.com/office/drawing/2014/main" id="{35CB92E4-8A5A-4D67-983D-7B043161361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544" b="3482"/>
          <a:stretch/>
        </p:blipFill>
        <p:spPr bwMode="auto">
          <a:xfrm>
            <a:off x="5245769" y="3789063"/>
            <a:ext cx="5502444" cy="2547566"/>
          </a:xfrm>
          <a:prstGeom prst="rect">
            <a:avLst/>
          </a:prstGeom>
          <a:noFill/>
          <a:extLst>
            <a:ext uri="{909E8E84-426E-40DD-AFC4-6F175D3DCCD1}">
              <a14:hiddenFill xmlns:a14="http://schemas.microsoft.com/office/drawing/2010/main">
                <a:solidFill>
                  <a:srgbClr val="FFFFFF"/>
                </a:solidFill>
              </a14:hiddenFill>
            </a:ext>
          </a:extLst>
        </p:spPr>
      </p:pic>
      <p:pic>
        <p:nvPicPr>
          <p:cNvPr id="33794" name="Picture 2" descr="Resultado de imagem para Bible d'Olivétan">
            <a:extLst>
              <a:ext uri="{FF2B5EF4-FFF2-40B4-BE49-F238E27FC236}">
                <a16:creationId xmlns:a16="http://schemas.microsoft.com/office/drawing/2014/main" id="{D889AFAA-92BF-4EFC-BDC0-65E5666CE51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10" r="3357" b="1803"/>
          <a:stretch/>
        </p:blipFill>
        <p:spPr bwMode="auto">
          <a:xfrm>
            <a:off x="410746" y="383559"/>
            <a:ext cx="4145212" cy="58407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CaixaDeTexto 1">
            <a:extLst>
              <a:ext uri="{FF2B5EF4-FFF2-40B4-BE49-F238E27FC236}">
                <a16:creationId xmlns:a16="http://schemas.microsoft.com/office/drawing/2014/main" id="{10AA71CB-22CE-4AF8-B76B-F14797AF4EF2}"/>
              </a:ext>
            </a:extLst>
          </p:cNvPr>
          <p:cNvSpPr txBox="1"/>
          <p:nvPr/>
        </p:nvSpPr>
        <p:spPr>
          <a:xfrm>
            <a:off x="4748463" y="383559"/>
            <a:ext cx="7026443" cy="3370153"/>
          </a:xfrm>
          <a:prstGeom prst="rect">
            <a:avLst/>
          </a:prstGeom>
          <a:noFill/>
        </p:spPr>
        <p:txBody>
          <a:bodyPr wrap="square" rtlCol="0">
            <a:spAutoFit/>
          </a:bodyPr>
          <a:lstStyle/>
          <a:p>
            <a:r>
              <a:rPr lang="pt-BR" sz="4000" b="1" dirty="0" err="1">
                <a:solidFill>
                  <a:schemeClr val="bg1"/>
                </a:solidFill>
                <a:effectLst>
                  <a:outerShdw blurRad="38100" dist="38100" dir="2700000" algn="tl">
                    <a:srgbClr val="000000">
                      <a:alpha val="43137"/>
                    </a:srgbClr>
                  </a:outerShdw>
                </a:effectLst>
                <a:latin typeface="Copperplate Gothic Bold" panose="020E0705020206020404" pitchFamily="34" charset="0"/>
              </a:rPr>
              <a:t>French</a:t>
            </a:r>
            <a:r>
              <a:rPr lang="pt-BR" sz="4000" b="1" dirty="0">
                <a:solidFill>
                  <a:schemeClr val="bg1"/>
                </a:solidFill>
                <a:effectLst>
                  <a:outerShdw blurRad="38100" dist="38100" dir="2700000" algn="tl">
                    <a:srgbClr val="000000">
                      <a:alpha val="43137"/>
                    </a:srgbClr>
                  </a:outerShdw>
                </a:effectLst>
                <a:latin typeface="Copperplate Gothic Bold" panose="020E0705020206020404" pitchFamily="34" charset="0"/>
              </a:rPr>
              <a:t> Bible (</a:t>
            </a:r>
            <a:r>
              <a:rPr lang="en-US" sz="3000" b="1" dirty="0">
                <a:solidFill>
                  <a:schemeClr val="bg1"/>
                </a:solidFill>
                <a:effectLst>
                  <a:outerShdw blurRad="38100" dist="38100" dir="2700000" algn="tl">
                    <a:srgbClr val="000000">
                      <a:alpha val="43137"/>
                    </a:srgbClr>
                  </a:outerShdw>
                </a:effectLst>
                <a:latin typeface="Copperplate Gothic Bold" panose="020E0705020206020404" pitchFamily="34" charset="0"/>
              </a:rPr>
              <a:t>1535</a:t>
            </a:r>
            <a:r>
              <a:rPr lang="pt-BR" sz="3000" b="1" dirty="0">
                <a:solidFill>
                  <a:schemeClr val="bg1"/>
                </a:solidFill>
                <a:effectLst>
                  <a:outerShdw blurRad="38100" dist="38100" dir="2700000" algn="tl">
                    <a:srgbClr val="000000">
                      <a:alpha val="43137"/>
                    </a:srgbClr>
                  </a:outerShdw>
                </a:effectLst>
                <a:latin typeface="Copperplate Gothic Bold" panose="020E0705020206020404" pitchFamily="34" charset="0"/>
              </a:rPr>
              <a:t>)</a:t>
            </a:r>
            <a:endParaRPr lang="pt-BR" sz="3000" dirty="0">
              <a:solidFill>
                <a:schemeClr val="bg1"/>
              </a:solidFill>
              <a:latin typeface="Bell MT" panose="02020503060305020303" pitchFamily="18" charset="0"/>
            </a:endParaRPr>
          </a:p>
          <a:p>
            <a:pPr algn="just">
              <a:spcBef>
                <a:spcPts val="600"/>
              </a:spcBef>
            </a:pPr>
            <a:r>
              <a:rPr lang="pt-BR" sz="2800" dirty="0" err="1">
                <a:solidFill>
                  <a:schemeClr val="bg1"/>
                </a:solidFill>
                <a:latin typeface="Bell MT" panose="02020503060305020303" pitchFamily="18" charset="0"/>
              </a:rPr>
              <a:t>Translated</a:t>
            </a:r>
            <a:r>
              <a:rPr lang="pt-BR" sz="2800" dirty="0">
                <a:solidFill>
                  <a:schemeClr val="bg1"/>
                </a:solidFill>
                <a:latin typeface="Bell MT" panose="02020503060305020303" pitchFamily="18" charset="0"/>
              </a:rPr>
              <a:t> </a:t>
            </a:r>
            <a:r>
              <a:rPr lang="pt-BR" sz="2800" dirty="0" err="1">
                <a:solidFill>
                  <a:schemeClr val="bg1"/>
                </a:solidFill>
                <a:latin typeface="Bell MT" panose="02020503060305020303" pitchFamily="18" charset="0"/>
              </a:rPr>
              <a:t>from</a:t>
            </a:r>
            <a:r>
              <a:rPr lang="pt-BR" sz="2800" dirty="0">
                <a:solidFill>
                  <a:schemeClr val="bg1"/>
                </a:solidFill>
                <a:latin typeface="Bell MT" panose="02020503060305020303" pitchFamily="18" charset="0"/>
              </a:rPr>
              <a:t> </a:t>
            </a:r>
            <a:r>
              <a:rPr lang="pt-BR" sz="2800" dirty="0" err="1">
                <a:solidFill>
                  <a:schemeClr val="bg1"/>
                </a:solidFill>
                <a:latin typeface="Bell MT" panose="02020503060305020303" pitchFamily="18" charset="0"/>
              </a:rPr>
              <a:t>the</a:t>
            </a:r>
            <a:r>
              <a:rPr lang="pt-BR" sz="2800" dirty="0">
                <a:solidFill>
                  <a:schemeClr val="bg1"/>
                </a:solidFill>
                <a:latin typeface="Bell MT" panose="02020503060305020303" pitchFamily="18" charset="0"/>
              </a:rPr>
              <a:t> </a:t>
            </a:r>
            <a:r>
              <a:rPr lang="pt-BR" sz="2800" dirty="0" err="1">
                <a:solidFill>
                  <a:schemeClr val="bg1"/>
                </a:solidFill>
                <a:latin typeface="Bell MT" panose="02020503060305020303" pitchFamily="18" charset="0"/>
              </a:rPr>
              <a:t>Erasmian</a:t>
            </a:r>
            <a:r>
              <a:rPr lang="pt-BR" sz="2800" dirty="0">
                <a:solidFill>
                  <a:schemeClr val="bg1"/>
                </a:solidFill>
                <a:latin typeface="Bell MT" panose="02020503060305020303" pitchFamily="18" charset="0"/>
              </a:rPr>
              <a:t> </a:t>
            </a:r>
            <a:r>
              <a:rPr lang="pt-BR" sz="2800" dirty="0" err="1">
                <a:solidFill>
                  <a:schemeClr val="bg1"/>
                </a:solidFill>
                <a:latin typeface="Bell MT" panose="02020503060305020303" pitchFamily="18" charset="0"/>
              </a:rPr>
              <a:t>text</a:t>
            </a:r>
            <a:r>
              <a:rPr lang="pt-BR" sz="2800" dirty="0">
                <a:solidFill>
                  <a:schemeClr val="bg1"/>
                </a:solidFill>
                <a:latin typeface="Bell MT" panose="02020503060305020303" pitchFamily="18" charset="0"/>
              </a:rPr>
              <a:t> </a:t>
            </a:r>
            <a:r>
              <a:rPr lang="pt-BR" sz="2800" dirty="0" err="1">
                <a:solidFill>
                  <a:schemeClr val="bg1"/>
                </a:solidFill>
                <a:latin typeface="Bell MT" panose="02020503060305020303" pitchFamily="18" charset="0"/>
              </a:rPr>
              <a:t>and</a:t>
            </a:r>
            <a:r>
              <a:rPr lang="pt-BR" sz="2800" dirty="0">
                <a:solidFill>
                  <a:schemeClr val="bg1"/>
                </a:solidFill>
                <a:latin typeface="Bell MT" panose="02020503060305020303" pitchFamily="18" charset="0"/>
              </a:rPr>
              <a:t> </a:t>
            </a:r>
            <a:r>
              <a:rPr lang="pt-BR" sz="2800" dirty="0" err="1">
                <a:solidFill>
                  <a:schemeClr val="bg1"/>
                </a:solidFill>
                <a:latin typeface="Bell MT" panose="02020503060305020303" pitchFamily="18" charset="0"/>
              </a:rPr>
              <a:t>based</a:t>
            </a:r>
            <a:r>
              <a:rPr lang="pt-BR" sz="2800" dirty="0">
                <a:solidFill>
                  <a:schemeClr val="bg1"/>
                </a:solidFill>
                <a:latin typeface="Bell MT" panose="02020503060305020303" pitchFamily="18" charset="0"/>
              </a:rPr>
              <a:t> </a:t>
            </a:r>
            <a:r>
              <a:rPr lang="pt-BR" sz="2800" dirty="0" err="1">
                <a:solidFill>
                  <a:schemeClr val="bg1"/>
                </a:solidFill>
                <a:latin typeface="Bell MT" panose="02020503060305020303" pitchFamily="18" charset="0"/>
              </a:rPr>
              <a:t>on</a:t>
            </a:r>
            <a:r>
              <a:rPr lang="pt-BR" sz="2800" dirty="0">
                <a:solidFill>
                  <a:schemeClr val="bg1"/>
                </a:solidFill>
                <a:latin typeface="Bell MT" panose="02020503060305020303" pitchFamily="18" charset="0"/>
              </a:rPr>
              <a:t> </a:t>
            </a:r>
            <a:r>
              <a:rPr lang="pt-BR" sz="2800" dirty="0" err="1">
                <a:solidFill>
                  <a:schemeClr val="bg1"/>
                </a:solidFill>
                <a:latin typeface="Bell MT" panose="02020503060305020303" pitchFamily="18" charset="0"/>
              </a:rPr>
              <a:t>the</a:t>
            </a:r>
            <a:r>
              <a:rPr lang="pt-BR" sz="2800" dirty="0">
                <a:solidFill>
                  <a:schemeClr val="bg1"/>
                </a:solidFill>
                <a:latin typeface="Bell MT" panose="02020503060305020303" pitchFamily="18" charset="0"/>
              </a:rPr>
              <a:t> NT </a:t>
            </a:r>
            <a:r>
              <a:rPr lang="pt-BR" sz="2800" dirty="0" err="1">
                <a:solidFill>
                  <a:schemeClr val="bg1"/>
                </a:solidFill>
                <a:latin typeface="Bell MT" panose="02020503060305020303" pitchFamily="18" charset="0"/>
              </a:rPr>
              <a:t>version</a:t>
            </a:r>
            <a:r>
              <a:rPr lang="pt-BR" sz="2800" dirty="0">
                <a:solidFill>
                  <a:schemeClr val="bg1"/>
                </a:solidFill>
                <a:latin typeface="Bell MT" panose="02020503060305020303" pitchFamily="18" charset="0"/>
              </a:rPr>
              <a:t> </a:t>
            </a:r>
            <a:r>
              <a:rPr lang="pt-BR" sz="2800" dirty="0" err="1">
                <a:solidFill>
                  <a:schemeClr val="bg1"/>
                </a:solidFill>
                <a:latin typeface="Bell MT" panose="02020503060305020303" pitchFamily="18" charset="0"/>
              </a:rPr>
              <a:t>of</a:t>
            </a:r>
            <a:r>
              <a:rPr lang="pt-BR" sz="2800" dirty="0">
                <a:solidFill>
                  <a:schemeClr val="bg1"/>
                </a:solidFill>
                <a:latin typeface="Bell MT" panose="02020503060305020303" pitchFamily="18" charset="0"/>
              </a:rPr>
              <a:t> Jacques D’</a:t>
            </a:r>
            <a:r>
              <a:rPr lang="pt-BR" sz="2800" dirty="0" err="1">
                <a:solidFill>
                  <a:schemeClr val="bg1"/>
                </a:solidFill>
                <a:latin typeface="Bell MT" panose="02020503060305020303" pitchFamily="18" charset="0"/>
              </a:rPr>
              <a:t>Etaples</a:t>
            </a:r>
            <a:r>
              <a:rPr lang="pt-BR" sz="2800" dirty="0">
                <a:solidFill>
                  <a:schemeClr val="bg1"/>
                </a:solidFill>
                <a:latin typeface="Bell MT" panose="02020503060305020303" pitchFamily="18" charset="0"/>
              </a:rPr>
              <a:t> (1526), </a:t>
            </a:r>
            <a:r>
              <a:rPr lang="pt-BR" sz="2800" dirty="0" err="1">
                <a:solidFill>
                  <a:schemeClr val="bg1"/>
                </a:solidFill>
                <a:latin typeface="Bell MT" panose="02020503060305020303" pitchFamily="18" charset="0"/>
              </a:rPr>
              <a:t>this</a:t>
            </a:r>
            <a:r>
              <a:rPr lang="pt-BR" sz="2800" dirty="0">
                <a:solidFill>
                  <a:schemeClr val="bg1"/>
                </a:solidFill>
                <a:latin typeface="Bell MT" panose="02020503060305020303" pitchFamily="18" charset="0"/>
              </a:rPr>
              <a:t> </a:t>
            </a:r>
            <a:r>
              <a:rPr lang="pt-BR" sz="2800" dirty="0" err="1">
                <a:solidFill>
                  <a:schemeClr val="bg1"/>
                </a:solidFill>
                <a:latin typeface="Bell MT" panose="02020503060305020303" pitchFamily="18" charset="0"/>
              </a:rPr>
              <a:t>version</a:t>
            </a:r>
            <a:r>
              <a:rPr lang="pt-BR" sz="2800" dirty="0">
                <a:solidFill>
                  <a:schemeClr val="bg1"/>
                </a:solidFill>
                <a:latin typeface="Bell MT" panose="02020503060305020303" pitchFamily="18" charset="0"/>
              </a:rPr>
              <a:t> </a:t>
            </a:r>
            <a:r>
              <a:rPr lang="pt-BR" sz="2800" dirty="0" err="1">
                <a:solidFill>
                  <a:schemeClr val="bg1"/>
                </a:solidFill>
                <a:latin typeface="Bell MT" panose="02020503060305020303" pitchFamily="18" charset="0"/>
              </a:rPr>
              <a:t>was</a:t>
            </a:r>
            <a:r>
              <a:rPr lang="pt-BR" sz="2800" dirty="0">
                <a:solidFill>
                  <a:schemeClr val="bg1"/>
                </a:solidFill>
                <a:latin typeface="Bell MT" panose="02020503060305020303" pitchFamily="18" charset="0"/>
              </a:rPr>
              <a:t> </a:t>
            </a:r>
            <a:r>
              <a:rPr lang="pt-BR" sz="2800" dirty="0" err="1">
                <a:solidFill>
                  <a:schemeClr val="bg1"/>
                </a:solidFill>
                <a:latin typeface="Bell MT" panose="02020503060305020303" pitchFamily="18" charset="0"/>
              </a:rPr>
              <a:t>made</a:t>
            </a:r>
            <a:r>
              <a:rPr lang="pt-BR" sz="2800" dirty="0">
                <a:solidFill>
                  <a:schemeClr val="bg1"/>
                </a:solidFill>
                <a:latin typeface="Bell MT" panose="02020503060305020303" pitchFamily="18" charset="0"/>
              </a:rPr>
              <a:t> </a:t>
            </a:r>
            <a:r>
              <a:rPr lang="pt-BR" sz="2800" dirty="0" err="1">
                <a:solidFill>
                  <a:schemeClr val="bg1"/>
                </a:solidFill>
                <a:latin typeface="Bell MT" panose="02020503060305020303" pitchFamily="18" charset="0"/>
              </a:rPr>
              <a:t>by</a:t>
            </a:r>
            <a:r>
              <a:rPr lang="pt-BR" sz="2800" dirty="0">
                <a:solidFill>
                  <a:schemeClr val="bg1"/>
                </a:solidFill>
                <a:latin typeface="Bell MT" panose="02020503060305020303" pitchFamily="18" charset="0"/>
              </a:rPr>
              <a:t> Pierre Robert </a:t>
            </a:r>
            <a:r>
              <a:rPr lang="pt-BR" sz="2800" dirty="0" err="1">
                <a:solidFill>
                  <a:schemeClr val="bg1"/>
                </a:solidFill>
                <a:latin typeface="Bell MT" panose="02020503060305020303" pitchFamily="18" charset="0"/>
              </a:rPr>
              <a:t>Olivetan</a:t>
            </a:r>
            <a:r>
              <a:rPr lang="pt-BR" sz="2800" dirty="0">
                <a:solidFill>
                  <a:schemeClr val="bg1"/>
                </a:solidFill>
                <a:latin typeface="Bell MT" panose="02020503060305020303" pitchFamily="18" charset="0"/>
              </a:rPr>
              <a:t> (1506-1538), John </a:t>
            </a:r>
            <a:r>
              <a:rPr lang="pt-BR" sz="2800" dirty="0" err="1">
                <a:solidFill>
                  <a:schemeClr val="bg1"/>
                </a:solidFill>
                <a:latin typeface="Bell MT" panose="02020503060305020303" pitchFamily="18" charset="0"/>
              </a:rPr>
              <a:t>Calivn’s</a:t>
            </a:r>
            <a:r>
              <a:rPr lang="pt-BR" sz="2800" dirty="0">
                <a:solidFill>
                  <a:schemeClr val="bg1"/>
                </a:solidFill>
                <a:latin typeface="Bell MT" panose="02020503060305020303" pitchFamily="18" charset="0"/>
              </a:rPr>
              <a:t> </a:t>
            </a:r>
            <a:r>
              <a:rPr lang="pt-BR" sz="2800" dirty="0" err="1">
                <a:solidFill>
                  <a:schemeClr val="bg1"/>
                </a:solidFill>
                <a:latin typeface="Bell MT" panose="02020503060305020303" pitchFamily="18" charset="0"/>
              </a:rPr>
              <a:t>cousin</a:t>
            </a:r>
            <a:r>
              <a:rPr lang="pt-BR" sz="2800" dirty="0">
                <a:solidFill>
                  <a:schemeClr val="bg1"/>
                </a:solidFill>
                <a:latin typeface="Bell MT" panose="02020503060305020303" pitchFamily="18" charset="0"/>
              </a:rPr>
              <a:t>, </a:t>
            </a:r>
            <a:r>
              <a:rPr lang="pt-BR" sz="2800" dirty="0" err="1">
                <a:solidFill>
                  <a:schemeClr val="bg1"/>
                </a:solidFill>
                <a:latin typeface="Bell MT" panose="02020503060305020303" pitchFamily="18" charset="0"/>
              </a:rPr>
              <a:t>to</a:t>
            </a:r>
            <a:r>
              <a:rPr lang="pt-BR" sz="2800" dirty="0">
                <a:solidFill>
                  <a:schemeClr val="bg1"/>
                </a:solidFill>
                <a:latin typeface="Bell MT" panose="02020503060305020303" pitchFamily="18" charset="0"/>
              </a:rPr>
              <a:t> </a:t>
            </a:r>
            <a:r>
              <a:rPr lang="pt-BR" sz="2800" dirty="0" err="1">
                <a:solidFill>
                  <a:schemeClr val="bg1"/>
                </a:solidFill>
                <a:latin typeface="Bell MT" panose="02020503060305020303" pitchFamily="18" charset="0"/>
              </a:rPr>
              <a:t>whom</a:t>
            </a:r>
            <a:r>
              <a:rPr lang="pt-BR" sz="2800" dirty="0">
                <a:solidFill>
                  <a:schemeClr val="bg1"/>
                </a:solidFill>
                <a:latin typeface="Bell MT" panose="02020503060305020303" pitchFamily="18" charset="0"/>
              </a:rPr>
              <a:t> </a:t>
            </a:r>
            <a:r>
              <a:rPr lang="pt-BR" sz="2800" dirty="0" err="1">
                <a:solidFill>
                  <a:schemeClr val="bg1"/>
                </a:solidFill>
                <a:latin typeface="Bell MT" panose="02020503060305020303" pitchFamily="18" charset="0"/>
              </a:rPr>
              <a:t>is</a:t>
            </a:r>
            <a:r>
              <a:rPr lang="pt-BR" sz="2800" dirty="0">
                <a:solidFill>
                  <a:schemeClr val="bg1"/>
                </a:solidFill>
                <a:latin typeface="Bell MT" panose="02020503060305020303" pitchFamily="18" charset="0"/>
              </a:rPr>
              <a:t> </a:t>
            </a:r>
            <a:r>
              <a:rPr lang="pt-BR" sz="2800" dirty="0" err="1">
                <a:solidFill>
                  <a:schemeClr val="bg1"/>
                </a:solidFill>
                <a:latin typeface="Bell MT" panose="02020503060305020303" pitchFamily="18" charset="0"/>
              </a:rPr>
              <a:t>attributed</a:t>
            </a:r>
            <a:r>
              <a:rPr lang="pt-BR" sz="2800" dirty="0">
                <a:solidFill>
                  <a:schemeClr val="bg1"/>
                </a:solidFill>
                <a:latin typeface="Bell MT" panose="02020503060305020303" pitchFamily="18" charset="0"/>
              </a:rPr>
              <a:t> </a:t>
            </a:r>
            <a:r>
              <a:rPr lang="pt-BR" sz="2800" dirty="0" err="1">
                <a:solidFill>
                  <a:schemeClr val="bg1"/>
                </a:solidFill>
                <a:latin typeface="Bell MT" panose="02020503060305020303" pitchFamily="18" charset="0"/>
              </a:rPr>
              <a:t>decisive</a:t>
            </a:r>
            <a:r>
              <a:rPr lang="pt-BR" sz="2800" dirty="0">
                <a:solidFill>
                  <a:schemeClr val="bg1"/>
                </a:solidFill>
                <a:latin typeface="Bell MT" panose="02020503060305020303" pitchFamily="18" charset="0"/>
              </a:rPr>
              <a:t> role in </a:t>
            </a:r>
            <a:r>
              <a:rPr lang="pt-BR" sz="2800" dirty="0" err="1">
                <a:solidFill>
                  <a:schemeClr val="bg1"/>
                </a:solidFill>
                <a:latin typeface="Bell MT" panose="02020503060305020303" pitchFamily="18" charset="0"/>
              </a:rPr>
              <a:t>Calvin’s</a:t>
            </a:r>
            <a:r>
              <a:rPr lang="pt-BR" sz="2800" dirty="0">
                <a:solidFill>
                  <a:schemeClr val="bg1"/>
                </a:solidFill>
                <a:latin typeface="Bell MT" panose="02020503060305020303" pitchFamily="18" charset="0"/>
              </a:rPr>
              <a:t> </a:t>
            </a:r>
            <a:r>
              <a:rPr lang="pt-BR" sz="2800" dirty="0" err="1">
                <a:solidFill>
                  <a:schemeClr val="bg1"/>
                </a:solidFill>
                <a:latin typeface="Bell MT" panose="02020503060305020303" pitchFamily="18" charset="0"/>
              </a:rPr>
              <a:t>conversion</a:t>
            </a:r>
            <a:r>
              <a:rPr lang="pt-BR" sz="2800" dirty="0">
                <a:solidFill>
                  <a:schemeClr val="bg1"/>
                </a:solidFill>
                <a:latin typeface="Bell MT" panose="02020503060305020303" pitchFamily="18" charset="0"/>
              </a:rPr>
              <a:t>. It </a:t>
            </a:r>
            <a:r>
              <a:rPr lang="pt-BR" sz="2800" dirty="0" err="1">
                <a:solidFill>
                  <a:schemeClr val="bg1"/>
                </a:solidFill>
                <a:latin typeface="Bell MT" panose="02020503060305020303" pitchFamily="18" charset="0"/>
              </a:rPr>
              <a:t>was</a:t>
            </a:r>
            <a:r>
              <a:rPr lang="pt-BR" sz="2800" dirty="0">
                <a:solidFill>
                  <a:schemeClr val="bg1"/>
                </a:solidFill>
                <a:latin typeface="Bell MT" panose="02020503060305020303" pitchFamily="18" charset="0"/>
              </a:rPr>
              <a:t> </a:t>
            </a:r>
            <a:r>
              <a:rPr lang="pt-BR" sz="2800" dirty="0" err="1">
                <a:solidFill>
                  <a:schemeClr val="bg1"/>
                </a:solidFill>
                <a:latin typeface="Bell MT" panose="02020503060305020303" pitchFamily="18" charset="0"/>
              </a:rPr>
              <a:t>prefaced</a:t>
            </a:r>
            <a:r>
              <a:rPr lang="pt-BR" sz="2800" dirty="0">
                <a:solidFill>
                  <a:schemeClr val="bg1"/>
                </a:solidFill>
                <a:latin typeface="Bell MT" panose="02020503060305020303" pitchFamily="18" charset="0"/>
              </a:rPr>
              <a:t> </a:t>
            </a:r>
            <a:r>
              <a:rPr lang="pt-BR" sz="2800" dirty="0" err="1">
                <a:solidFill>
                  <a:schemeClr val="bg1"/>
                </a:solidFill>
                <a:latin typeface="Bell MT" panose="02020503060305020303" pitchFamily="18" charset="0"/>
              </a:rPr>
              <a:t>by</a:t>
            </a:r>
            <a:r>
              <a:rPr lang="pt-BR" sz="2800" dirty="0">
                <a:solidFill>
                  <a:schemeClr val="bg1"/>
                </a:solidFill>
                <a:latin typeface="Bell MT" panose="02020503060305020303" pitchFamily="18" charset="0"/>
              </a:rPr>
              <a:t> John Calvin.</a:t>
            </a:r>
          </a:p>
        </p:txBody>
      </p:sp>
      <p:sp>
        <p:nvSpPr>
          <p:cNvPr id="5" name="Retângulo 4">
            <a:extLst>
              <a:ext uri="{FF2B5EF4-FFF2-40B4-BE49-F238E27FC236}">
                <a16:creationId xmlns:a16="http://schemas.microsoft.com/office/drawing/2014/main" id="{E4E7C0AE-B90C-4C4A-B15D-95418767B23C}"/>
              </a:ext>
            </a:extLst>
          </p:cNvPr>
          <p:cNvSpPr/>
          <p:nvPr/>
        </p:nvSpPr>
        <p:spPr>
          <a:xfrm>
            <a:off x="0" y="6581001"/>
            <a:ext cx="8510003" cy="276999"/>
          </a:xfrm>
          <a:prstGeom prst="rect">
            <a:avLst/>
          </a:prstGeom>
        </p:spPr>
        <p:txBody>
          <a:bodyPr wrap="square">
            <a:spAutoFit/>
          </a:bodyPr>
          <a:lstStyle/>
          <a:p>
            <a:r>
              <a:rPr lang="pt-BR" sz="1200" dirty="0">
                <a:solidFill>
                  <a:schemeClr val="bg2">
                    <a:lumMod val="10000"/>
                  </a:schemeClr>
                </a:solidFill>
              </a:rPr>
              <a:t>Fonte: </a:t>
            </a:r>
            <a:r>
              <a:rPr lang="pt-BR" sz="1200" dirty="0" err="1">
                <a:solidFill>
                  <a:schemeClr val="bg2">
                    <a:lumMod val="10000"/>
                  </a:schemeClr>
                </a:solidFill>
              </a:rPr>
              <a:t>Wikicommons</a:t>
            </a:r>
            <a:r>
              <a:rPr lang="pt-BR" sz="1200" dirty="0">
                <a:solidFill>
                  <a:schemeClr val="bg2">
                    <a:lumMod val="10000"/>
                  </a:schemeClr>
                </a:solidFill>
              </a:rPr>
              <a:t> / https://www.museeprotestant.org/en/notice/humanism-and-translations-of-the-bible-into-the-vernacular/</a:t>
            </a:r>
          </a:p>
        </p:txBody>
      </p:sp>
    </p:spTree>
    <p:extLst>
      <p:ext uri="{BB962C8B-B14F-4D97-AF65-F5344CB8AC3E}">
        <p14:creationId xmlns:p14="http://schemas.microsoft.com/office/powerpoint/2010/main" val="12913109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818" name="Picture 2" descr="https://www.smu.edu/~/media/Site/Bridwell/Exhibitions/Highlights_Reformation/BRB0162%20Olivetan-Calvin_Bible.ashx">
            <a:extLst>
              <a:ext uri="{FF2B5EF4-FFF2-40B4-BE49-F238E27FC236}">
                <a16:creationId xmlns:a16="http://schemas.microsoft.com/office/drawing/2014/main" id="{F216BC5D-437D-4BFE-B07E-1A9B178123B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14" t="1978" r="3451" b="1838"/>
          <a:stretch/>
        </p:blipFill>
        <p:spPr bwMode="auto">
          <a:xfrm>
            <a:off x="469652" y="2796541"/>
            <a:ext cx="4941770" cy="35052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4820" name="Picture 4" descr="https://www.museeprotestant.org/wp-content/uploads/2013/12/0000000760L.jpg">
            <a:extLst>
              <a:ext uri="{FF2B5EF4-FFF2-40B4-BE49-F238E27FC236}">
                <a16:creationId xmlns:a16="http://schemas.microsoft.com/office/drawing/2014/main" id="{B90A001F-92F3-4078-A29A-1CACC5049B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6522" y="2796541"/>
            <a:ext cx="2201892" cy="3451241"/>
          </a:xfrm>
          <a:prstGeom prst="rect">
            <a:avLst/>
          </a:prstGeom>
          <a:noFill/>
          <a:extLst>
            <a:ext uri="{909E8E84-426E-40DD-AFC4-6F175D3DCCD1}">
              <a14:hiddenFill xmlns:a14="http://schemas.microsoft.com/office/drawing/2010/main">
                <a:solidFill>
                  <a:srgbClr val="FFFFFF"/>
                </a:solidFill>
              </a14:hiddenFill>
            </a:ext>
          </a:extLst>
        </p:spPr>
      </p:pic>
      <p:sp>
        <p:nvSpPr>
          <p:cNvPr id="3" name="Retângulo 2">
            <a:extLst>
              <a:ext uri="{FF2B5EF4-FFF2-40B4-BE49-F238E27FC236}">
                <a16:creationId xmlns:a16="http://schemas.microsoft.com/office/drawing/2014/main" id="{7ABC44FE-507E-460E-B5B7-EF82B5298A95}"/>
              </a:ext>
            </a:extLst>
          </p:cNvPr>
          <p:cNvSpPr/>
          <p:nvPr/>
        </p:nvSpPr>
        <p:spPr>
          <a:xfrm>
            <a:off x="402697" y="603902"/>
            <a:ext cx="7407803" cy="1938992"/>
          </a:xfrm>
          <a:prstGeom prst="rect">
            <a:avLst/>
          </a:prstGeom>
        </p:spPr>
        <p:style>
          <a:lnRef idx="3">
            <a:schemeClr val="lt1"/>
          </a:lnRef>
          <a:fillRef idx="1">
            <a:schemeClr val="dk1"/>
          </a:fillRef>
          <a:effectRef idx="1">
            <a:schemeClr val="dk1"/>
          </a:effectRef>
          <a:fontRef idx="minor">
            <a:schemeClr val="lt1"/>
          </a:fontRef>
        </p:style>
        <p:txBody>
          <a:bodyPr wrap="square">
            <a:spAutoFit/>
          </a:bodyPr>
          <a:lstStyle/>
          <a:p>
            <a:pPr algn="just"/>
            <a:r>
              <a:rPr lang="en-US" sz="3000" dirty="0">
                <a:solidFill>
                  <a:schemeClr val="bg1"/>
                </a:solidFill>
                <a:latin typeface="Bell MT" panose="02020503060305020303" pitchFamily="18" charset="0"/>
              </a:rPr>
              <a:t>Olivetan’s Bible did not sell as expected. Its large size and small fonts seemed to have a factor in its sales failure. From Geneva, Calvin revised it and published it in 1546.</a:t>
            </a:r>
            <a:endParaRPr lang="en-US" sz="3000" dirty="0">
              <a:solidFill>
                <a:schemeClr val="bg1"/>
              </a:solidFill>
            </a:endParaRPr>
          </a:p>
        </p:txBody>
      </p:sp>
      <p:sp>
        <p:nvSpPr>
          <p:cNvPr id="4" name="Retângulo 3">
            <a:extLst>
              <a:ext uri="{FF2B5EF4-FFF2-40B4-BE49-F238E27FC236}">
                <a16:creationId xmlns:a16="http://schemas.microsoft.com/office/drawing/2014/main" id="{07705CCC-AC24-405A-A781-C49DA32DD4C8}"/>
              </a:ext>
            </a:extLst>
          </p:cNvPr>
          <p:cNvSpPr/>
          <p:nvPr/>
        </p:nvSpPr>
        <p:spPr>
          <a:xfrm>
            <a:off x="0" y="6609347"/>
            <a:ext cx="7427495" cy="276999"/>
          </a:xfrm>
          <a:prstGeom prst="rect">
            <a:avLst/>
          </a:prstGeom>
        </p:spPr>
        <p:txBody>
          <a:bodyPr wrap="square">
            <a:spAutoFit/>
          </a:bodyPr>
          <a:lstStyle/>
          <a:p>
            <a:r>
              <a:rPr lang="pt-BR" sz="1200" dirty="0">
                <a:solidFill>
                  <a:schemeClr val="tx1">
                    <a:lumMod val="85000"/>
                    <a:lumOff val="15000"/>
                  </a:schemeClr>
                </a:solidFill>
              </a:rPr>
              <a:t>https://www.smu.edu/Bridwell/SpecialCollectionsandArchives/Exhibitions/ReformationHighlights/CalvinFrenchBible</a:t>
            </a:r>
          </a:p>
        </p:txBody>
      </p:sp>
      <p:pic>
        <p:nvPicPr>
          <p:cNvPr id="34822" name="Picture 6" descr="Resultado de imagem para Olivetan">
            <a:extLst>
              <a:ext uri="{FF2B5EF4-FFF2-40B4-BE49-F238E27FC236}">
                <a16:creationId xmlns:a16="http://schemas.microsoft.com/office/drawing/2014/main" id="{C728D19E-107B-48AE-B22F-41273B1AD54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751" r="20737"/>
          <a:stretch/>
        </p:blipFill>
        <p:spPr bwMode="auto">
          <a:xfrm>
            <a:off x="7975600" y="597864"/>
            <a:ext cx="3879514" cy="5770852"/>
          </a:xfrm>
          <a:prstGeom prst="rect">
            <a:avLst/>
          </a:prstGeom>
          <a:noFill/>
          <a:extLst>
            <a:ext uri="{909E8E84-426E-40DD-AFC4-6F175D3DCCD1}">
              <a14:hiddenFill xmlns:a14="http://schemas.microsoft.com/office/drawing/2010/main">
                <a:solidFill>
                  <a:srgbClr val="FFFFFF"/>
                </a:solidFill>
              </a14:hiddenFill>
            </a:ext>
          </a:extLst>
        </p:spPr>
      </p:pic>
      <p:sp>
        <p:nvSpPr>
          <p:cNvPr id="5" name="CaixaDeTexto 4">
            <a:extLst>
              <a:ext uri="{FF2B5EF4-FFF2-40B4-BE49-F238E27FC236}">
                <a16:creationId xmlns:a16="http://schemas.microsoft.com/office/drawing/2014/main" id="{AE82B8A8-EFA2-4A55-9BBF-82E28BC2B8C1}"/>
              </a:ext>
            </a:extLst>
          </p:cNvPr>
          <p:cNvSpPr txBox="1"/>
          <p:nvPr/>
        </p:nvSpPr>
        <p:spPr>
          <a:xfrm>
            <a:off x="9271000" y="6108700"/>
            <a:ext cx="2584115" cy="27699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r"/>
            <a:r>
              <a:rPr lang="pt-BR" sz="1200" dirty="0"/>
              <a:t>Calvino e </a:t>
            </a:r>
            <a:r>
              <a:rPr lang="pt-BR" sz="1200" dirty="0" err="1"/>
              <a:t>Olivetan</a:t>
            </a:r>
            <a:r>
              <a:rPr lang="pt-BR" sz="1200" dirty="0"/>
              <a:t> (Imagem Ilustrativa)</a:t>
            </a:r>
          </a:p>
        </p:txBody>
      </p:sp>
      <p:sp>
        <p:nvSpPr>
          <p:cNvPr id="6" name="Retângulo 5">
            <a:extLst>
              <a:ext uri="{FF2B5EF4-FFF2-40B4-BE49-F238E27FC236}">
                <a16:creationId xmlns:a16="http://schemas.microsoft.com/office/drawing/2014/main" id="{F4768102-7421-4C95-AA7B-5ABCAA0856AD}"/>
              </a:ext>
            </a:extLst>
          </p:cNvPr>
          <p:cNvSpPr/>
          <p:nvPr/>
        </p:nvSpPr>
        <p:spPr>
          <a:xfrm>
            <a:off x="165100" y="190500"/>
            <a:ext cx="11887200" cy="6418847"/>
          </a:xfrm>
          <a:prstGeom prst="rect">
            <a:avLst/>
          </a:prstGeom>
          <a:no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8426741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4" name="Picture 4" descr="http://lh5.googleusercontent.com/-q1qOWBoXgzk/UBskqNH96yI/AAAAAAAAGqw/nPQvkTx8u4I/s800/icelandic.jpg">
            <a:extLst>
              <a:ext uri="{FF2B5EF4-FFF2-40B4-BE49-F238E27FC236}">
                <a16:creationId xmlns:a16="http://schemas.microsoft.com/office/drawing/2014/main" id="{94CEC343-7C6A-44C3-B687-545509E1D9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647" y="330400"/>
            <a:ext cx="4211100" cy="6125237"/>
          </a:xfrm>
          <a:prstGeom prst="rect">
            <a:avLst/>
          </a:prstGeom>
          <a:noFill/>
          <a:extLst>
            <a:ext uri="{909E8E84-426E-40DD-AFC4-6F175D3DCCD1}">
              <a14:hiddenFill xmlns:a14="http://schemas.microsoft.com/office/drawing/2010/main">
                <a:solidFill>
                  <a:srgbClr val="FFFFFF"/>
                </a:solidFill>
              </a14:hiddenFill>
            </a:ext>
          </a:extLst>
        </p:spPr>
      </p:pic>
      <p:sp>
        <p:nvSpPr>
          <p:cNvPr id="5" name="CaixaDeTexto 4">
            <a:extLst>
              <a:ext uri="{FF2B5EF4-FFF2-40B4-BE49-F238E27FC236}">
                <a16:creationId xmlns:a16="http://schemas.microsoft.com/office/drawing/2014/main" id="{D911E4A5-5BAD-4AC7-B95F-18C9BD68E19F}"/>
              </a:ext>
            </a:extLst>
          </p:cNvPr>
          <p:cNvSpPr txBox="1"/>
          <p:nvPr/>
        </p:nvSpPr>
        <p:spPr>
          <a:xfrm>
            <a:off x="4787900" y="564822"/>
            <a:ext cx="6756400" cy="5539978"/>
          </a:xfrm>
          <a:prstGeom prst="rect">
            <a:avLst/>
          </a:prstGeom>
          <a:noFill/>
        </p:spPr>
        <p:txBody>
          <a:bodyPr wrap="square" rtlCol="0">
            <a:spAutoFit/>
          </a:bodyPr>
          <a:lstStyle/>
          <a:p>
            <a:r>
              <a:rPr lang="en-US" sz="4000" b="1" dirty="0">
                <a:latin typeface="Copperplate Gothic Bold" panose="020E0705020206020404" pitchFamily="34" charset="0"/>
              </a:rPr>
              <a:t>Icelandic New Testament </a:t>
            </a:r>
            <a:r>
              <a:rPr lang="en-US" sz="3000" b="1" dirty="0">
                <a:latin typeface="Copperplate Gothic Bold" panose="020E0705020206020404" pitchFamily="34" charset="0"/>
              </a:rPr>
              <a:t>(1540)</a:t>
            </a:r>
          </a:p>
          <a:p>
            <a:pPr algn="just">
              <a:spcBef>
                <a:spcPts val="2400"/>
              </a:spcBef>
            </a:pPr>
            <a:r>
              <a:rPr lang="en-US" sz="3000" dirty="0">
                <a:latin typeface="Bell MT" panose="02020503060305020303" pitchFamily="18" charset="0"/>
              </a:rPr>
              <a:t>Translated by one of Luther’s disciples from his German translation and based on the Vulgate, it was made secretly in a stable.</a:t>
            </a:r>
          </a:p>
          <a:p>
            <a:endParaRPr lang="en-US" sz="3000" dirty="0">
              <a:latin typeface="Bell MT" panose="02020503060305020303" pitchFamily="18" charset="0"/>
            </a:endParaRPr>
          </a:p>
          <a:p>
            <a:pPr algn="ctr"/>
            <a:r>
              <a:rPr lang="en-US" sz="2600" dirty="0">
                <a:latin typeface="Bell MT" panose="02020503060305020303" pitchFamily="18" charset="0"/>
              </a:rPr>
              <a:t>“</a:t>
            </a:r>
            <a:r>
              <a:rPr lang="en-US" sz="2600" i="1" dirty="0">
                <a:latin typeface="Bell MT" panose="02020503060305020303" pitchFamily="18" charset="0"/>
              </a:rPr>
              <a:t>Jesus, our Lord, was born in a stable alongside donkeys and now his Word is translated into my native language in a stable alongside cows.</a:t>
            </a:r>
            <a:r>
              <a:rPr lang="en-US" sz="2600" dirty="0">
                <a:latin typeface="Bell MT" panose="02020503060305020303" pitchFamily="18" charset="0"/>
              </a:rPr>
              <a:t>”</a:t>
            </a:r>
          </a:p>
          <a:p>
            <a:pPr algn="ctr"/>
            <a:r>
              <a:rPr lang="en-US" sz="2600" b="1" dirty="0" err="1">
                <a:latin typeface="Bell MT" panose="02020503060305020303" pitchFamily="18" charset="0"/>
              </a:rPr>
              <a:t>Oddur</a:t>
            </a:r>
            <a:r>
              <a:rPr lang="en-US" sz="2600" b="1" dirty="0">
                <a:latin typeface="Bell MT" panose="02020503060305020303" pitchFamily="18" charset="0"/>
              </a:rPr>
              <a:t> </a:t>
            </a:r>
            <a:r>
              <a:rPr lang="en-US" sz="2600" b="1" dirty="0" err="1">
                <a:latin typeface="Bell MT" panose="02020503060305020303" pitchFamily="18" charset="0"/>
              </a:rPr>
              <a:t>Gottskálkssonusing</a:t>
            </a:r>
            <a:r>
              <a:rPr lang="en-US" sz="2600" b="1" dirty="0">
                <a:latin typeface="Bell MT" panose="02020503060305020303" pitchFamily="18" charset="0"/>
              </a:rPr>
              <a:t> (1514-1556)</a:t>
            </a:r>
          </a:p>
        </p:txBody>
      </p:sp>
      <p:sp>
        <p:nvSpPr>
          <p:cNvPr id="7" name="Retângulo 6">
            <a:extLst>
              <a:ext uri="{FF2B5EF4-FFF2-40B4-BE49-F238E27FC236}">
                <a16:creationId xmlns:a16="http://schemas.microsoft.com/office/drawing/2014/main" id="{548BC476-6F8B-4C3F-80E2-7ACB178AF2B3}"/>
              </a:ext>
            </a:extLst>
          </p:cNvPr>
          <p:cNvSpPr/>
          <p:nvPr/>
        </p:nvSpPr>
        <p:spPr>
          <a:xfrm>
            <a:off x="330200" y="365125"/>
            <a:ext cx="11544300" cy="6124575"/>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pt-BR"/>
          </a:p>
        </p:txBody>
      </p:sp>
    </p:spTree>
    <p:extLst>
      <p:ext uri="{BB962C8B-B14F-4D97-AF65-F5344CB8AC3E}">
        <p14:creationId xmlns:p14="http://schemas.microsoft.com/office/powerpoint/2010/main" val="7904594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65" name="Rectangle 3995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txBody>
          <a:bodyPr/>
          <a:lstStyle/>
          <a:p>
            <a:endParaRPr lang="pt-BR"/>
          </a:p>
        </p:txBody>
      </p:sp>
      <p:sp>
        <p:nvSpPr>
          <p:cNvPr id="39966" name="Rectangle 8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776091" y="481264"/>
            <a:ext cx="2212848" cy="18578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67" name="Rectangle 8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398651" y="3497931"/>
            <a:ext cx="2212848" cy="288915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968" name="Straight Connector 87"/>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73614" y="1701532"/>
            <a:ext cx="484632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9940" name="Picture 4" descr="https://upload.wikimedia.org/wikipedia/commons/thumb/9/9e/Se_Wsi_Testamenti.png/800px-Se_Wsi_Testamenti.png">
            <a:extLst>
              <a:ext uri="{FF2B5EF4-FFF2-40B4-BE49-F238E27FC236}">
                <a16:creationId xmlns:a16="http://schemas.microsoft.com/office/drawing/2014/main" id="{0CD39FCE-9156-4169-839A-5ACD98640FD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3614"/>
          <a:stretch/>
        </p:blipFill>
        <p:spPr bwMode="auto">
          <a:xfrm>
            <a:off x="8776091" y="2503727"/>
            <a:ext cx="2931277" cy="3897073"/>
          </a:xfrm>
          <a:prstGeom prst="rect">
            <a:avLst/>
          </a:prstGeom>
          <a:noFill/>
          <a:extLst>
            <a:ext uri="{909E8E84-426E-40DD-AFC4-6F175D3DCCD1}">
              <a14:hiddenFill xmlns:a14="http://schemas.microsoft.com/office/drawing/2010/main">
                <a:solidFill>
                  <a:srgbClr val="FFFFFF"/>
                </a:solidFill>
              </a14:hiddenFill>
            </a:ext>
          </a:extLst>
        </p:spPr>
      </p:pic>
      <p:pic>
        <p:nvPicPr>
          <p:cNvPr id="39938" name="Picture 2" descr="http://lh5.googleusercontent.com/-NnR5hRz-NHI/UBxZXYXjfuI/AAAAAAAAGv4/pzHEjVflMuw/s800/Agricola.jpg">
            <a:extLst>
              <a:ext uri="{FF2B5EF4-FFF2-40B4-BE49-F238E27FC236}">
                <a16:creationId xmlns:a16="http://schemas.microsoft.com/office/drawing/2014/main" id="{E1072275-5E43-49BA-8678-F75E66E9DC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38" r="-5" b="-5"/>
          <a:stretch/>
        </p:blipFill>
        <p:spPr bwMode="auto">
          <a:xfrm>
            <a:off x="6408277" y="481264"/>
            <a:ext cx="2213811" cy="2855799"/>
          </a:xfrm>
          <a:prstGeom prst="rect">
            <a:avLst/>
          </a:prstGeom>
          <a:noFill/>
          <a:extLst>
            <a:ext uri="{909E8E84-426E-40DD-AFC4-6F175D3DCCD1}">
              <a14:hiddenFill xmlns:a14="http://schemas.microsoft.com/office/drawing/2010/main">
                <a:solidFill>
                  <a:srgbClr val="FFFFFF"/>
                </a:solidFill>
              </a14:hiddenFill>
            </a:ext>
          </a:extLst>
        </p:spPr>
      </p:pic>
      <p:sp>
        <p:nvSpPr>
          <p:cNvPr id="2" name="CaixaDeTexto 1">
            <a:extLst>
              <a:ext uri="{FF2B5EF4-FFF2-40B4-BE49-F238E27FC236}">
                <a16:creationId xmlns:a16="http://schemas.microsoft.com/office/drawing/2014/main" id="{22BC4C07-3D4B-43A6-8AE9-7B0EE57C2C22}"/>
              </a:ext>
            </a:extLst>
          </p:cNvPr>
          <p:cNvSpPr txBox="1"/>
          <p:nvPr/>
        </p:nvSpPr>
        <p:spPr>
          <a:xfrm>
            <a:off x="838200" y="365125"/>
            <a:ext cx="4981734" cy="1212315"/>
          </a:xfrm>
          <a:prstGeom prst="rect">
            <a:avLst/>
          </a:prstGeom>
        </p:spPr>
        <p:txBody>
          <a:bodyPr vert="horz" lIns="91440" tIns="45720" rIns="91440" bIns="45720" rtlCol="0" anchor="b">
            <a:noAutofit/>
          </a:bodyPr>
          <a:lstStyle/>
          <a:p>
            <a:pPr defTabSz="914400">
              <a:lnSpc>
                <a:spcPct val="90000"/>
              </a:lnSpc>
              <a:spcBef>
                <a:spcPct val="0"/>
              </a:spcBef>
              <a:spcAft>
                <a:spcPts val="600"/>
              </a:spcAft>
            </a:pPr>
            <a:r>
              <a:rPr lang="en-US" sz="3800" b="1" kern="1200" dirty="0">
                <a:solidFill>
                  <a:schemeClr val="tx1"/>
                </a:solidFill>
                <a:effectLst>
                  <a:outerShdw blurRad="38100" dist="38100" dir="2700000" algn="tl">
                    <a:srgbClr val="000000">
                      <a:alpha val="43137"/>
                    </a:srgbClr>
                  </a:outerShdw>
                </a:effectLst>
                <a:latin typeface="Copperplate Gothic Bold" panose="020E0705020206020404" pitchFamily="34" charset="0"/>
                <a:ea typeface="+mj-ea"/>
                <a:cs typeface="+mj-cs"/>
              </a:rPr>
              <a:t>Finish New Testament (1548)</a:t>
            </a:r>
          </a:p>
        </p:txBody>
      </p:sp>
      <p:sp>
        <p:nvSpPr>
          <p:cNvPr id="3" name="CaixaDeTexto 2">
            <a:extLst>
              <a:ext uri="{FF2B5EF4-FFF2-40B4-BE49-F238E27FC236}">
                <a16:creationId xmlns:a16="http://schemas.microsoft.com/office/drawing/2014/main" id="{80DF6E1D-CFD3-4085-AE01-C7378309BCC3}"/>
              </a:ext>
            </a:extLst>
          </p:cNvPr>
          <p:cNvSpPr txBox="1"/>
          <p:nvPr/>
        </p:nvSpPr>
        <p:spPr>
          <a:xfrm>
            <a:off x="838200" y="1942565"/>
            <a:ext cx="5242951" cy="4351338"/>
          </a:xfrm>
          <a:prstGeom prst="rect">
            <a:avLst/>
          </a:prstGeom>
        </p:spPr>
        <p:txBody>
          <a:bodyPr vert="horz" lIns="91440" tIns="45720" rIns="91440" bIns="45720" rtlCol="0">
            <a:noAutofit/>
          </a:bodyPr>
          <a:lstStyle/>
          <a:p>
            <a:pPr algn="ctr" defTabSz="914400">
              <a:lnSpc>
                <a:spcPct val="90000"/>
              </a:lnSpc>
              <a:spcAft>
                <a:spcPts val="600"/>
              </a:spcAft>
            </a:pPr>
            <a:r>
              <a:rPr lang="en-US" sz="3200" dirty="0">
                <a:latin typeface="Bell MT" panose="02020503060305020303" pitchFamily="18" charset="0"/>
              </a:rPr>
              <a:t>Produced by the leader of the protestant finish movement, Mikael Agricola (1510-1557), this version is considered the text that consolidated the modern Finish language. Agricola studied under Luther and returned to Finland to lead the protestant movement.</a:t>
            </a:r>
          </a:p>
        </p:txBody>
      </p:sp>
      <p:sp>
        <p:nvSpPr>
          <p:cNvPr id="4" name="CaixaDeTexto 3">
            <a:extLst>
              <a:ext uri="{FF2B5EF4-FFF2-40B4-BE49-F238E27FC236}">
                <a16:creationId xmlns:a16="http://schemas.microsoft.com/office/drawing/2014/main" id="{26F68D81-51E7-4273-AC87-D8EECAF53057}"/>
              </a:ext>
            </a:extLst>
          </p:cNvPr>
          <p:cNvSpPr txBox="1"/>
          <p:nvPr/>
        </p:nvSpPr>
        <p:spPr>
          <a:xfrm>
            <a:off x="8776091" y="595564"/>
            <a:ext cx="2120509" cy="553998"/>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pt-BR" sz="1500" b="1" dirty="0" err="1">
                <a:solidFill>
                  <a:schemeClr val="bg1">
                    <a:lumMod val="85000"/>
                  </a:schemeClr>
                </a:solidFill>
                <a:effectLst>
                  <a:outerShdw blurRad="38100" dist="38100" dir="2700000" algn="tl">
                    <a:srgbClr val="000000">
                      <a:alpha val="43137"/>
                    </a:srgbClr>
                  </a:outerShdw>
                </a:effectLst>
              </a:rPr>
              <a:t>Mikael</a:t>
            </a:r>
            <a:r>
              <a:rPr lang="pt-BR" sz="1500" b="1" dirty="0">
                <a:solidFill>
                  <a:schemeClr val="bg1">
                    <a:lumMod val="85000"/>
                  </a:schemeClr>
                </a:solidFill>
                <a:effectLst>
                  <a:outerShdw blurRad="38100" dist="38100" dir="2700000" algn="tl">
                    <a:srgbClr val="000000">
                      <a:alpha val="43137"/>
                    </a:srgbClr>
                  </a:outerShdw>
                </a:effectLst>
              </a:rPr>
              <a:t> </a:t>
            </a:r>
            <a:r>
              <a:rPr lang="pt-BR" sz="1500" b="1" dirty="0" err="1">
                <a:solidFill>
                  <a:schemeClr val="bg1">
                    <a:lumMod val="85000"/>
                  </a:schemeClr>
                </a:solidFill>
                <a:effectLst>
                  <a:outerShdw blurRad="38100" dist="38100" dir="2700000" algn="tl">
                    <a:srgbClr val="000000">
                      <a:alpha val="43137"/>
                    </a:srgbClr>
                  </a:outerShdw>
                </a:effectLst>
              </a:rPr>
              <a:t>Agricola</a:t>
            </a:r>
            <a:endParaRPr lang="pt-BR" sz="1500" b="1" dirty="0">
              <a:solidFill>
                <a:schemeClr val="bg1">
                  <a:lumMod val="85000"/>
                </a:schemeClr>
              </a:solidFill>
              <a:effectLst>
                <a:outerShdw blurRad="38100" dist="38100" dir="2700000" algn="tl">
                  <a:srgbClr val="000000">
                    <a:alpha val="43137"/>
                  </a:srgbClr>
                </a:outerShdw>
              </a:effectLst>
            </a:endParaRPr>
          </a:p>
          <a:p>
            <a:r>
              <a:rPr lang="pt-BR" sz="1500" dirty="0">
                <a:solidFill>
                  <a:schemeClr val="bg1">
                    <a:lumMod val="85000"/>
                  </a:schemeClr>
                </a:solidFill>
              </a:rPr>
              <a:t>Albert </a:t>
            </a:r>
            <a:r>
              <a:rPr lang="pt-BR" sz="1500" dirty="0" err="1">
                <a:solidFill>
                  <a:schemeClr val="bg1">
                    <a:lumMod val="85000"/>
                  </a:schemeClr>
                </a:solidFill>
              </a:rPr>
              <a:t>Edelfelt</a:t>
            </a:r>
            <a:r>
              <a:rPr lang="pt-BR" sz="1500" dirty="0">
                <a:solidFill>
                  <a:schemeClr val="bg1">
                    <a:lumMod val="85000"/>
                  </a:schemeClr>
                </a:solidFill>
              </a:rPr>
              <a:t> (Sec. 19)</a:t>
            </a:r>
          </a:p>
        </p:txBody>
      </p:sp>
      <p:sp>
        <p:nvSpPr>
          <p:cNvPr id="5" name="CaixaDeTexto 4">
            <a:extLst>
              <a:ext uri="{FF2B5EF4-FFF2-40B4-BE49-F238E27FC236}">
                <a16:creationId xmlns:a16="http://schemas.microsoft.com/office/drawing/2014/main" id="{A0FF3D08-F591-48FB-AC29-69392D1D0A4C}"/>
              </a:ext>
            </a:extLst>
          </p:cNvPr>
          <p:cNvSpPr txBox="1"/>
          <p:nvPr/>
        </p:nvSpPr>
        <p:spPr>
          <a:xfrm>
            <a:off x="6518231" y="5648421"/>
            <a:ext cx="2093268" cy="507831"/>
          </a:xfrm>
          <a:prstGeom prst="rect">
            <a:avLst/>
          </a:prstGeom>
          <a:noFill/>
        </p:spPr>
        <p:txBody>
          <a:bodyPr wrap="square" rtlCol="0">
            <a:spAutoFit/>
          </a:bodyPr>
          <a:lstStyle/>
          <a:p>
            <a:pPr algn="r"/>
            <a:r>
              <a:rPr lang="pt-BR" sz="1500" b="1" dirty="0">
                <a:solidFill>
                  <a:schemeClr val="bg1"/>
                </a:solidFill>
                <a:effectLst>
                  <a:outerShdw blurRad="38100" dist="38100" dir="2700000" algn="tl">
                    <a:srgbClr val="000000">
                      <a:alpha val="43137"/>
                    </a:srgbClr>
                  </a:outerShdw>
                </a:effectLst>
              </a:rPr>
              <a:t>Front Page</a:t>
            </a:r>
          </a:p>
          <a:p>
            <a:pPr algn="r"/>
            <a:r>
              <a:rPr lang="pt-BR" sz="1200" dirty="0">
                <a:solidFill>
                  <a:schemeClr val="bg1"/>
                </a:solidFill>
              </a:rPr>
              <a:t>Fonte: </a:t>
            </a:r>
            <a:r>
              <a:rPr lang="pt-BR" sz="1200" dirty="0" err="1">
                <a:solidFill>
                  <a:schemeClr val="bg1"/>
                </a:solidFill>
              </a:rPr>
              <a:t>Wikicommons</a:t>
            </a:r>
            <a:endParaRPr lang="pt-BR" sz="1200" dirty="0">
              <a:solidFill>
                <a:schemeClr val="bg1"/>
              </a:solidFill>
            </a:endParaRPr>
          </a:p>
        </p:txBody>
      </p:sp>
      <p:sp>
        <p:nvSpPr>
          <p:cNvPr id="7" name="Retângulo 6">
            <a:extLst>
              <a:ext uri="{FF2B5EF4-FFF2-40B4-BE49-F238E27FC236}">
                <a16:creationId xmlns:a16="http://schemas.microsoft.com/office/drawing/2014/main" id="{0B160D46-9215-4BB8-B2C3-E5CA0078536F}"/>
              </a:ext>
            </a:extLst>
          </p:cNvPr>
          <p:cNvSpPr/>
          <p:nvPr/>
        </p:nvSpPr>
        <p:spPr>
          <a:xfrm>
            <a:off x="330200" y="365125"/>
            <a:ext cx="11544300" cy="6124575"/>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pt-BR"/>
          </a:p>
        </p:txBody>
      </p:sp>
    </p:spTree>
    <p:extLst>
      <p:ext uri="{BB962C8B-B14F-4D97-AF65-F5344CB8AC3E}">
        <p14:creationId xmlns:p14="http://schemas.microsoft.com/office/powerpoint/2010/main" val="23105004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0" name="Picture 4" descr="MELANTRICH’S BIBLES, 2nd edition, 1556/57">
            <a:extLst>
              <a:ext uri="{FF2B5EF4-FFF2-40B4-BE49-F238E27FC236}">
                <a16:creationId xmlns:a16="http://schemas.microsoft.com/office/drawing/2014/main" id="{3CCF1918-C679-47AC-AF1F-6319936173A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10" r="-1" b="10070"/>
          <a:stretch/>
        </p:blipFill>
        <p:spPr bwMode="auto">
          <a:xfrm>
            <a:off x="5419264" y="3265080"/>
            <a:ext cx="6129269" cy="3592925"/>
          </a:xfrm>
          <a:prstGeom prst="rect">
            <a:avLst/>
          </a:prstGeom>
          <a:noFill/>
          <a:extLst>
            <a:ext uri="{909E8E84-426E-40DD-AFC4-6F175D3DCCD1}">
              <a14:hiddenFill xmlns:a14="http://schemas.microsoft.com/office/drawing/2010/main">
                <a:solidFill>
                  <a:srgbClr val="FFFFFF"/>
                </a:solidFill>
              </a14:hiddenFill>
            </a:ext>
          </a:extLst>
        </p:spPr>
      </p:pic>
      <p:pic>
        <p:nvPicPr>
          <p:cNvPr id="29698" name="Picture 2" descr="MELANTRICH’S BIBLES, 2nd edition, 1556/57">
            <a:extLst>
              <a:ext uri="{FF2B5EF4-FFF2-40B4-BE49-F238E27FC236}">
                <a16:creationId xmlns:a16="http://schemas.microsoft.com/office/drawing/2014/main" id="{F9E9B1CC-9D7C-4DC2-B0B4-64FE6675CA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 b="6262"/>
          <a:stretch/>
        </p:blipFill>
        <p:spPr bwMode="auto">
          <a:xfrm>
            <a:off x="643467" y="-5"/>
            <a:ext cx="6082711" cy="3920044"/>
          </a:xfrm>
          <a:custGeom>
            <a:avLst/>
            <a:gdLst>
              <a:gd name="connsiteX0" fmla="*/ 0 w 6082711"/>
              <a:gd name="connsiteY0" fmla="*/ 0 h 3920044"/>
              <a:gd name="connsiteX1" fmla="*/ 6082711 w 6082711"/>
              <a:gd name="connsiteY1" fmla="*/ 0 h 3920044"/>
              <a:gd name="connsiteX2" fmla="*/ 6082711 w 6082711"/>
              <a:gd name="connsiteY2" fmla="*/ 3103225 h 3920044"/>
              <a:gd name="connsiteX3" fmla="*/ 4614930 w 6082711"/>
              <a:gd name="connsiteY3" fmla="*/ 3103225 h 3920044"/>
              <a:gd name="connsiteX4" fmla="*/ 4614930 w 6082711"/>
              <a:gd name="connsiteY4" fmla="*/ 3920044 h 3920044"/>
              <a:gd name="connsiteX5" fmla="*/ 0 w 6082711"/>
              <a:gd name="connsiteY5" fmla="*/ 3920044 h 39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82711" h="3920044">
                <a:moveTo>
                  <a:pt x="0" y="0"/>
                </a:moveTo>
                <a:lnTo>
                  <a:pt x="6082711" y="0"/>
                </a:lnTo>
                <a:lnTo>
                  <a:pt x="6082711" y="3103225"/>
                </a:lnTo>
                <a:lnTo>
                  <a:pt x="4614930" y="3103225"/>
                </a:lnTo>
                <a:lnTo>
                  <a:pt x="4614930" y="3920044"/>
                </a:lnTo>
                <a:lnTo>
                  <a:pt x="0" y="3920044"/>
                </a:lnTo>
                <a:close/>
              </a:path>
            </a:pathLst>
          </a:custGeom>
          <a:noFill/>
          <a:extLst>
            <a:ext uri="{909E8E84-426E-40DD-AFC4-6F175D3DCCD1}">
              <a14:hiddenFill xmlns:a14="http://schemas.microsoft.com/office/drawing/2010/main">
                <a:solidFill>
                  <a:srgbClr val="FFFFFF"/>
                </a:solidFill>
              </a14:hiddenFill>
            </a:ext>
          </a:extLst>
        </p:spPr>
      </p:pic>
      <p:sp>
        <p:nvSpPr>
          <p:cNvPr id="29702" name="Rectangle 7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7045" y="643467"/>
            <a:ext cx="4661488" cy="246074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03" name="Rectangle 7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8" y="4080063"/>
            <a:ext cx="4614930" cy="215614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tângulo 1">
            <a:extLst>
              <a:ext uri="{FF2B5EF4-FFF2-40B4-BE49-F238E27FC236}">
                <a16:creationId xmlns:a16="http://schemas.microsoft.com/office/drawing/2014/main" id="{592E91A9-1123-43EA-8D28-3515C963C9B2}"/>
              </a:ext>
            </a:extLst>
          </p:cNvPr>
          <p:cNvSpPr/>
          <p:nvPr/>
        </p:nvSpPr>
        <p:spPr>
          <a:xfrm>
            <a:off x="0" y="6380946"/>
            <a:ext cx="12192000" cy="47705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en-US" sz="1500" b="1">
                <a:effectLst>
                  <a:outerShdw blurRad="38100" dist="38100" dir="2700000" algn="tl">
                    <a:srgbClr val="000000">
                      <a:alpha val="43137"/>
                    </a:srgbClr>
                  </a:outerShdw>
                </a:effectLst>
              </a:rPr>
              <a:t>Second Edition of the </a:t>
            </a:r>
            <a:r>
              <a:rPr lang="en-US" sz="1500" b="1" dirty="0" err="1">
                <a:effectLst>
                  <a:outerShdw blurRad="38100" dist="38100" dir="2700000" algn="tl">
                    <a:srgbClr val="000000">
                      <a:alpha val="43137"/>
                    </a:srgbClr>
                  </a:outerShdw>
                </a:effectLst>
              </a:rPr>
              <a:t>Melantrich</a:t>
            </a:r>
            <a:r>
              <a:rPr lang="en-US" sz="1500" b="1" dirty="0">
                <a:effectLst>
                  <a:outerShdw blurRad="38100" dist="38100" dir="2700000" algn="tl">
                    <a:srgbClr val="000000">
                      <a:alpha val="43137"/>
                    </a:srgbClr>
                  </a:outerShdw>
                </a:effectLst>
              </a:rPr>
              <a:t> Bible (1556-57) in auction (€ 1150).</a:t>
            </a:r>
          </a:p>
          <a:p>
            <a:r>
              <a:rPr lang="en-US" sz="1000" dirty="0"/>
              <a:t>Fonte: https://www.dorotheum.com/en/auctions/current-auctions/kataloge/list-lots-detail/auktion/11490-art-and-antiques/lotID/584/lot/1969511-melantrichs-bibles-2nd-edition-155657.html?currentPage=11&amp;img=1</a:t>
            </a:r>
          </a:p>
        </p:txBody>
      </p:sp>
      <p:sp>
        <p:nvSpPr>
          <p:cNvPr id="3" name="CaixaDeTexto 2">
            <a:extLst>
              <a:ext uri="{FF2B5EF4-FFF2-40B4-BE49-F238E27FC236}">
                <a16:creationId xmlns:a16="http://schemas.microsoft.com/office/drawing/2014/main" id="{CB3C3433-A798-48EE-8C6A-EC605F829340}"/>
              </a:ext>
            </a:extLst>
          </p:cNvPr>
          <p:cNvSpPr txBox="1"/>
          <p:nvPr/>
        </p:nvSpPr>
        <p:spPr>
          <a:xfrm>
            <a:off x="7110646" y="979922"/>
            <a:ext cx="4214286" cy="1569660"/>
          </a:xfrm>
          <a:prstGeom prst="rect">
            <a:avLst/>
          </a:prstGeom>
          <a:noFill/>
        </p:spPr>
        <p:txBody>
          <a:bodyPr wrap="square" rtlCol="0">
            <a:spAutoFit/>
          </a:bodyPr>
          <a:lstStyle/>
          <a:p>
            <a:r>
              <a:rPr lang="pt-BR" sz="4800" b="1" dirty="0" err="1">
                <a:solidFill>
                  <a:schemeClr val="bg1"/>
                </a:solidFill>
                <a:effectLst>
                  <a:outerShdw blurRad="38100" dist="38100" dir="2700000" algn="tl">
                    <a:srgbClr val="000000">
                      <a:alpha val="43137"/>
                    </a:srgbClr>
                  </a:outerShdw>
                </a:effectLst>
                <a:latin typeface="Copperplate Gothic Bold" panose="020E0705020206020404" pitchFamily="34" charset="0"/>
              </a:rPr>
              <a:t>Melantrich</a:t>
            </a:r>
            <a:endParaRPr lang="pt-BR" sz="4800" b="1" dirty="0">
              <a:solidFill>
                <a:schemeClr val="bg1"/>
              </a:solidFill>
              <a:effectLst>
                <a:outerShdw blurRad="38100" dist="38100" dir="2700000" algn="tl">
                  <a:srgbClr val="000000">
                    <a:alpha val="43137"/>
                  </a:srgbClr>
                </a:outerShdw>
              </a:effectLst>
              <a:latin typeface="Copperplate Gothic Bold" panose="020E0705020206020404" pitchFamily="34" charset="0"/>
            </a:endParaRPr>
          </a:p>
          <a:p>
            <a:r>
              <a:rPr lang="pt-BR" sz="4800" b="1" dirty="0">
                <a:solidFill>
                  <a:schemeClr val="bg1"/>
                </a:solidFill>
                <a:effectLst>
                  <a:outerShdw blurRad="38100" dist="38100" dir="2700000" algn="tl">
                    <a:srgbClr val="000000">
                      <a:alpha val="43137"/>
                    </a:srgbClr>
                  </a:outerShdw>
                </a:effectLst>
                <a:latin typeface="Copperplate Gothic Bold" panose="020E0705020206020404" pitchFamily="34" charset="0"/>
              </a:rPr>
              <a:t>Bible </a:t>
            </a:r>
            <a:r>
              <a:rPr lang="pt-BR" sz="3600" b="1" dirty="0">
                <a:solidFill>
                  <a:schemeClr val="bg1"/>
                </a:solidFill>
                <a:effectLst>
                  <a:outerShdw blurRad="38100" dist="38100" dir="2700000" algn="tl">
                    <a:srgbClr val="000000">
                      <a:alpha val="43137"/>
                    </a:srgbClr>
                  </a:outerShdw>
                </a:effectLst>
                <a:latin typeface="Copperplate Gothic Bold" panose="020E0705020206020404" pitchFamily="34" charset="0"/>
              </a:rPr>
              <a:t>(1549)</a:t>
            </a:r>
          </a:p>
        </p:txBody>
      </p:sp>
      <p:sp>
        <p:nvSpPr>
          <p:cNvPr id="4" name="CaixaDeTexto 3">
            <a:extLst>
              <a:ext uri="{FF2B5EF4-FFF2-40B4-BE49-F238E27FC236}">
                <a16:creationId xmlns:a16="http://schemas.microsoft.com/office/drawing/2014/main" id="{C8CD2190-C231-48F8-A946-17939C6305C1}"/>
              </a:ext>
            </a:extLst>
          </p:cNvPr>
          <p:cNvSpPr txBox="1"/>
          <p:nvPr/>
        </p:nvSpPr>
        <p:spPr>
          <a:xfrm>
            <a:off x="643467" y="4179093"/>
            <a:ext cx="4614931" cy="1938992"/>
          </a:xfrm>
          <a:prstGeom prst="rect">
            <a:avLst/>
          </a:prstGeom>
          <a:noFill/>
        </p:spPr>
        <p:txBody>
          <a:bodyPr wrap="square" rtlCol="0">
            <a:spAutoFit/>
          </a:bodyPr>
          <a:lstStyle/>
          <a:p>
            <a:pPr algn="ctr"/>
            <a:r>
              <a:rPr lang="en-US" sz="2400" spc="-20" dirty="0">
                <a:latin typeface="Bell MT" panose="02020503060305020303" pitchFamily="18" charset="0"/>
              </a:rPr>
              <a:t>Translated to Czech (Slavic) from the text of Erasmus, this Bible is known by the name of his editor </a:t>
            </a:r>
            <a:r>
              <a:rPr lang="en-US" sz="2400" spc="-20" dirty="0" err="1">
                <a:latin typeface="Bell MT" panose="02020503060305020303" pitchFamily="18" charset="0"/>
              </a:rPr>
              <a:t>Jirik</a:t>
            </a:r>
            <a:r>
              <a:rPr lang="en-US" sz="2400" spc="-20" dirty="0">
                <a:latin typeface="Bell MT" panose="02020503060305020303" pitchFamily="18" charset="0"/>
              </a:rPr>
              <a:t> </a:t>
            </a:r>
            <a:r>
              <a:rPr lang="en-US" sz="2400" spc="-20" dirty="0" err="1">
                <a:latin typeface="Bell MT" panose="02020503060305020303" pitchFamily="18" charset="0"/>
              </a:rPr>
              <a:t>Melantrich</a:t>
            </a:r>
            <a:r>
              <a:rPr lang="en-US" sz="2400" spc="-20" dirty="0">
                <a:latin typeface="Bell MT" panose="02020503060305020303" pitchFamily="18" charset="0"/>
              </a:rPr>
              <a:t> </a:t>
            </a:r>
            <a:r>
              <a:rPr lang="en-US" sz="2400" spc="-20" dirty="0" err="1">
                <a:latin typeface="Bell MT" panose="02020503060305020303" pitchFamily="18" charset="0"/>
              </a:rPr>
              <a:t>Rozdalovsky</a:t>
            </a:r>
            <a:r>
              <a:rPr lang="en-US" sz="2400" spc="-20" dirty="0">
                <a:latin typeface="Bell MT" panose="02020503060305020303" pitchFamily="18" charset="0"/>
              </a:rPr>
              <a:t> of </a:t>
            </a:r>
            <a:r>
              <a:rPr lang="en-US" sz="2400" spc="-20" dirty="0" err="1">
                <a:latin typeface="Bell MT" panose="02020503060305020303" pitchFamily="18" charset="0"/>
              </a:rPr>
              <a:t>Aventin</a:t>
            </a:r>
            <a:r>
              <a:rPr lang="en-US" sz="2400" spc="-20" dirty="0">
                <a:latin typeface="Bell MT" panose="02020503060305020303" pitchFamily="18" charset="0"/>
              </a:rPr>
              <a:t> (1511-1580).</a:t>
            </a:r>
          </a:p>
        </p:txBody>
      </p:sp>
    </p:spTree>
    <p:extLst>
      <p:ext uri="{BB962C8B-B14F-4D97-AF65-F5344CB8AC3E}">
        <p14:creationId xmlns:p14="http://schemas.microsoft.com/office/powerpoint/2010/main" val="42818694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King-James-Version-Bible-first-edition-title-page-1611.png">
            <a:extLst>
              <a:ext uri="{FF2B5EF4-FFF2-40B4-BE49-F238E27FC236}">
                <a16:creationId xmlns:a16="http://schemas.microsoft.com/office/drawing/2014/main" id="{A6887047-9B9E-4C43-B583-2019BED797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907" y="304800"/>
            <a:ext cx="3884612" cy="60692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8916" name="Picture 4" descr="GenevaBible.JPG">
            <a:extLst>
              <a:ext uri="{FF2B5EF4-FFF2-40B4-BE49-F238E27FC236}">
                <a16:creationId xmlns:a16="http://schemas.microsoft.com/office/drawing/2014/main" id="{1FD7E70A-F440-4C48-9B23-1608395F22F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96" b="92969" l="6055" r="98438">
                        <a14:foregroundMark x1="15039" y1="14974" x2="4297" y2="14844"/>
                        <a14:foregroundMark x1="4297" y1="14844" x2="3320" y2="90234"/>
                        <a14:foregroundMark x1="3320" y1="90234" x2="14258" y2="92969"/>
                        <a14:foregroundMark x1="14258" y1="92969" x2="43457" y2="88281"/>
                        <a14:foregroundMark x1="43457" y1="88281" x2="43848" y2="88021"/>
                        <a14:foregroundMark x1="13867" y1="17448" x2="8691" y2="16536"/>
                        <a14:foregroundMark x1="8691" y1="16536" x2="5762" y2="24479"/>
                        <a14:foregroundMark x1="5762" y1="24479" x2="4688" y2="40625"/>
                        <a14:foregroundMark x1="4688" y1="40625" x2="5957" y2="73438"/>
                        <a14:foregroundMark x1="5957" y1="73438" x2="5469" y2="80469"/>
                        <a14:foregroundMark x1="5469" y1="80469" x2="9180" y2="85677"/>
                        <a14:foregroundMark x1="9180" y1="85677" x2="13379" y2="79688"/>
                        <a14:foregroundMark x1="13379" y1="79688" x2="14551" y2="69271"/>
                        <a14:foregroundMark x1="6641" y1="24479" x2="6152" y2="48438"/>
                        <a14:foregroundMark x1="6152" y1="48438" x2="9668" y2="79818"/>
                        <a14:foregroundMark x1="9668" y1="79818" x2="15137" y2="60807"/>
                        <a14:foregroundMark x1="15137" y1="60807" x2="16016" y2="36719"/>
                        <a14:foregroundMark x1="16016" y1="36719" x2="14063" y2="28776"/>
                        <a14:foregroundMark x1="14063" y1="28776" x2="10547" y2="23177"/>
                        <a14:foregroundMark x1="10547" y1="23177" x2="9961" y2="23307"/>
                        <a14:foregroundMark x1="86816" y1="12630" x2="92578" y2="12760"/>
                        <a14:foregroundMark x1="92578" y1="12760" x2="95996" y2="19401"/>
                        <a14:foregroundMark x1="95996" y1="19401" x2="98242" y2="88932"/>
                        <a14:foregroundMark x1="98242" y1="88932" x2="92676" y2="89063"/>
                        <a14:foregroundMark x1="92676" y1="89063" x2="88184" y2="84245"/>
                        <a14:foregroundMark x1="88184" y1="84245" x2="89063" y2="15755"/>
                        <a14:foregroundMark x1="89063" y1="15755" x2="88184" y2="13672"/>
                        <a14:foregroundMark x1="95313" y1="13672" x2="98438" y2="88021"/>
                      </a14:backgroundRemoval>
                    </a14:imgEffect>
                  </a14:imgLayer>
                </a14:imgProps>
              </a:ext>
              <a:ext uri="{28A0092B-C50C-407E-A947-70E740481C1C}">
                <a14:useLocalDpi xmlns:a14="http://schemas.microsoft.com/office/drawing/2010/main" val="0"/>
              </a:ext>
            </a:extLst>
          </a:blip>
          <a:srcRect t="10046" b="4401"/>
          <a:stretch/>
        </p:blipFill>
        <p:spPr bwMode="auto">
          <a:xfrm>
            <a:off x="5255019" y="3041351"/>
            <a:ext cx="5603481" cy="35954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CaixaDeTexto 1">
            <a:extLst>
              <a:ext uri="{FF2B5EF4-FFF2-40B4-BE49-F238E27FC236}">
                <a16:creationId xmlns:a16="http://schemas.microsoft.com/office/drawing/2014/main" id="{85608458-81CC-4206-A111-4C95A52520B5}"/>
              </a:ext>
            </a:extLst>
          </p:cNvPr>
          <p:cNvSpPr txBox="1"/>
          <p:nvPr/>
        </p:nvSpPr>
        <p:spPr>
          <a:xfrm>
            <a:off x="4622800" y="304800"/>
            <a:ext cx="7061200" cy="2785378"/>
          </a:xfrm>
          <a:prstGeom prst="rect">
            <a:avLst/>
          </a:prstGeom>
          <a:noFill/>
        </p:spPr>
        <p:txBody>
          <a:bodyPr wrap="square" rtlCol="0">
            <a:spAutoFit/>
          </a:bodyPr>
          <a:lstStyle/>
          <a:p>
            <a:r>
              <a:rPr lang="en-US" sz="4000" b="1" dirty="0">
                <a:effectLst>
                  <a:outerShdw blurRad="38100" dist="38100" dir="2700000" algn="tl">
                    <a:srgbClr val="000000">
                      <a:alpha val="43137"/>
                    </a:srgbClr>
                  </a:outerShdw>
                </a:effectLst>
                <a:latin typeface="Copperplate Gothic Bold" panose="020E0705020206020404" pitchFamily="34" charset="0"/>
              </a:rPr>
              <a:t>Geneva Bible </a:t>
            </a:r>
            <a:r>
              <a:rPr lang="en-US" sz="3000" b="1" dirty="0">
                <a:effectLst>
                  <a:outerShdw blurRad="38100" dist="38100" dir="2700000" algn="tl">
                    <a:srgbClr val="000000">
                      <a:alpha val="43137"/>
                    </a:srgbClr>
                  </a:outerShdw>
                </a:effectLst>
                <a:latin typeface="Copperplate Gothic Bold" panose="020E0705020206020404" pitchFamily="34" charset="0"/>
              </a:rPr>
              <a:t>(1560)</a:t>
            </a:r>
          </a:p>
          <a:p>
            <a:pPr algn="just">
              <a:spcBef>
                <a:spcPts val="600"/>
              </a:spcBef>
            </a:pPr>
            <a:r>
              <a:rPr lang="en-US" sz="2600" dirty="0">
                <a:latin typeface="Bell MT" panose="02020503060305020303" pitchFamily="18" charset="0"/>
              </a:rPr>
              <a:t>This English translation was called “Geneva” because it was made in the city of Geneva under the auspices of John Calvin by exiled Puritans. It used Erasmus’s text and comparisons with the Tyndale (1526) and Coverdale (1535) versions.</a:t>
            </a:r>
          </a:p>
        </p:txBody>
      </p:sp>
    </p:spTree>
    <p:extLst>
      <p:ext uri="{BB962C8B-B14F-4D97-AF65-F5344CB8AC3E}">
        <p14:creationId xmlns:p14="http://schemas.microsoft.com/office/powerpoint/2010/main" val="33793791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https://upload.wikimedia.org/wikipedia/commons/8/8a/Biblia_brzeska.jpg">
            <a:extLst>
              <a:ext uri="{FF2B5EF4-FFF2-40B4-BE49-F238E27FC236}">
                <a16:creationId xmlns:a16="http://schemas.microsoft.com/office/drawing/2014/main" id="{4E557196-DC2E-4A27-A79A-52464FF4377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77" t="2458" r="4624" b="1065"/>
          <a:stretch/>
        </p:blipFill>
        <p:spPr bwMode="auto">
          <a:xfrm>
            <a:off x="4241799" y="444501"/>
            <a:ext cx="3810001" cy="57531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cxnSp>
        <p:nvCxnSpPr>
          <p:cNvPr id="71" name="Straight Connector 70"/>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453265" y="1570814"/>
            <a:ext cx="0" cy="3710227"/>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 name="CaixaDeTexto 1">
            <a:extLst>
              <a:ext uri="{FF2B5EF4-FFF2-40B4-BE49-F238E27FC236}">
                <a16:creationId xmlns:a16="http://schemas.microsoft.com/office/drawing/2014/main" id="{5C0F43BB-EBFD-4008-B8EF-5B6315AA8CF6}"/>
              </a:ext>
            </a:extLst>
          </p:cNvPr>
          <p:cNvSpPr txBox="1"/>
          <p:nvPr/>
        </p:nvSpPr>
        <p:spPr>
          <a:xfrm>
            <a:off x="5092699" y="6235702"/>
            <a:ext cx="2895601" cy="461665"/>
          </a:xfrm>
          <a:prstGeom prst="rect">
            <a:avLst/>
          </a:prstGeom>
          <a:noFill/>
        </p:spPr>
        <p:txBody>
          <a:bodyPr wrap="square" rtlCol="0">
            <a:spAutoFit/>
          </a:bodyPr>
          <a:lstStyle/>
          <a:p>
            <a:pPr algn="r"/>
            <a:r>
              <a:rPr lang="en-US" sz="1200" b="1" dirty="0">
                <a:effectLst>
                  <a:outerShdw blurRad="38100" dist="38100" dir="2700000" algn="tl">
                    <a:srgbClr val="000000">
                      <a:alpha val="43137"/>
                    </a:srgbClr>
                  </a:outerShdw>
                </a:effectLst>
              </a:rPr>
              <a:t>Front Page of the Polish Bible (1563)</a:t>
            </a:r>
          </a:p>
          <a:p>
            <a:pPr algn="r"/>
            <a:r>
              <a:rPr lang="en-US" sz="1200" dirty="0"/>
              <a:t>Source: </a:t>
            </a:r>
            <a:r>
              <a:rPr lang="en-US" sz="1200" dirty="0" err="1"/>
              <a:t>Wikicommons</a:t>
            </a:r>
            <a:endParaRPr lang="en-US" sz="1200" dirty="0"/>
          </a:p>
        </p:txBody>
      </p:sp>
      <p:sp>
        <p:nvSpPr>
          <p:cNvPr id="3" name="CaixaDeTexto 2">
            <a:extLst>
              <a:ext uri="{FF2B5EF4-FFF2-40B4-BE49-F238E27FC236}">
                <a16:creationId xmlns:a16="http://schemas.microsoft.com/office/drawing/2014/main" id="{75011854-38E7-4366-9C40-F9C8339E266C}"/>
              </a:ext>
            </a:extLst>
          </p:cNvPr>
          <p:cNvSpPr txBox="1"/>
          <p:nvPr/>
        </p:nvSpPr>
        <p:spPr>
          <a:xfrm>
            <a:off x="8702331" y="444501"/>
            <a:ext cx="2968969" cy="5940088"/>
          </a:xfrm>
          <a:prstGeom prst="rect">
            <a:avLst/>
          </a:prstGeom>
          <a:noFill/>
        </p:spPr>
        <p:txBody>
          <a:bodyPr wrap="square" rtlCol="0">
            <a:spAutoFit/>
          </a:bodyPr>
          <a:lstStyle/>
          <a:p>
            <a:pPr algn="ctr"/>
            <a:r>
              <a:rPr lang="en-US" sz="4000" b="1" dirty="0">
                <a:latin typeface="Copperplate Gothic Bold" panose="020E0705020206020404" pitchFamily="34" charset="0"/>
              </a:rPr>
              <a:t>Polish Bible (1563)</a:t>
            </a:r>
          </a:p>
          <a:p>
            <a:pPr algn="ctr"/>
            <a:r>
              <a:rPr lang="en-US" sz="2600" dirty="0">
                <a:latin typeface="Bell MT" panose="02020503060305020303" pitchFamily="18" charset="0"/>
              </a:rPr>
              <a:t>Made by the decision of the Reformed Synod of 1559-60 this translation was produced by a committee. It was dedicated to King Sigmund II Augustus.</a:t>
            </a:r>
          </a:p>
        </p:txBody>
      </p:sp>
      <p:pic>
        <p:nvPicPr>
          <p:cNvPr id="28676" name="Picture 4" descr="https://upload.wikimedia.org/wikipedia/commons/4/4c/Cranach_the_Younger_Sigismund_II_Augustus.jpg">
            <a:extLst>
              <a:ext uri="{FF2B5EF4-FFF2-40B4-BE49-F238E27FC236}">
                <a16:creationId xmlns:a16="http://schemas.microsoft.com/office/drawing/2014/main" id="{E674B52C-624F-4393-B573-5D288782EB4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809" r="13598"/>
          <a:stretch/>
        </p:blipFill>
        <p:spPr bwMode="auto">
          <a:xfrm>
            <a:off x="377825" y="444501"/>
            <a:ext cx="3609976" cy="57531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CaixaDeTexto 7">
            <a:extLst>
              <a:ext uri="{FF2B5EF4-FFF2-40B4-BE49-F238E27FC236}">
                <a16:creationId xmlns:a16="http://schemas.microsoft.com/office/drawing/2014/main" id="{DD18BEFD-B270-497A-B484-4E0286573877}"/>
              </a:ext>
            </a:extLst>
          </p:cNvPr>
          <p:cNvSpPr txBox="1"/>
          <p:nvPr/>
        </p:nvSpPr>
        <p:spPr>
          <a:xfrm>
            <a:off x="311493" y="6235702"/>
            <a:ext cx="4067175" cy="646331"/>
          </a:xfrm>
          <a:prstGeom prst="rect">
            <a:avLst/>
          </a:prstGeom>
          <a:noFill/>
        </p:spPr>
        <p:txBody>
          <a:bodyPr wrap="square" rtlCol="0">
            <a:spAutoFit/>
          </a:bodyPr>
          <a:lstStyle/>
          <a:p>
            <a:r>
              <a:rPr lang="en-US" sz="1400" b="1" dirty="0">
                <a:effectLst>
                  <a:outerShdw blurRad="38100" dist="38100" dir="2700000" algn="tl">
                    <a:srgbClr val="000000">
                      <a:alpha val="43137"/>
                    </a:srgbClr>
                  </a:outerShdw>
                </a:effectLst>
              </a:rPr>
              <a:t>Sigmund II Augustus</a:t>
            </a:r>
          </a:p>
          <a:p>
            <a:r>
              <a:rPr lang="en-US" sz="1100" dirty="0"/>
              <a:t>Lucas </a:t>
            </a:r>
            <a:r>
              <a:rPr lang="en-US" sz="1100" dirty="0" err="1"/>
              <a:t>Crannach</a:t>
            </a:r>
            <a:r>
              <a:rPr lang="en-US" sz="1100" dirty="0"/>
              <a:t>, the young – Oil on Cooper (1553)</a:t>
            </a:r>
          </a:p>
          <a:p>
            <a:r>
              <a:rPr lang="en-US" sz="1100" dirty="0"/>
              <a:t>Museum </a:t>
            </a:r>
            <a:r>
              <a:rPr lang="en-US" sz="1100" dirty="0" err="1"/>
              <a:t>Czartorysky</a:t>
            </a:r>
            <a:r>
              <a:rPr lang="en-US" sz="1100" dirty="0"/>
              <a:t>, Cracow, Poland (Source: </a:t>
            </a:r>
            <a:r>
              <a:rPr lang="en-US" sz="1100" dirty="0" err="1"/>
              <a:t>Wikicommons</a:t>
            </a:r>
            <a:r>
              <a:rPr lang="en-US" sz="1100" dirty="0"/>
              <a:t>)</a:t>
            </a:r>
          </a:p>
        </p:txBody>
      </p:sp>
    </p:spTree>
    <p:extLst>
      <p:ext uri="{BB962C8B-B14F-4D97-AF65-F5344CB8AC3E}">
        <p14:creationId xmlns:p14="http://schemas.microsoft.com/office/powerpoint/2010/main" val="1068162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31746" name="Picture 2" descr="https://upload.wikimedia.org/wikipedia/commons/d/dd/Casiodoro_de_Reina.jpg">
            <a:extLst>
              <a:ext uri="{FF2B5EF4-FFF2-40B4-BE49-F238E27FC236}">
                <a16:creationId xmlns:a16="http://schemas.microsoft.com/office/drawing/2014/main" id="{F1A20745-5A4A-465A-8EF1-B6231AD68C3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979" b="5047"/>
          <a:stretch/>
        </p:blipFill>
        <p:spPr bwMode="auto">
          <a:xfrm>
            <a:off x="299727" y="3213734"/>
            <a:ext cx="3043485" cy="364426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1748" name="Picture 4" descr="https://upload.wikimedia.org/wikipedia/commons/8/8f/Bilbia-oso.png">
            <a:extLst>
              <a:ext uri="{FF2B5EF4-FFF2-40B4-BE49-F238E27FC236}">
                <a16:creationId xmlns:a16="http://schemas.microsoft.com/office/drawing/2014/main" id="{C1D78207-3E55-4FD4-9754-475EBA4E6B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8393" y="242387"/>
            <a:ext cx="4629150" cy="62769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CaixaDeTexto 1">
            <a:extLst>
              <a:ext uri="{FF2B5EF4-FFF2-40B4-BE49-F238E27FC236}">
                <a16:creationId xmlns:a16="http://schemas.microsoft.com/office/drawing/2014/main" id="{38DF3009-7BDF-4053-A8B8-181F60C0298D}"/>
              </a:ext>
            </a:extLst>
          </p:cNvPr>
          <p:cNvSpPr txBox="1"/>
          <p:nvPr/>
        </p:nvSpPr>
        <p:spPr>
          <a:xfrm>
            <a:off x="472330" y="450731"/>
            <a:ext cx="6513094" cy="5940088"/>
          </a:xfrm>
          <a:prstGeom prst="rect">
            <a:avLst/>
          </a:prstGeom>
          <a:noFill/>
        </p:spPr>
        <p:txBody>
          <a:bodyPr wrap="square" rtlCol="0">
            <a:spAutoFit/>
          </a:bodyPr>
          <a:lstStyle/>
          <a:p>
            <a:r>
              <a:rPr lang="en-US" sz="4000" b="1" dirty="0">
                <a:effectLst>
                  <a:outerShdw blurRad="38100" dist="38100" dir="2700000" algn="tl">
                    <a:srgbClr val="000000">
                      <a:alpha val="43137"/>
                    </a:srgbClr>
                  </a:outerShdw>
                </a:effectLst>
                <a:latin typeface="Copperplate Gothic Bold" panose="020E0705020206020404" pitchFamily="34" charset="0"/>
              </a:rPr>
              <a:t>Biblia Del </a:t>
            </a:r>
            <a:r>
              <a:rPr lang="en-US" sz="4000" b="1" dirty="0" err="1">
                <a:effectLst>
                  <a:outerShdw blurRad="38100" dist="38100" dir="2700000" algn="tl">
                    <a:srgbClr val="000000">
                      <a:alpha val="43137"/>
                    </a:srgbClr>
                  </a:outerShdw>
                </a:effectLst>
                <a:latin typeface="Copperplate Gothic Bold" panose="020E0705020206020404" pitchFamily="34" charset="0"/>
              </a:rPr>
              <a:t>Olso</a:t>
            </a:r>
            <a:r>
              <a:rPr lang="en-US" sz="4000" b="1" dirty="0">
                <a:effectLst>
                  <a:outerShdw blurRad="38100" dist="38100" dir="2700000" algn="tl">
                    <a:srgbClr val="000000">
                      <a:alpha val="43137"/>
                    </a:srgbClr>
                  </a:outerShdw>
                </a:effectLst>
                <a:latin typeface="Copperplate Gothic Bold" panose="020E0705020206020404" pitchFamily="34" charset="0"/>
              </a:rPr>
              <a:t> (1569)</a:t>
            </a:r>
          </a:p>
          <a:p>
            <a:pPr marL="96838" algn="ctr"/>
            <a:endParaRPr lang="en-US" sz="1000" dirty="0">
              <a:latin typeface="Bell MT" panose="02020503060305020303" pitchFamily="18" charset="0"/>
            </a:endParaRPr>
          </a:p>
          <a:p>
            <a:pPr marL="96838" algn="ctr"/>
            <a:r>
              <a:rPr lang="en-US" sz="3000" dirty="0">
                <a:latin typeface="Bell MT" panose="02020503060305020303" pitchFamily="18" charset="0"/>
              </a:rPr>
              <a:t>This Spanish translation was made by a Jew converted to Lutheranism named </a:t>
            </a:r>
            <a:r>
              <a:rPr lang="en-US" sz="3000" dirty="0" err="1">
                <a:latin typeface="Bell MT" panose="02020503060305020303" pitchFamily="18" charset="0"/>
              </a:rPr>
              <a:t>Cassioro</a:t>
            </a:r>
            <a:r>
              <a:rPr lang="en-US" sz="3000" dirty="0">
                <a:latin typeface="Bell MT" panose="02020503060305020303" pitchFamily="18" charset="0"/>
              </a:rPr>
              <a:t> de Reina (1520-1594).</a:t>
            </a:r>
          </a:p>
          <a:p>
            <a:pPr marL="1343025" algn="ctr"/>
            <a:r>
              <a:rPr lang="en-US" sz="3000" dirty="0">
                <a:latin typeface="Bell MT" panose="02020503060305020303" pitchFamily="18" charset="0"/>
              </a:rPr>
              <a:t>It became known as the “Bear Bible” because its front</a:t>
            </a:r>
          </a:p>
          <a:p>
            <a:pPr marL="2605088" algn="ctr"/>
            <a:r>
              <a:rPr lang="en-US" sz="3000" dirty="0">
                <a:latin typeface="Bell MT" panose="02020503060305020303" pitchFamily="18" charset="0"/>
              </a:rPr>
              <a:t> page had a drawing of a bear eating honey from a tree. It was revised and re-published in 1602 as Reina-Valera Bible.</a:t>
            </a:r>
          </a:p>
        </p:txBody>
      </p:sp>
    </p:spTree>
    <p:extLst>
      <p:ext uri="{BB962C8B-B14F-4D97-AF65-F5344CB8AC3E}">
        <p14:creationId xmlns:p14="http://schemas.microsoft.com/office/powerpoint/2010/main" val="1555878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68068DD1-C8C4-CDA0-AD12-792690E54FD3}"/>
              </a:ext>
            </a:extLst>
          </p:cNvPr>
          <p:cNvPicPr>
            <a:picLocks noChangeAspect="1" noChangeArrowheads="1"/>
          </p:cNvPicPr>
          <p:nvPr/>
        </p:nvPicPr>
        <p:blipFill rotWithShape="1">
          <a:blip r:embed="rId2">
            <a:duotone>
              <a:prstClr val="black"/>
              <a:srgbClr val="D9C3A5">
                <a:tint val="50000"/>
                <a:satMod val="180000"/>
              </a:srgbClr>
            </a:duotone>
            <a:extLst>
              <a:ext uri="{28A0092B-C50C-407E-A947-70E740481C1C}">
                <a14:useLocalDpi xmlns:a14="http://schemas.microsoft.com/office/drawing/2010/main" val="0"/>
              </a:ext>
            </a:extLst>
          </a:blip>
          <a:srcRect l="4091" r="4091"/>
          <a:stretch/>
        </p:blipFill>
        <p:spPr bwMode="auto">
          <a:xfrm>
            <a:off x="0" y="-1230"/>
            <a:ext cx="12192000" cy="6846520"/>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921BCB90-EF8D-4771-BD3C-D41999F5F08D}"/>
              </a:ext>
            </a:extLst>
          </p:cNvPr>
          <p:cNvSpPr/>
          <p:nvPr/>
        </p:nvSpPr>
        <p:spPr>
          <a:xfrm>
            <a:off x="8744282" y="-1230"/>
            <a:ext cx="3447718" cy="692497"/>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pt-BR" sz="1500" b="1" dirty="0">
                <a:solidFill>
                  <a:schemeClr val="bg1"/>
                </a:solidFill>
                <a:effectLst>
                  <a:outerShdw blurRad="38100" dist="38100" dir="2700000" algn="tl">
                    <a:srgbClr val="000000">
                      <a:alpha val="43137"/>
                    </a:srgbClr>
                  </a:outerShdw>
                </a:effectLst>
                <a:latin typeface="+mj-lt"/>
              </a:rPr>
              <a:t>The Leipzig Debate - </a:t>
            </a:r>
            <a:r>
              <a:rPr lang="pt-BR" sz="1200" dirty="0">
                <a:solidFill>
                  <a:schemeClr val="bg1"/>
                </a:solidFill>
                <a:latin typeface="+mj-lt"/>
              </a:rPr>
              <a:t>Julius Hubner(c. 1863-66)</a:t>
            </a:r>
          </a:p>
          <a:p>
            <a:r>
              <a:rPr lang="pt-BR" sz="1200" dirty="0" err="1">
                <a:solidFill>
                  <a:schemeClr val="bg1"/>
                </a:solidFill>
                <a:latin typeface="+mj-lt"/>
              </a:rPr>
              <a:t>Oil</a:t>
            </a:r>
            <a:r>
              <a:rPr lang="pt-BR" sz="1200" dirty="0">
                <a:solidFill>
                  <a:schemeClr val="bg1"/>
                </a:solidFill>
                <a:latin typeface="+mj-lt"/>
              </a:rPr>
              <a:t> </a:t>
            </a:r>
            <a:r>
              <a:rPr lang="pt-BR" sz="1200" dirty="0" err="1">
                <a:solidFill>
                  <a:schemeClr val="bg1"/>
                </a:solidFill>
                <a:latin typeface="+mj-lt"/>
              </a:rPr>
              <a:t>on</a:t>
            </a:r>
            <a:r>
              <a:rPr lang="pt-BR" sz="1200" dirty="0">
                <a:solidFill>
                  <a:schemeClr val="bg1"/>
                </a:solidFill>
                <a:latin typeface="+mj-lt"/>
              </a:rPr>
              <a:t> </a:t>
            </a:r>
            <a:r>
              <a:rPr lang="pt-BR" sz="1200" dirty="0" err="1">
                <a:solidFill>
                  <a:schemeClr val="bg1"/>
                </a:solidFill>
                <a:latin typeface="+mj-lt"/>
              </a:rPr>
              <a:t>Linen</a:t>
            </a:r>
            <a:r>
              <a:rPr lang="pt-BR" sz="1200" dirty="0">
                <a:solidFill>
                  <a:schemeClr val="bg1"/>
                </a:solidFill>
                <a:latin typeface="+mj-lt"/>
              </a:rPr>
              <a:t> (replica </a:t>
            </a:r>
            <a:r>
              <a:rPr lang="pt-BR" sz="1200" dirty="0" err="1">
                <a:solidFill>
                  <a:schemeClr val="bg1"/>
                </a:solidFill>
                <a:latin typeface="+mj-lt"/>
              </a:rPr>
              <a:t>heiotype</a:t>
            </a:r>
            <a:r>
              <a:rPr lang="pt-BR" sz="1200" dirty="0">
                <a:solidFill>
                  <a:schemeClr val="bg1"/>
                </a:solidFill>
                <a:latin typeface="+mj-lt"/>
              </a:rPr>
              <a:t>), </a:t>
            </a:r>
            <a:r>
              <a:rPr lang="pt-BR" sz="1200" dirty="0" err="1">
                <a:solidFill>
                  <a:schemeClr val="bg1"/>
                </a:solidFill>
                <a:latin typeface="+mj-lt"/>
              </a:rPr>
              <a:t>Galerie</a:t>
            </a:r>
            <a:r>
              <a:rPr lang="pt-BR" sz="1200" dirty="0">
                <a:solidFill>
                  <a:schemeClr val="bg1"/>
                </a:solidFill>
                <a:latin typeface="+mj-lt"/>
              </a:rPr>
              <a:t> Neue Meister</a:t>
            </a:r>
          </a:p>
          <a:p>
            <a:r>
              <a:rPr lang="pt-BR" sz="1200" dirty="0" err="1">
                <a:solidFill>
                  <a:schemeClr val="bg1"/>
                </a:solidFill>
                <a:latin typeface="+mj-lt"/>
              </a:rPr>
              <a:t>Source</a:t>
            </a:r>
            <a:r>
              <a:rPr lang="pt-BR" sz="1200" dirty="0">
                <a:solidFill>
                  <a:schemeClr val="bg1"/>
                </a:solidFill>
                <a:latin typeface="+mj-lt"/>
              </a:rPr>
              <a:t>: </a:t>
            </a:r>
            <a:r>
              <a:rPr lang="pt-BR" sz="1200" dirty="0" err="1">
                <a:solidFill>
                  <a:schemeClr val="bg1"/>
                </a:solidFill>
                <a:latin typeface="+mj-lt"/>
              </a:rPr>
              <a:t>Wikicommons</a:t>
            </a:r>
            <a:endParaRPr lang="pt-BR" sz="1200" dirty="0">
              <a:solidFill>
                <a:schemeClr val="bg1"/>
              </a:solidFill>
              <a:latin typeface="+mj-lt"/>
            </a:endParaRPr>
          </a:p>
        </p:txBody>
      </p:sp>
      <p:sp>
        <p:nvSpPr>
          <p:cNvPr id="4" name="CaixaDeTexto 2">
            <a:extLst>
              <a:ext uri="{FF2B5EF4-FFF2-40B4-BE49-F238E27FC236}">
                <a16:creationId xmlns:a16="http://schemas.microsoft.com/office/drawing/2014/main" id="{6ADE9C87-B8D4-F3BF-A55B-ADA6EB6FC95E}"/>
              </a:ext>
            </a:extLst>
          </p:cNvPr>
          <p:cNvSpPr txBox="1"/>
          <p:nvPr/>
        </p:nvSpPr>
        <p:spPr>
          <a:xfrm>
            <a:off x="129411" y="4040272"/>
            <a:ext cx="5414862" cy="2677656"/>
          </a:xfrm>
          <a:prstGeom prst="rect">
            <a:avLst/>
          </a:prstGeom>
          <a:ln>
            <a:noFill/>
          </a:ln>
        </p:spPr>
        <p:style>
          <a:lnRef idx="0">
            <a:scrgbClr r="0" g="0" b="0"/>
          </a:lnRef>
          <a:fillRef idx="1002">
            <a:schemeClr val="lt2"/>
          </a:fillRef>
          <a:effectRef idx="0">
            <a:scrgbClr r="0" g="0" b="0"/>
          </a:effectRef>
          <a:fontRef idx="minor">
            <a:schemeClr val="lt1"/>
          </a:fontRef>
        </p:style>
        <p:txBody>
          <a:bodyPr wrap="square" rtlCol="0">
            <a:spAutoFit/>
          </a:bodyPr>
          <a:lstStyle/>
          <a:p>
            <a:pPr algn="ctr"/>
            <a:r>
              <a:rPr lang="en-US" sz="2400" dirty="0">
                <a:solidFill>
                  <a:schemeClr val="tx1"/>
                </a:solidFill>
                <a:latin typeface="Bell MT" panose="02020503060305020303" pitchFamily="18" charset="0"/>
              </a:rPr>
              <a:t>In 1519 Luther’s associate Andreas </a:t>
            </a:r>
            <a:r>
              <a:rPr lang="en-US" sz="2400" dirty="0" err="1">
                <a:solidFill>
                  <a:schemeClr val="tx1"/>
                </a:solidFill>
                <a:latin typeface="Bell MT" panose="02020503060305020303" pitchFamily="18" charset="0"/>
              </a:rPr>
              <a:t>Karlsdadt</a:t>
            </a:r>
            <a:r>
              <a:rPr lang="en-US" sz="2400" dirty="0">
                <a:solidFill>
                  <a:schemeClr val="tx1"/>
                </a:solidFill>
                <a:latin typeface="Bell MT" panose="02020503060305020303" pitchFamily="18" charset="0"/>
              </a:rPr>
              <a:t> (1486-1541) was challenged to debate the Dominican Friar doctor in theology Johann Eck (1486-1543) about Luther’s teachings. At last, Luther himself attended the debate in June-July of 1519 at </a:t>
            </a:r>
            <a:r>
              <a:rPr lang="en-US" sz="2400" dirty="0" err="1">
                <a:solidFill>
                  <a:schemeClr val="tx1"/>
                </a:solidFill>
                <a:latin typeface="Bell MT" panose="02020503060305020303" pitchFamily="18" charset="0"/>
              </a:rPr>
              <a:t>Pleissemburg</a:t>
            </a:r>
            <a:r>
              <a:rPr lang="en-US" sz="2400" dirty="0">
                <a:solidFill>
                  <a:schemeClr val="tx1"/>
                </a:solidFill>
                <a:latin typeface="Bell MT" panose="02020503060305020303" pitchFamily="18" charset="0"/>
              </a:rPr>
              <a:t> Castle, Leipzig.</a:t>
            </a:r>
          </a:p>
        </p:txBody>
      </p:sp>
      <p:sp>
        <p:nvSpPr>
          <p:cNvPr id="5" name="CaixaDeTexto 1">
            <a:extLst>
              <a:ext uri="{FF2B5EF4-FFF2-40B4-BE49-F238E27FC236}">
                <a16:creationId xmlns:a16="http://schemas.microsoft.com/office/drawing/2014/main" id="{AC51FF44-9C69-A580-4390-9237744730D0}"/>
              </a:ext>
            </a:extLst>
          </p:cNvPr>
          <p:cNvSpPr txBox="1"/>
          <p:nvPr/>
        </p:nvSpPr>
        <p:spPr>
          <a:xfrm>
            <a:off x="2067909" y="938361"/>
            <a:ext cx="7285688" cy="1254780"/>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en-US" sz="3200" b="1" i="1" kern="1200" dirty="0">
                <a:solidFill>
                  <a:srgbClr val="FFFFFF"/>
                </a:solidFill>
                <a:effectLst>
                  <a:outerShdw blurRad="38100" dist="38100" dir="2700000" algn="tl">
                    <a:srgbClr val="000000">
                      <a:alpha val="43137"/>
                    </a:srgbClr>
                  </a:outerShdw>
                </a:effectLst>
                <a:latin typeface="Dreaming Outloud Pro" panose="03050502040302030504" pitchFamily="66" charset="0"/>
                <a:ea typeface="+mj-ea"/>
                <a:cs typeface="Dreaming Outloud Pro" panose="03050502040302030504" pitchFamily="66" charset="0"/>
              </a:rPr>
              <a:t>“There is only one thing we must believe, that is, what Scripture teaches.”</a:t>
            </a:r>
          </a:p>
        </p:txBody>
      </p:sp>
    </p:spTree>
    <p:extLst>
      <p:ext uri="{BB962C8B-B14F-4D97-AF65-F5344CB8AC3E}">
        <p14:creationId xmlns:p14="http://schemas.microsoft.com/office/powerpoint/2010/main" val="13612067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5CBF2C-888C-E70E-4142-2EC098CB4335}"/>
              </a:ext>
            </a:extLst>
          </p:cNvPr>
          <p:cNvSpPr>
            <a:spLocks noGrp="1"/>
          </p:cNvSpPr>
          <p:nvPr>
            <p:ph type="title"/>
          </p:nvPr>
        </p:nvSpPr>
        <p:spPr>
          <a:xfrm>
            <a:off x="638881" y="639193"/>
            <a:ext cx="6308184" cy="3573516"/>
          </a:xfrm>
        </p:spPr>
        <p:txBody>
          <a:bodyPr vert="horz" lIns="91440" tIns="45720" rIns="91440" bIns="45720" rtlCol="0" anchor="b">
            <a:normAutofit/>
          </a:bodyPr>
          <a:lstStyle/>
          <a:p>
            <a:r>
              <a:rPr lang="en-US" kern="1200" dirty="0">
                <a:solidFill>
                  <a:schemeClr val="tx1"/>
                </a:solidFill>
                <a:latin typeface="Aharoni" panose="02010803020104030203" pitchFamily="2" charset="-79"/>
                <a:cs typeface="Aharoni" panose="02010803020104030203" pitchFamily="2" charset="-79"/>
              </a:rPr>
              <a:t>Protestant</a:t>
            </a:r>
            <a:r>
              <a:rPr lang="en-US" dirty="0">
                <a:latin typeface="Aharoni" panose="02010803020104030203" pitchFamily="2" charset="-79"/>
                <a:cs typeface="Aharoni" panose="02010803020104030203" pitchFamily="2" charset="-79"/>
              </a:rPr>
              <a:t> Effort For</a:t>
            </a:r>
            <a:r>
              <a:rPr lang="en-US" kern="1200" dirty="0">
                <a:solidFill>
                  <a:schemeClr val="tx1"/>
                </a:solidFill>
                <a:latin typeface="Aharoni" panose="02010803020104030203" pitchFamily="2" charset="-79"/>
                <a:cs typeface="Aharoni" panose="02010803020104030203" pitchFamily="2" charset="-79"/>
              </a:rPr>
              <a:t> Christian Education</a:t>
            </a:r>
          </a:p>
        </p:txBody>
      </p:sp>
      <p:sp>
        <p:nvSpPr>
          <p:cNvPr id="3" name="Text Placeholder 2">
            <a:extLst>
              <a:ext uri="{FF2B5EF4-FFF2-40B4-BE49-F238E27FC236}">
                <a16:creationId xmlns:a16="http://schemas.microsoft.com/office/drawing/2014/main" id="{C7FDD33B-AEBE-773C-4D53-54BAF2E97F06}"/>
              </a:ext>
            </a:extLst>
          </p:cNvPr>
          <p:cNvSpPr>
            <a:spLocks noGrp="1"/>
          </p:cNvSpPr>
          <p:nvPr>
            <p:ph type="body" idx="1"/>
          </p:nvPr>
        </p:nvSpPr>
        <p:spPr>
          <a:xfrm>
            <a:off x="638881" y="4599462"/>
            <a:ext cx="5191823" cy="2086631"/>
          </a:xfrm>
        </p:spPr>
        <p:txBody>
          <a:bodyPr vert="horz" lIns="91440" tIns="45720" rIns="91440" bIns="45720" rtlCol="0">
            <a:normAutofit/>
          </a:bodyPr>
          <a:lstStyle/>
          <a:p>
            <a:pPr algn="just"/>
            <a:r>
              <a:rPr lang="en-US" sz="3200" kern="1200" dirty="0">
                <a:solidFill>
                  <a:schemeClr val="tx1"/>
                </a:solidFill>
                <a:latin typeface="Arial Nova Cond Light" panose="020B0306020202020204" pitchFamily="34" charset="0"/>
              </a:rPr>
              <a:t>Luther soon in the Reformation defended the need for the diffusion of literacy to give spiritual freedom from the captivity of the church.</a:t>
            </a:r>
          </a:p>
        </p:txBody>
      </p:sp>
      <p:sp>
        <p:nvSpPr>
          <p:cNvPr id="12"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Education">
            <a:extLst>
              <a:ext uri="{FF2B5EF4-FFF2-40B4-BE49-F238E27FC236}">
                <a16:creationId xmlns:a16="http://schemas.microsoft.com/office/drawing/2014/main" id="{E48D4751-06AE-557A-DBA7-C2BEAE4DC3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86400" y="640080"/>
            <a:ext cx="5550408" cy="5550408"/>
          </a:xfrm>
          <a:prstGeom prst="rect">
            <a:avLst/>
          </a:prstGeom>
        </p:spPr>
      </p:pic>
    </p:spTree>
    <p:extLst>
      <p:ext uri="{BB962C8B-B14F-4D97-AF65-F5344CB8AC3E}">
        <p14:creationId xmlns:p14="http://schemas.microsoft.com/office/powerpoint/2010/main" val="21581196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CD49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70E78-70A9-89FF-D94D-BF0E4D127784}"/>
              </a:ext>
            </a:extLst>
          </p:cNvPr>
          <p:cNvSpPr>
            <a:spLocks noGrp="1"/>
          </p:cNvSpPr>
          <p:nvPr>
            <p:ph type="title"/>
          </p:nvPr>
        </p:nvSpPr>
        <p:spPr>
          <a:xfrm>
            <a:off x="289762" y="1035635"/>
            <a:ext cx="7098324" cy="1034918"/>
          </a:xfrm>
        </p:spPr>
        <p:txBody>
          <a:bodyPr anchor="t">
            <a:normAutofit fontScale="90000"/>
          </a:bodyPr>
          <a:lstStyle/>
          <a:p>
            <a:r>
              <a:rPr lang="en-US" sz="2400" dirty="0"/>
              <a:t>Martin Luther</a:t>
            </a:r>
            <a:br>
              <a:rPr lang="en-US" sz="2400" dirty="0"/>
            </a:br>
            <a:r>
              <a:rPr lang="en-US" sz="2400" b="1" dirty="0">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Address To The Nobility of the German Nation </a:t>
            </a:r>
            <a:r>
              <a:rPr lang="en-US" sz="2400" dirty="0">
                <a:latin typeface="Aharoni" panose="02010803020104030203" pitchFamily="2" charset="-79"/>
                <a:cs typeface="Aharoni" panose="02010803020104030203" pitchFamily="2" charset="-79"/>
              </a:rPr>
              <a:t>1520 </a:t>
            </a:r>
            <a:r>
              <a:rPr lang="en-US" sz="1400" dirty="0">
                <a:hlinkClick r:id="rId2"/>
              </a:rPr>
              <a:t>Internet History Sourcebooks: Modern History (fordham.edu)</a:t>
            </a:r>
            <a:endParaRPr lang="pt-BR" sz="2000" i="1" dirty="0"/>
          </a:p>
        </p:txBody>
      </p:sp>
      <p:cxnSp>
        <p:nvCxnSpPr>
          <p:cNvPr id="2055" name="Straight Connector 2054">
            <a:extLst>
              <a:ext uri="{FF2B5EF4-FFF2-40B4-BE49-F238E27FC236}">
                <a16:creationId xmlns:a16="http://schemas.microsoft.com/office/drawing/2014/main" id="{FC23E3B9-5ABF-58B3-E2B0-E9A5DAA900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9ABF65A-B506-5A2B-FDD2-5835773BC873}"/>
              </a:ext>
            </a:extLst>
          </p:cNvPr>
          <p:cNvSpPr>
            <a:spLocks noGrp="1"/>
          </p:cNvSpPr>
          <p:nvPr>
            <p:ph idx="1"/>
          </p:nvPr>
        </p:nvSpPr>
        <p:spPr>
          <a:xfrm>
            <a:off x="498765" y="2070554"/>
            <a:ext cx="6889322" cy="4686506"/>
          </a:xfrm>
        </p:spPr>
        <p:txBody>
          <a:bodyPr>
            <a:normAutofit fontScale="85000" lnSpcReduction="20000"/>
          </a:bodyPr>
          <a:lstStyle/>
          <a:p>
            <a:pPr marL="0" indent="0">
              <a:buNone/>
            </a:pPr>
            <a:r>
              <a:rPr lang="en-US" dirty="0">
                <a:latin typeface="Dreaming Outloud Pro" panose="03050502040302030504" pitchFamily="66" charset="0"/>
                <a:cs typeface="Dreaming Outloud Pro" panose="03050502040302030504" pitchFamily="66" charset="0"/>
              </a:rPr>
              <a:t>We must also lessen the number of theological books, and choose the best, for it is not the number of books that makes the learned man, nor much reading, but good books often read, however few, makes a man learned in the Scriptures and pious…</a:t>
            </a:r>
          </a:p>
          <a:p>
            <a:pPr marL="0" indent="0">
              <a:buNone/>
            </a:pPr>
            <a:r>
              <a:rPr lang="en-US" dirty="0">
                <a:latin typeface="Dreaming Outloud Pro" panose="03050502040302030504" pitchFamily="66" charset="0"/>
                <a:cs typeface="Dreaming Outloud Pro" panose="03050502040302030504" pitchFamily="66" charset="0"/>
              </a:rPr>
              <a:t>Above all, in schools of all kinds the chief and most common lesson should be the Scriptures, and for young boys the Gospel; and would to God each town had also a girls' school, in which girls might be taught the Gospel for an hour daily, either in German or Latin!...</a:t>
            </a:r>
          </a:p>
          <a:p>
            <a:pPr marL="0" indent="0">
              <a:buNone/>
            </a:pPr>
            <a:r>
              <a:rPr lang="en-US" dirty="0">
                <a:latin typeface="Dreaming Outloud Pro" panose="03050502040302030504" pitchFamily="66" charset="0"/>
                <a:cs typeface="Dreaming Outloud Pro" panose="03050502040302030504" pitchFamily="66" charset="0"/>
              </a:rPr>
              <a:t>Oh, how badly we treat all these poor young people that are entrusted to us for discipline and instruction! and a heavy reckoning shall we have to give for it that we keep them from the word of God;</a:t>
            </a:r>
            <a:endParaRPr lang="pt-BR" dirty="0">
              <a:latin typeface="Dreaming Outloud Pro" panose="03050502040302030504" pitchFamily="66" charset="0"/>
              <a:cs typeface="Dreaming Outloud Pro" panose="03050502040302030504" pitchFamily="66" charset="0"/>
            </a:endParaRPr>
          </a:p>
          <a:p>
            <a:pPr marL="0" indent="0">
              <a:buNone/>
            </a:pPr>
            <a:endParaRPr lang="pt-BR" sz="1700" dirty="0"/>
          </a:p>
        </p:txBody>
      </p:sp>
      <p:sp>
        <p:nvSpPr>
          <p:cNvPr id="2057" name="Rectangle 2056">
            <a:extLst>
              <a:ext uri="{FF2B5EF4-FFF2-40B4-BE49-F238E27FC236}">
                <a16:creationId xmlns:a16="http://schemas.microsoft.com/office/drawing/2014/main" id="{DF8BC164-E230-753F-2C7E-B4EE7BA77C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8086" y="0"/>
            <a:ext cx="4803913" cy="6858000"/>
          </a:xfrm>
          <a:prstGeom prst="rect">
            <a:avLst/>
          </a:prstGeom>
          <a:solidFill>
            <a:schemeClr val="bg1">
              <a:lumMod val="9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To the Christian nobility of the German nation: the enhancement of the  Christian state &gt; Luther Worms">
            <a:extLst>
              <a:ext uri="{FF2B5EF4-FFF2-40B4-BE49-F238E27FC236}">
                <a16:creationId xmlns:a16="http://schemas.microsoft.com/office/drawing/2014/main" id="{3AC6C1D3-81FB-1171-F204-40252EE83E1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788282" y="347385"/>
            <a:ext cx="4113956" cy="616323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81350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effectLst/>
      </p:bgPr>
    </p:bg>
    <p:spTree>
      <p:nvGrpSpPr>
        <p:cNvPr id="1" name=""/>
        <p:cNvGrpSpPr/>
        <p:nvPr/>
      </p:nvGrpSpPr>
      <p:grpSpPr>
        <a:xfrm>
          <a:off x="0" y="0"/>
          <a:ext cx="0" cy="0"/>
          <a:chOff x="0" y="0"/>
          <a:chExt cx="0" cy="0"/>
        </a:xfrm>
      </p:grpSpPr>
      <p:sp useBgFill="1">
        <p:nvSpPr>
          <p:cNvPr id="2055"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4ED06D-78D2-A20D-6CCA-3C9BD5CEE8FC}"/>
              </a:ext>
            </a:extLst>
          </p:cNvPr>
          <p:cNvSpPr>
            <a:spLocks noGrp="1"/>
          </p:cNvSpPr>
          <p:nvPr>
            <p:ph type="title"/>
          </p:nvPr>
        </p:nvSpPr>
        <p:spPr>
          <a:xfrm>
            <a:off x="495583" y="243069"/>
            <a:ext cx="6095996" cy="1643604"/>
          </a:xfrm>
        </p:spPr>
        <p:txBody>
          <a:bodyPr anchor="ctr">
            <a:noAutofit/>
          </a:bodyPr>
          <a:lstStyle/>
          <a:p>
            <a:pPr algn="ctr"/>
            <a:r>
              <a:rPr lang="en-US" sz="5000" b="1" dirty="0">
                <a:latin typeface="Aharoni" panose="02010803020104030203" pitchFamily="2" charset="-79"/>
                <a:cs typeface="Aharoni" panose="02010803020104030203" pitchFamily="2" charset="-79"/>
              </a:rPr>
              <a:t>Luther’s Defense of Christian Education</a:t>
            </a:r>
            <a:endParaRPr lang="pt-BR" sz="5000" b="1" dirty="0">
              <a:latin typeface="Aharoni" panose="02010803020104030203" pitchFamily="2" charset="-79"/>
              <a:cs typeface="Aharoni" panose="02010803020104030203" pitchFamily="2" charset="-79"/>
            </a:endParaRPr>
          </a:p>
        </p:txBody>
      </p:sp>
      <p:sp>
        <p:nvSpPr>
          <p:cNvPr id="3" name="Content Placeholder 2">
            <a:extLst>
              <a:ext uri="{FF2B5EF4-FFF2-40B4-BE49-F238E27FC236}">
                <a16:creationId xmlns:a16="http://schemas.microsoft.com/office/drawing/2014/main" id="{F6BFF86B-119E-2403-3238-F5CAB5AB59E0}"/>
              </a:ext>
            </a:extLst>
          </p:cNvPr>
          <p:cNvSpPr>
            <a:spLocks noGrp="1"/>
          </p:cNvSpPr>
          <p:nvPr>
            <p:ph idx="1"/>
          </p:nvPr>
        </p:nvSpPr>
        <p:spPr>
          <a:xfrm>
            <a:off x="628691" y="1879232"/>
            <a:ext cx="5829779" cy="4728258"/>
          </a:xfrm>
        </p:spPr>
        <p:txBody>
          <a:bodyPr anchor="ctr">
            <a:normAutofit/>
          </a:bodyPr>
          <a:lstStyle/>
          <a:p>
            <a:pPr marL="0" indent="0" algn="ctr">
              <a:buNone/>
            </a:pPr>
            <a:r>
              <a:rPr lang="en-US" sz="3600" dirty="0"/>
              <a:t>In 1524 Martin Luther published a pamphlet “</a:t>
            </a:r>
            <a:r>
              <a:rPr lang="en-US" altLang="pt-BR" sz="3600" dirty="0">
                <a:latin typeface="Arial Nova Cond Light" panose="020B0306020202020204" pitchFamily="34" charset="0"/>
              </a:rPr>
              <a:t>To the Councilmen of All Cities in Germany that they Establish and Maintain Christian Schools</a:t>
            </a:r>
            <a:r>
              <a:rPr lang="en-US" sz="3600" dirty="0"/>
              <a:t>”, urging civil authorities to invest in public education.</a:t>
            </a:r>
          </a:p>
        </p:txBody>
      </p:sp>
      <p:pic>
        <p:nvPicPr>
          <p:cNvPr id="2050" name="Picture 2" descr="A close-up of Martin Luther’s 1524 pamphlet, “An die Radherrn aller stedte deutsches lands : das sie Christliche schulen auffrichten vnd hallten sollen” , housed in Special Collections. ">
            <a:extLst>
              <a:ext uri="{FF2B5EF4-FFF2-40B4-BE49-F238E27FC236}">
                <a16:creationId xmlns:a16="http://schemas.microsoft.com/office/drawing/2014/main" id="{30274CC5-F7FF-633F-91A6-CFC698B70E2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398" r="27765" b="-1"/>
          <a:stretch/>
        </p:blipFill>
        <p:spPr bwMode="auto">
          <a:xfrm>
            <a:off x="6857797" y="-10886"/>
            <a:ext cx="5334204" cy="6868886"/>
          </a:xfrm>
          <a:prstGeom prst="rect">
            <a:avLst/>
          </a:prstGeom>
          <a:noFill/>
          <a:effectLst>
            <a:outerShdw blurRad="127000" dist="50800" dir="10800000" sx="99000" sy="99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53112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ED06D-78D2-A20D-6CCA-3C9BD5CEE8FC}"/>
              </a:ext>
            </a:extLst>
          </p:cNvPr>
          <p:cNvSpPr>
            <a:spLocks noGrp="1"/>
          </p:cNvSpPr>
          <p:nvPr>
            <p:ph type="title"/>
          </p:nvPr>
        </p:nvSpPr>
        <p:spPr>
          <a:xfrm>
            <a:off x="495583" y="243069"/>
            <a:ext cx="6095996" cy="798331"/>
          </a:xfrm>
        </p:spPr>
        <p:txBody>
          <a:bodyPr anchor="ctr">
            <a:noAutofit/>
          </a:bodyPr>
          <a:lstStyle/>
          <a:p>
            <a:pPr marL="0" indent="0">
              <a:lnSpc>
                <a:spcPct val="100000"/>
              </a:lnSpc>
              <a:buNone/>
            </a:pPr>
            <a:r>
              <a:rPr lang="en-US" altLang="pt-BR" sz="2000" dirty="0">
                <a:latin typeface="Arial Nova Cond Light" panose="020B0306020202020204" pitchFamily="34" charset="0"/>
              </a:rPr>
              <a:t>“</a:t>
            </a:r>
            <a:r>
              <a:rPr lang="en-US" altLang="pt-BR" sz="2000" i="1" dirty="0">
                <a:latin typeface="Arial Nova Cond Light" panose="020B0306020202020204" pitchFamily="34" charset="0"/>
              </a:rPr>
              <a:t>To the Councilmen of All Cities in Germany that they Establish and Maintain Christian Schools</a:t>
            </a:r>
            <a:r>
              <a:rPr lang="en-US" altLang="pt-BR" sz="2000" dirty="0">
                <a:latin typeface="Arial Nova Cond Light" panose="020B0306020202020204" pitchFamily="34" charset="0"/>
              </a:rPr>
              <a:t>” (AE, vol. 45, p. 350)</a:t>
            </a:r>
          </a:p>
        </p:txBody>
      </p:sp>
      <p:pic>
        <p:nvPicPr>
          <p:cNvPr id="2050" name="Picture 2" descr="A close-up of Martin Luther’s 1524 pamphlet, “An die Radherrn aller stedte deutsches lands : das sie Christliche schulen auffrichten vnd hallten sollen” , housed in Special Collections. ">
            <a:extLst>
              <a:ext uri="{FF2B5EF4-FFF2-40B4-BE49-F238E27FC236}">
                <a16:creationId xmlns:a16="http://schemas.microsoft.com/office/drawing/2014/main" id="{30274CC5-F7FF-633F-91A6-CFC698B70E2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398" r="27765" b="-1"/>
          <a:stretch/>
        </p:blipFill>
        <p:spPr bwMode="auto">
          <a:xfrm>
            <a:off x="6857797" y="-10886"/>
            <a:ext cx="5334204" cy="6868886"/>
          </a:xfrm>
          <a:prstGeom prst="rect">
            <a:avLst/>
          </a:prstGeom>
          <a:noFill/>
          <a:effectLst>
            <a:outerShdw blurRad="127000" dist="50800" dir="10800000" sx="99000" sy="99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Rectangle 1">
            <a:extLst>
              <a:ext uri="{FF2B5EF4-FFF2-40B4-BE49-F238E27FC236}">
                <a16:creationId xmlns:a16="http://schemas.microsoft.com/office/drawing/2014/main" id="{DED96946-1C58-4F15-02A1-0A513E26E924}"/>
              </a:ext>
            </a:extLst>
          </p:cNvPr>
          <p:cNvSpPr>
            <a:spLocks noGrp="1" noChangeArrowheads="1"/>
          </p:cNvSpPr>
          <p:nvPr>
            <p:ph idx="1"/>
          </p:nvPr>
        </p:nvSpPr>
        <p:spPr bwMode="auto">
          <a:xfrm>
            <a:off x="628692" y="1245378"/>
            <a:ext cx="5962887" cy="5016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pt-BR" sz="3200" b="1" dirty="0">
                <a:effectLst>
                  <a:outerShdw blurRad="38100" dist="38100" dir="2700000" algn="tl">
                    <a:srgbClr val="000000">
                      <a:alpha val="43137"/>
                    </a:srgbClr>
                  </a:outerShdw>
                </a:effectLst>
                <a:latin typeface="Dreaming Outloud Pro" panose="03050502040302030504" pitchFamily="66" charset="0"/>
                <a:cs typeface="Dreaming Outloud Pro" panose="03050502040302030504" pitchFamily="66" charset="0"/>
              </a:rPr>
              <a:t>My dear sirs, if we have to spend such large sums every year on guns, roads, bridges, dams, and countless similar items to ensure the temporal peace and prosperity of a city, why should not much more be devoted to the poor neglected youth–at least enough to engage one or two competent men to teach?</a:t>
            </a:r>
          </a:p>
        </p:txBody>
      </p:sp>
    </p:spTree>
    <p:extLst>
      <p:ext uri="{BB962C8B-B14F-4D97-AF65-F5344CB8AC3E}">
        <p14:creationId xmlns:p14="http://schemas.microsoft.com/office/powerpoint/2010/main" val="39316528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ED06D-78D2-A20D-6CCA-3C9BD5CEE8FC}"/>
              </a:ext>
            </a:extLst>
          </p:cNvPr>
          <p:cNvSpPr>
            <a:spLocks noGrp="1"/>
          </p:cNvSpPr>
          <p:nvPr>
            <p:ph type="title"/>
          </p:nvPr>
        </p:nvSpPr>
        <p:spPr>
          <a:xfrm>
            <a:off x="495583" y="243069"/>
            <a:ext cx="6095996" cy="798331"/>
          </a:xfrm>
        </p:spPr>
        <p:txBody>
          <a:bodyPr anchor="ctr">
            <a:noAutofit/>
          </a:bodyPr>
          <a:lstStyle/>
          <a:p>
            <a:pPr marL="0" indent="0">
              <a:lnSpc>
                <a:spcPct val="100000"/>
              </a:lnSpc>
              <a:buNone/>
            </a:pPr>
            <a:r>
              <a:rPr lang="en-US" altLang="pt-BR" sz="2000" dirty="0">
                <a:latin typeface="Arial Nova Cond Light" panose="020B0306020202020204" pitchFamily="34" charset="0"/>
              </a:rPr>
              <a:t>“</a:t>
            </a:r>
            <a:r>
              <a:rPr lang="en-US" altLang="pt-BR" sz="2000" i="1" dirty="0">
                <a:latin typeface="Arial Nova Cond Light" panose="020B0306020202020204" pitchFamily="34" charset="0"/>
              </a:rPr>
              <a:t>To the Councilmen of All Cities in Germany that they Establish and Maintain Christian Schools</a:t>
            </a:r>
            <a:r>
              <a:rPr lang="en-US" altLang="pt-BR" sz="2000" dirty="0">
                <a:latin typeface="Arial Nova Cond Light" panose="020B0306020202020204" pitchFamily="34" charset="0"/>
              </a:rPr>
              <a:t>” (AE, vol. 45, p. 351)</a:t>
            </a:r>
          </a:p>
        </p:txBody>
      </p:sp>
      <p:pic>
        <p:nvPicPr>
          <p:cNvPr id="2050" name="Picture 2" descr="A close-up of Martin Luther’s 1524 pamphlet, “An die Radherrn aller stedte deutsches lands : das sie Christliche schulen auffrichten vnd hallten sollen” , housed in Special Collections. ">
            <a:extLst>
              <a:ext uri="{FF2B5EF4-FFF2-40B4-BE49-F238E27FC236}">
                <a16:creationId xmlns:a16="http://schemas.microsoft.com/office/drawing/2014/main" id="{30274CC5-F7FF-633F-91A6-CFC698B70E2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398" r="27765" b="-1"/>
          <a:stretch/>
        </p:blipFill>
        <p:spPr bwMode="auto">
          <a:xfrm>
            <a:off x="6857797" y="-10886"/>
            <a:ext cx="5334204" cy="6868886"/>
          </a:xfrm>
          <a:prstGeom prst="rect">
            <a:avLst/>
          </a:prstGeom>
          <a:noFill/>
          <a:effectLst>
            <a:outerShdw blurRad="127000" dist="50800" dir="10800000" sx="99000" sy="99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Rectangle 1">
            <a:extLst>
              <a:ext uri="{FF2B5EF4-FFF2-40B4-BE49-F238E27FC236}">
                <a16:creationId xmlns:a16="http://schemas.microsoft.com/office/drawing/2014/main" id="{DED96946-1C58-4F15-02A1-0A513E26E924}"/>
              </a:ext>
            </a:extLst>
          </p:cNvPr>
          <p:cNvSpPr>
            <a:spLocks noGrp="1" noChangeArrowheads="1"/>
          </p:cNvSpPr>
          <p:nvPr>
            <p:ph idx="1"/>
          </p:nvPr>
        </p:nvSpPr>
        <p:spPr bwMode="auto">
          <a:xfrm>
            <a:off x="495583" y="1491599"/>
            <a:ext cx="6095996"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pt-BR" sz="3200" b="1" dirty="0">
                <a:effectLst>
                  <a:outerShdw blurRad="38100" dist="38100" dir="2700000" algn="tl">
                    <a:srgbClr val="000000">
                      <a:alpha val="43137"/>
                    </a:srgbClr>
                  </a:outerShdw>
                </a:effectLst>
                <a:latin typeface="Dreaming Outloud Pro" panose="03050502040302030504" pitchFamily="66" charset="0"/>
                <a:cs typeface="Dreaming Outloud Pro" panose="03050502040302030504" pitchFamily="66" charset="0"/>
              </a:rPr>
              <a:t>Now that he is, by the grace of God, rid of such pillage and compulsory giving, he ought henceforth, out of gratitude to God and for his glory, to contribute a part of that amount toward schools for the training of the poor children. That would be an excellent investment.</a:t>
            </a:r>
          </a:p>
        </p:txBody>
      </p:sp>
    </p:spTree>
    <p:extLst>
      <p:ext uri="{BB962C8B-B14F-4D97-AF65-F5344CB8AC3E}">
        <p14:creationId xmlns:p14="http://schemas.microsoft.com/office/powerpoint/2010/main" val="8929876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9" name="Rectangle 512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C459D6-7EF5-95B7-E609-917BD99EFC2A}"/>
              </a:ext>
            </a:extLst>
          </p:cNvPr>
          <p:cNvSpPr>
            <a:spLocks noGrp="1"/>
          </p:cNvSpPr>
          <p:nvPr>
            <p:ph type="title"/>
          </p:nvPr>
        </p:nvSpPr>
        <p:spPr>
          <a:xfrm>
            <a:off x="5297762" y="329184"/>
            <a:ext cx="6251110" cy="1783080"/>
          </a:xfrm>
        </p:spPr>
        <p:txBody>
          <a:bodyPr anchor="b">
            <a:normAutofit/>
          </a:bodyPr>
          <a:lstStyle/>
          <a:p>
            <a:r>
              <a:rPr lang="pt-BR" sz="6000" b="1" i="0" dirty="0">
                <a:effectLst/>
                <a:latin typeface="Aharoni" panose="02010803020104030203" pitchFamily="2" charset="-79"/>
                <a:cs typeface="Aharoni" panose="02010803020104030203" pitchFamily="2" charset="-79"/>
              </a:rPr>
              <a:t>Jean Sturm </a:t>
            </a:r>
            <a:r>
              <a:rPr lang="pt-BR" sz="6000" b="1" i="0" dirty="0" err="1">
                <a:effectLst/>
                <a:latin typeface="Aharoni" panose="02010803020104030203" pitchFamily="2" charset="-79"/>
                <a:cs typeface="Aharoni" panose="02010803020104030203" pitchFamily="2" charset="-79"/>
              </a:rPr>
              <a:t>Gymnasium</a:t>
            </a:r>
            <a:endParaRPr lang="pt-BR" sz="6000" dirty="0">
              <a:latin typeface="Aharoni" panose="02010803020104030203" pitchFamily="2" charset="-79"/>
              <a:cs typeface="Aharoni" panose="02010803020104030203" pitchFamily="2" charset="-79"/>
            </a:endParaRPr>
          </a:p>
        </p:txBody>
      </p:sp>
      <p:pic>
        <p:nvPicPr>
          <p:cNvPr id="5124" name="Picture 4">
            <a:extLst>
              <a:ext uri="{FF2B5EF4-FFF2-40B4-BE49-F238E27FC236}">
                <a16:creationId xmlns:a16="http://schemas.microsoft.com/office/drawing/2014/main" id="{AA79FE8C-F7E1-F7AD-891C-9A8BE99139C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120" t="13760" r="20251" b="13760"/>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513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6067D0D-4986-A82E-5F6B-742228A1278E}"/>
              </a:ext>
            </a:extLst>
          </p:cNvPr>
          <p:cNvSpPr>
            <a:spLocks noGrp="1"/>
          </p:cNvSpPr>
          <p:nvPr>
            <p:ph idx="1"/>
          </p:nvPr>
        </p:nvSpPr>
        <p:spPr>
          <a:xfrm>
            <a:off x="5297762" y="2706624"/>
            <a:ext cx="6437038" cy="3960876"/>
          </a:xfrm>
        </p:spPr>
        <p:txBody>
          <a:bodyPr>
            <a:normAutofit/>
          </a:bodyPr>
          <a:lstStyle/>
          <a:p>
            <a:pPr marL="0" indent="0">
              <a:lnSpc>
                <a:spcPct val="100000"/>
              </a:lnSpc>
              <a:buNone/>
            </a:pPr>
            <a:r>
              <a:rPr lang="en-US" sz="3600" dirty="0">
                <a:latin typeface="Arial Nova Cond Light" panose="020B0306020202020204" pitchFamily="34" charset="0"/>
              </a:rPr>
              <a:t>In 1538 Johannes Sturm (1507-1589) founded an elementary school in the protestant city of Strasbourg at the request of the civil authority. His educational method became almost standard in Germany.</a:t>
            </a:r>
            <a:endParaRPr lang="pt-BR" sz="3600" dirty="0">
              <a:latin typeface="Arial Nova Cond Light" panose="020B0306020202020204" pitchFamily="34" charset="0"/>
            </a:endParaRPr>
          </a:p>
        </p:txBody>
      </p:sp>
      <p:sp>
        <p:nvSpPr>
          <p:cNvPr id="5" name="TextBox 4">
            <a:extLst>
              <a:ext uri="{FF2B5EF4-FFF2-40B4-BE49-F238E27FC236}">
                <a16:creationId xmlns:a16="http://schemas.microsoft.com/office/drawing/2014/main" id="{A6426F7D-827E-215D-2656-9D1E12B4544D}"/>
              </a:ext>
            </a:extLst>
          </p:cNvPr>
          <p:cNvSpPr txBox="1"/>
          <p:nvPr/>
        </p:nvSpPr>
        <p:spPr>
          <a:xfrm>
            <a:off x="0" y="6303992"/>
            <a:ext cx="4004842" cy="55399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pt-BR" dirty="0" err="1"/>
              <a:t>Gymnasium</a:t>
            </a:r>
            <a:r>
              <a:rPr lang="pt-BR" dirty="0"/>
              <a:t> </a:t>
            </a:r>
            <a:r>
              <a:rPr lang="pt-BR" dirty="0" err="1"/>
              <a:t>building</a:t>
            </a:r>
            <a:r>
              <a:rPr lang="pt-BR" dirty="0"/>
              <a:t> in </a:t>
            </a:r>
            <a:r>
              <a:rPr lang="pt-BR" dirty="0" err="1"/>
              <a:t>the</a:t>
            </a:r>
            <a:r>
              <a:rPr lang="pt-BR" dirty="0"/>
              <a:t> 16th </a:t>
            </a:r>
            <a:r>
              <a:rPr lang="pt-BR" dirty="0" err="1"/>
              <a:t>century</a:t>
            </a:r>
            <a:endParaRPr lang="pt-BR" dirty="0"/>
          </a:p>
          <a:p>
            <a:r>
              <a:rPr lang="pt-BR" sz="1200" dirty="0" err="1">
                <a:solidFill>
                  <a:schemeClr val="tx1"/>
                </a:solidFill>
              </a:rPr>
              <a:t>Source</a:t>
            </a:r>
            <a:r>
              <a:rPr lang="pt-BR" sz="1200" dirty="0">
                <a:solidFill>
                  <a:schemeClr val="tx1"/>
                </a:solidFill>
              </a:rPr>
              <a:t>: </a:t>
            </a:r>
            <a:r>
              <a:rPr lang="pt-BR" sz="1200" dirty="0" err="1">
                <a:solidFill>
                  <a:schemeClr val="tx1"/>
                </a:solidFill>
              </a:rPr>
              <a:t>Gymnase</a:t>
            </a:r>
            <a:r>
              <a:rPr lang="pt-BR" sz="1200" dirty="0">
                <a:solidFill>
                  <a:schemeClr val="tx1"/>
                </a:solidFill>
              </a:rPr>
              <a:t> Jean Sturm (Strasbourg) – </a:t>
            </a:r>
            <a:r>
              <a:rPr lang="pt-BR" sz="1200" dirty="0" err="1">
                <a:solidFill>
                  <a:schemeClr val="tx1"/>
                </a:solidFill>
              </a:rPr>
              <a:t>Archi</a:t>
            </a:r>
            <a:r>
              <a:rPr lang="pt-BR" sz="1200" dirty="0">
                <a:solidFill>
                  <a:schemeClr val="tx1"/>
                </a:solidFill>
              </a:rPr>
              <a:t>-Wiki</a:t>
            </a:r>
          </a:p>
        </p:txBody>
      </p:sp>
    </p:spTree>
    <p:extLst>
      <p:ext uri="{BB962C8B-B14F-4D97-AF65-F5344CB8AC3E}">
        <p14:creationId xmlns:p14="http://schemas.microsoft.com/office/powerpoint/2010/main" val="26642372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0568EB-2FD2-B7E4-2EBA-4462D93985C5}"/>
              </a:ext>
            </a:extLst>
          </p:cNvPr>
          <p:cNvSpPr>
            <a:spLocks noGrp="1"/>
          </p:cNvSpPr>
          <p:nvPr>
            <p:ph type="title"/>
          </p:nvPr>
        </p:nvSpPr>
        <p:spPr>
          <a:xfrm>
            <a:off x="640080" y="325369"/>
            <a:ext cx="4368602" cy="1956841"/>
          </a:xfrm>
        </p:spPr>
        <p:txBody>
          <a:bodyPr anchor="b">
            <a:normAutofit/>
          </a:bodyPr>
          <a:lstStyle/>
          <a:p>
            <a:r>
              <a:rPr lang="en-US" sz="5400" dirty="0">
                <a:latin typeface="Aharoni" panose="02010803020104030203" pitchFamily="2" charset="-79"/>
                <a:cs typeface="Aharoni" panose="02010803020104030203" pitchFamily="2" charset="-79"/>
              </a:rPr>
              <a:t>Collège Genève</a:t>
            </a:r>
            <a:endParaRPr lang="pt-BR" sz="5400" dirty="0">
              <a:latin typeface="Aharoni" panose="02010803020104030203" pitchFamily="2" charset="-79"/>
              <a:cs typeface="Aharoni" panose="02010803020104030203" pitchFamily="2" charset="-79"/>
            </a:endParaRPr>
          </a:p>
        </p:txBody>
      </p:sp>
      <p:sp>
        <p:nvSpPr>
          <p:cNvPr id="103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6964885-33B8-574F-C0E8-50FD09BA5568}"/>
              </a:ext>
            </a:extLst>
          </p:cNvPr>
          <p:cNvSpPr>
            <a:spLocks noGrp="1"/>
          </p:cNvSpPr>
          <p:nvPr>
            <p:ph idx="1"/>
          </p:nvPr>
        </p:nvSpPr>
        <p:spPr>
          <a:xfrm>
            <a:off x="430909" y="2808096"/>
            <a:ext cx="4786943" cy="3842122"/>
          </a:xfrm>
        </p:spPr>
        <p:txBody>
          <a:bodyPr>
            <a:normAutofit fontScale="92500"/>
          </a:bodyPr>
          <a:lstStyle/>
          <a:p>
            <a:pPr marL="0" indent="0" algn="ctr">
              <a:buNone/>
            </a:pPr>
            <a:r>
              <a:rPr lang="en-US" sz="3200" dirty="0">
                <a:latin typeface="Arial Nova Cond" panose="020B0506020202020204" pitchFamily="34" charset="0"/>
              </a:rPr>
              <a:t>When Geneva adopted the Protestant Faith in May of 1536 it made school obligatory to all and free to the poor. In 1559 under the leadership of Calvin an academy for higher education was opened. Later it was named after the reformer.</a:t>
            </a:r>
            <a:endParaRPr lang="pt-BR" sz="3200" dirty="0">
              <a:latin typeface="Arial Nova Cond" panose="020B0506020202020204" pitchFamily="34" charset="0"/>
            </a:endParaRPr>
          </a:p>
        </p:txBody>
      </p:sp>
      <p:pic>
        <p:nvPicPr>
          <p:cNvPr id="1026" name="Picture 2" descr="undefined">
            <a:extLst>
              <a:ext uri="{FF2B5EF4-FFF2-40B4-BE49-F238E27FC236}">
                <a16:creationId xmlns:a16="http://schemas.microsoft.com/office/drawing/2014/main" id="{AE45546A-ECDD-FD00-8954-E49C7BF5B63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030" r="17743"/>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99284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AFAF8-3155-B2DE-8D85-8777EA6467EB}"/>
              </a:ext>
            </a:extLst>
          </p:cNvPr>
          <p:cNvSpPr>
            <a:spLocks noGrp="1"/>
          </p:cNvSpPr>
          <p:nvPr>
            <p:ph type="title"/>
          </p:nvPr>
        </p:nvSpPr>
        <p:spPr>
          <a:xfrm>
            <a:off x="358331" y="2825007"/>
            <a:ext cx="4131679" cy="1533384"/>
          </a:xfrm>
        </p:spPr>
        <p:txBody>
          <a:bodyPr>
            <a:noAutofit/>
          </a:bodyPr>
          <a:lstStyle/>
          <a:p>
            <a:r>
              <a:rPr lang="en-US" sz="5000" b="1" dirty="0">
                <a:ln w="6600">
                  <a:solidFill>
                    <a:schemeClr val="accent2"/>
                  </a:solidFill>
                  <a:prstDash val="solid"/>
                </a:ln>
                <a:solidFill>
                  <a:srgbClr val="FFFFFF"/>
                </a:solidFill>
                <a:effectLst>
                  <a:outerShdw dist="38100" dir="2700000" algn="tl" rotWithShape="0">
                    <a:schemeClr val="accent2"/>
                  </a:outerShdw>
                </a:effectLst>
                <a:latin typeface="Aharoni" panose="02010803020104030203" pitchFamily="2" charset="-79"/>
                <a:cs typeface="Aharoni" panose="02010803020104030203" pitchFamily="2" charset="-79"/>
              </a:rPr>
              <a:t>New Criteria of Authority</a:t>
            </a:r>
            <a:endParaRPr lang="pt-BR" sz="5000" b="1" dirty="0">
              <a:ln w="6600">
                <a:solidFill>
                  <a:schemeClr val="accent2"/>
                </a:solidFill>
                <a:prstDash val="solid"/>
              </a:ln>
              <a:solidFill>
                <a:srgbClr val="FFFFFF"/>
              </a:solidFill>
              <a:effectLst>
                <a:outerShdw dist="38100" dir="2700000" algn="tl" rotWithShape="0">
                  <a:schemeClr val="accent2"/>
                </a:outerShdw>
              </a:effectLst>
              <a:latin typeface="Aharoni" panose="02010803020104030203" pitchFamily="2" charset="-79"/>
              <a:cs typeface="Aharoni" panose="02010803020104030203" pitchFamily="2" charset="-79"/>
            </a:endParaRPr>
          </a:p>
        </p:txBody>
      </p:sp>
      <p:sp>
        <p:nvSpPr>
          <p:cNvPr id="4" name="Arrow: Down 3">
            <a:extLst>
              <a:ext uri="{FF2B5EF4-FFF2-40B4-BE49-F238E27FC236}">
                <a16:creationId xmlns:a16="http://schemas.microsoft.com/office/drawing/2014/main" id="{6B4A7EE9-4330-DA48-CCDD-FBE47A34CF54}"/>
              </a:ext>
            </a:extLst>
          </p:cNvPr>
          <p:cNvSpPr/>
          <p:nvPr/>
        </p:nvSpPr>
        <p:spPr>
          <a:xfrm>
            <a:off x="5963376" y="1698568"/>
            <a:ext cx="1145894" cy="1076445"/>
          </a:xfrm>
          <a:prstGeom prst="down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pt-BR"/>
          </a:p>
        </p:txBody>
      </p:sp>
      <p:sp>
        <p:nvSpPr>
          <p:cNvPr id="5" name="Arrow: Down 4">
            <a:extLst>
              <a:ext uri="{FF2B5EF4-FFF2-40B4-BE49-F238E27FC236}">
                <a16:creationId xmlns:a16="http://schemas.microsoft.com/office/drawing/2014/main" id="{520C31B9-07F7-F02E-530C-AE03437AA401}"/>
              </a:ext>
            </a:extLst>
          </p:cNvPr>
          <p:cNvSpPr/>
          <p:nvPr/>
        </p:nvSpPr>
        <p:spPr>
          <a:xfrm>
            <a:off x="9882371" y="1748562"/>
            <a:ext cx="1145894" cy="1076445"/>
          </a:xfrm>
          <a:prstGeom prst="down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pt-BR" dirty="0"/>
          </a:p>
        </p:txBody>
      </p:sp>
      <p:sp>
        <p:nvSpPr>
          <p:cNvPr id="6" name="TextBox 5">
            <a:extLst>
              <a:ext uri="{FF2B5EF4-FFF2-40B4-BE49-F238E27FC236}">
                <a16:creationId xmlns:a16="http://schemas.microsoft.com/office/drawing/2014/main" id="{2F1E000C-99EC-8366-09A0-613DD6D1AEA6}"/>
              </a:ext>
            </a:extLst>
          </p:cNvPr>
          <p:cNvSpPr txBox="1"/>
          <p:nvPr/>
        </p:nvSpPr>
        <p:spPr>
          <a:xfrm>
            <a:off x="5192695" y="2825007"/>
            <a:ext cx="2696902" cy="1015663"/>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6000" b="1" dirty="0">
                <a:effectLst>
                  <a:outerShdw blurRad="38100" dist="38100" dir="2700000" algn="tl">
                    <a:srgbClr val="000000">
                      <a:alpha val="43137"/>
                    </a:srgbClr>
                  </a:outerShdw>
                </a:effectLst>
              </a:rPr>
              <a:t>Church</a:t>
            </a:r>
            <a:endParaRPr lang="pt-BR" sz="6000" b="1" dirty="0">
              <a:effectLst>
                <a:outerShdw blurRad="38100" dist="38100" dir="2700000" algn="tl">
                  <a:srgbClr val="000000">
                    <a:alpha val="43137"/>
                  </a:srgbClr>
                </a:outerShdw>
              </a:effectLst>
            </a:endParaRPr>
          </a:p>
        </p:txBody>
      </p:sp>
      <p:sp>
        <p:nvSpPr>
          <p:cNvPr id="7" name="TextBox 6">
            <a:extLst>
              <a:ext uri="{FF2B5EF4-FFF2-40B4-BE49-F238E27FC236}">
                <a16:creationId xmlns:a16="http://schemas.microsoft.com/office/drawing/2014/main" id="{9B1B44B1-21FF-CAD9-DAD0-060532BC6521}"/>
              </a:ext>
            </a:extLst>
          </p:cNvPr>
          <p:cNvSpPr txBox="1"/>
          <p:nvPr/>
        </p:nvSpPr>
        <p:spPr>
          <a:xfrm>
            <a:off x="9106867" y="2825007"/>
            <a:ext cx="2696902" cy="1015663"/>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sz="6000" b="1" dirty="0">
                <a:effectLst>
                  <a:outerShdw blurRad="38100" dist="38100" dir="2700000" algn="tl">
                    <a:srgbClr val="000000">
                      <a:alpha val="43137"/>
                    </a:srgbClr>
                  </a:outerShdw>
                </a:effectLst>
              </a:rPr>
              <a:t>State</a:t>
            </a:r>
            <a:endParaRPr lang="pt-BR" sz="6000" b="1" dirty="0">
              <a:effectLst>
                <a:outerShdw blurRad="38100" dist="38100" dir="2700000" algn="tl">
                  <a:srgbClr val="000000">
                    <a:alpha val="43137"/>
                  </a:srgbClr>
                </a:outerShdw>
              </a:effectLst>
            </a:endParaRPr>
          </a:p>
        </p:txBody>
      </p:sp>
      <p:sp>
        <p:nvSpPr>
          <p:cNvPr id="8" name="TextBox 7">
            <a:extLst>
              <a:ext uri="{FF2B5EF4-FFF2-40B4-BE49-F238E27FC236}">
                <a16:creationId xmlns:a16="http://schemas.microsoft.com/office/drawing/2014/main" id="{01602FBA-AADD-3093-EC21-FAE0D992D16D}"/>
              </a:ext>
            </a:extLst>
          </p:cNvPr>
          <p:cNvSpPr txBox="1"/>
          <p:nvPr/>
        </p:nvSpPr>
        <p:spPr>
          <a:xfrm>
            <a:off x="5187873" y="506964"/>
            <a:ext cx="6615896" cy="1092607"/>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a:r>
              <a:rPr lang="en-US" sz="6500" b="1" spc="200" dirty="0">
                <a:effectLst>
                  <a:outerShdw blurRad="38100" dist="38100" dir="2700000" algn="tl">
                    <a:srgbClr val="000000">
                      <a:alpha val="43137"/>
                    </a:srgbClr>
                  </a:outerShdw>
                </a:effectLst>
              </a:rPr>
              <a:t>Scripture</a:t>
            </a:r>
            <a:endParaRPr lang="pt-BR" sz="6500" b="1" spc="200" dirty="0">
              <a:effectLst>
                <a:outerShdw blurRad="38100" dist="38100" dir="2700000" algn="tl">
                  <a:srgbClr val="000000">
                    <a:alpha val="43137"/>
                  </a:srgbClr>
                </a:outerShdw>
              </a:effectLst>
            </a:endParaRPr>
          </a:p>
        </p:txBody>
      </p:sp>
      <p:sp>
        <p:nvSpPr>
          <p:cNvPr id="9" name="TextBox 8">
            <a:extLst>
              <a:ext uri="{FF2B5EF4-FFF2-40B4-BE49-F238E27FC236}">
                <a16:creationId xmlns:a16="http://schemas.microsoft.com/office/drawing/2014/main" id="{BCF36731-9A2E-F407-AE6D-19A413F5F518}"/>
              </a:ext>
            </a:extLst>
          </p:cNvPr>
          <p:cNvSpPr txBox="1"/>
          <p:nvPr/>
        </p:nvSpPr>
        <p:spPr>
          <a:xfrm>
            <a:off x="9106867" y="4485970"/>
            <a:ext cx="2696902" cy="523220"/>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n-US" sz="2800" b="1" dirty="0"/>
              <a:t>Civil Authorities</a:t>
            </a:r>
            <a:endParaRPr lang="pt-BR" sz="2800" b="1" dirty="0"/>
          </a:p>
        </p:txBody>
      </p:sp>
      <p:sp>
        <p:nvSpPr>
          <p:cNvPr id="10" name="TextBox 9">
            <a:extLst>
              <a:ext uri="{FF2B5EF4-FFF2-40B4-BE49-F238E27FC236}">
                <a16:creationId xmlns:a16="http://schemas.microsoft.com/office/drawing/2014/main" id="{D29BEF28-848D-9441-2ECE-5B8CB24CF1A1}"/>
              </a:ext>
            </a:extLst>
          </p:cNvPr>
          <p:cNvSpPr txBox="1"/>
          <p:nvPr/>
        </p:nvSpPr>
        <p:spPr>
          <a:xfrm>
            <a:off x="9136767" y="5645890"/>
            <a:ext cx="2696902" cy="523220"/>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n-US" sz="2800" b="1" dirty="0"/>
              <a:t>Institutions</a:t>
            </a:r>
            <a:endParaRPr lang="pt-BR" sz="2800" b="1" dirty="0"/>
          </a:p>
        </p:txBody>
      </p:sp>
      <p:sp>
        <p:nvSpPr>
          <p:cNvPr id="11" name="TextBox 10">
            <a:extLst>
              <a:ext uri="{FF2B5EF4-FFF2-40B4-BE49-F238E27FC236}">
                <a16:creationId xmlns:a16="http://schemas.microsoft.com/office/drawing/2014/main" id="{70BD8EA7-32C5-E898-6604-4DCC27CF0BA0}"/>
              </a:ext>
            </a:extLst>
          </p:cNvPr>
          <p:cNvSpPr txBox="1"/>
          <p:nvPr/>
        </p:nvSpPr>
        <p:spPr>
          <a:xfrm>
            <a:off x="5187872" y="4485970"/>
            <a:ext cx="2696902" cy="523220"/>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2800" b="1" dirty="0"/>
              <a:t>Synods</a:t>
            </a:r>
            <a:endParaRPr lang="pt-BR" sz="2800" b="1" dirty="0"/>
          </a:p>
        </p:txBody>
      </p:sp>
      <p:sp>
        <p:nvSpPr>
          <p:cNvPr id="12" name="TextBox 11">
            <a:extLst>
              <a:ext uri="{FF2B5EF4-FFF2-40B4-BE49-F238E27FC236}">
                <a16:creationId xmlns:a16="http://schemas.microsoft.com/office/drawing/2014/main" id="{D1EF6859-F4FF-371D-142D-2B5BFF1C24AB}"/>
              </a:ext>
            </a:extLst>
          </p:cNvPr>
          <p:cNvSpPr txBox="1"/>
          <p:nvPr/>
        </p:nvSpPr>
        <p:spPr>
          <a:xfrm>
            <a:off x="5187872" y="5645890"/>
            <a:ext cx="2696902" cy="523220"/>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2800" b="1" dirty="0"/>
              <a:t>Clergy</a:t>
            </a:r>
            <a:endParaRPr lang="pt-BR" sz="2800" b="1" dirty="0"/>
          </a:p>
        </p:txBody>
      </p:sp>
      <p:sp>
        <p:nvSpPr>
          <p:cNvPr id="13" name="Arrow: Down 12">
            <a:extLst>
              <a:ext uri="{FF2B5EF4-FFF2-40B4-BE49-F238E27FC236}">
                <a16:creationId xmlns:a16="http://schemas.microsoft.com/office/drawing/2014/main" id="{C9599B3B-B359-435E-642D-90F35F904AAF}"/>
              </a:ext>
            </a:extLst>
          </p:cNvPr>
          <p:cNvSpPr/>
          <p:nvPr/>
        </p:nvSpPr>
        <p:spPr>
          <a:xfrm>
            <a:off x="6136997" y="3896969"/>
            <a:ext cx="798652" cy="52322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Arrow: Down 13">
            <a:extLst>
              <a:ext uri="{FF2B5EF4-FFF2-40B4-BE49-F238E27FC236}">
                <a16:creationId xmlns:a16="http://schemas.microsoft.com/office/drawing/2014/main" id="{59277469-584A-F3E5-ABA9-F8E91E74738A}"/>
              </a:ext>
            </a:extLst>
          </p:cNvPr>
          <p:cNvSpPr/>
          <p:nvPr/>
        </p:nvSpPr>
        <p:spPr>
          <a:xfrm>
            <a:off x="6136997" y="5056007"/>
            <a:ext cx="798652" cy="52322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Arrow: Down 14">
            <a:extLst>
              <a:ext uri="{FF2B5EF4-FFF2-40B4-BE49-F238E27FC236}">
                <a16:creationId xmlns:a16="http://schemas.microsoft.com/office/drawing/2014/main" id="{EE47A48C-5646-FE38-627A-38D79390413E}"/>
              </a:ext>
            </a:extLst>
          </p:cNvPr>
          <p:cNvSpPr/>
          <p:nvPr/>
        </p:nvSpPr>
        <p:spPr>
          <a:xfrm>
            <a:off x="10062744" y="3896969"/>
            <a:ext cx="798652" cy="523220"/>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pt-BR"/>
          </a:p>
        </p:txBody>
      </p:sp>
      <p:sp>
        <p:nvSpPr>
          <p:cNvPr id="16" name="Arrow: Down 15">
            <a:extLst>
              <a:ext uri="{FF2B5EF4-FFF2-40B4-BE49-F238E27FC236}">
                <a16:creationId xmlns:a16="http://schemas.microsoft.com/office/drawing/2014/main" id="{51BD076A-4A72-D7CF-D9B5-CB96E23F9F83}"/>
              </a:ext>
            </a:extLst>
          </p:cNvPr>
          <p:cNvSpPr/>
          <p:nvPr/>
        </p:nvSpPr>
        <p:spPr>
          <a:xfrm>
            <a:off x="10062744" y="5056007"/>
            <a:ext cx="798652" cy="523220"/>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0385742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8" name="Picture 18" descr="Resultado de imagem para Bíblia de pé">
            <a:extLst>
              <a:ext uri="{FF2B5EF4-FFF2-40B4-BE49-F238E27FC236}">
                <a16:creationId xmlns:a16="http://schemas.microsoft.com/office/drawing/2014/main" id="{BF1D4F92-9C42-4811-B967-4FCD4185ECFD}"/>
              </a:ext>
            </a:extLst>
          </p:cNvPr>
          <p:cNvPicPr>
            <a:picLocks noChangeAspect="1" noChangeArrowheads="1"/>
          </p:cNvPicPr>
          <p:nvPr/>
        </p:nvPicPr>
        <p:blipFill rotWithShape="1">
          <a:blip r:embed="rId2">
            <a:duotone>
              <a:prstClr val="black"/>
              <a:schemeClr val="accent2">
                <a:tint val="45000"/>
                <a:satMod val="400000"/>
              </a:schemeClr>
            </a:duotone>
            <a:extLst>
              <a:ext uri="{28A0092B-C50C-407E-A947-70E740481C1C}">
                <a14:useLocalDpi xmlns:a14="http://schemas.microsoft.com/office/drawing/2010/main" val="0"/>
              </a:ext>
            </a:extLst>
          </a:blip>
          <a:srcRect l="20339" t="-152" r="16840" b="152"/>
          <a:stretch/>
        </p:blipFill>
        <p:spPr bwMode="auto">
          <a:xfrm>
            <a:off x="-1" y="0"/>
            <a:ext cx="6144127" cy="6878854"/>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https://blog.cancaonova.com/seminario/files/2013/07/Post-Alex.jpg?file=2013/07/Post-Alex.jpg">
            <a:extLst>
              <a:ext uri="{FF2B5EF4-FFF2-40B4-BE49-F238E27FC236}">
                <a16:creationId xmlns:a16="http://schemas.microsoft.com/office/drawing/2014/main" id="{3AE7DAB3-E643-45F7-A1E4-4943F0C76693}"/>
              </a:ext>
            </a:extLst>
          </p:cNvPr>
          <p:cNvPicPr>
            <a:picLocks noChangeAspect="1" noChangeArrowheads="1"/>
          </p:cNvPicPr>
          <p:nvPr/>
        </p:nvPicPr>
        <p:blipFill rotWithShape="1">
          <a:blip r:embed="rId3">
            <a:duotone>
              <a:prstClr val="black"/>
              <a:schemeClr val="tx2">
                <a:tint val="45000"/>
                <a:satMod val="400000"/>
              </a:schemeClr>
            </a:duotone>
            <a:extLst>
              <a:ext uri="{28A0092B-C50C-407E-A947-70E740481C1C}">
                <a14:useLocalDpi xmlns:a14="http://schemas.microsoft.com/office/drawing/2010/main" val="0"/>
              </a:ext>
            </a:extLst>
          </a:blip>
          <a:srcRect l="20313" t="303" r="20781" b="-303"/>
          <a:stretch/>
        </p:blipFill>
        <p:spPr bwMode="auto">
          <a:xfrm>
            <a:off x="6144126" y="0"/>
            <a:ext cx="6047874" cy="6878854"/>
          </a:xfrm>
          <a:prstGeom prst="rect">
            <a:avLst/>
          </a:prstGeom>
          <a:noFill/>
          <a:extLst>
            <a:ext uri="{909E8E84-426E-40DD-AFC4-6F175D3DCCD1}">
              <a14:hiddenFill xmlns:a14="http://schemas.microsoft.com/office/drawing/2010/main">
                <a:solidFill>
                  <a:srgbClr val="FFFFFF"/>
                </a:solidFill>
              </a14:hiddenFill>
            </a:ext>
          </a:extLst>
        </p:spPr>
      </p:pic>
      <p:cxnSp>
        <p:nvCxnSpPr>
          <p:cNvPr id="7" name="Conector reto 6">
            <a:extLst>
              <a:ext uri="{FF2B5EF4-FFF2-40B4-BE49-F238E27FC236}">
                <a16:creationId xmlns:a16="http://schemas.microsoft.com/office/drawing/2014/main" id="{58A2A685-973E-444D-A32E-5F7216A12186}"/>
              </a:ext>
            </a:extLst>
          </p:cNvPr>
          <p:cNvCxnSpPr/>
          <p:nvPr/>
        </p:nvCxnSpPr>
        <p:spPr>
          <a:xfrm>
            <a:off x="6144126" y="0"/>
            <a:ext cx="0" cy="6858000"/>
          </a:xfrm>
          <a:prstGeom prst="line">
            <a:avLst/>
          </a:prstGeom>
          <a:ln w="152400">
            <a:solidFill>
              <a:srgbClr val="A50021"/>
            </a:solidFill>
          </a:ln>
        </p:spPr>
        <p:style>
          <a:lnRef idx="1">
            <a:schemeClr val="accent1"/>
          </a:lnRef>
          <a:fillRef idx="0">
            <a:schemeClr val="accent1"/>
          </a:fillRef>
          <a:effectRef idx="0">
            <a:schemeClr val="accent1"/>
          </a:effectRef>
          <a:fontRef idx="minor">
            <a:schemeClr val="tx1"/>
          </a:fontRef>
        </p:style>
      </p:cxnSp>
      <p:sp>
        <p:nvSpPr>
          <p:cNvPr id="4" name="Losango 3">
            <a:extLst>
              <a:ext uri="{FF2B5EF4-FFF2-40B4-BE49-F238E27FC236}">
                <a16:creationId xmlns:a16="http://schemas.microsoft.com/office/drawing/2014/main" id="{A9D747A0-AF88-4C5E-AEF1-B7AB5DA34C4A}"/>
              </a:ext>
            </a:extLst>
          </p:cNvPr>
          <p:cNvSpPr/>
          <p:nvPr/>
        </p:nvSpPr>
        <p:spPr>
          <a:xfrm>
            <a:off x="5357965" y="2559205"/>
            <a:ext cx="1572322" cy="1739590"/>
          </a:xfrm>
          <a:prstGeom prst="diamond">
            <a:avLst/>
          </a:prstGeom>
          <a:solidFill>
            <a:srgbClr val="FFC000"/>
          </a:solidFill>
          <a:ln w="152400">
            <a:solidFill>
              <a:srgbClr val="A50021"/>
            </a:solidFill>
          </a:ln>
        </p:spPr>
        <p:style>
          <a:lnRef idx="3">
            <a:schemeClr val="lt1"/>
          </a:lnRef>
          <a:fillRef idx="1">
            <a:schemeClr val="dk1"/>
          </a:fillRef>
          <a:effectRef idx="1">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t-BR" sz="2400" b="1" i="1" dirty="0">
                <a:ln w="0"/>
                <a:solidFill>
                  <a:schemeClr val="tx1"/>
                </a:solidFill>
                <a:effectLst>
                  <a:outerShdw blurRad="38100" dist="19050" dir="2700000" algn="tl" rotWithShape="0">
                    <a:schemeClr val="dk1">
                      <a:alpha val="40000"/>
                    </a:schemeClr>
                  </a:outerShdw>
                </a:effectLst>
                <a:latin typeface="Arial Black" panose="020B0A04020102020204" pitchFamily="34" charset="0"/>
              </a:rPr>
              <a:t>VS.</a:t>
            </a:r>
          </a:p>
        </p:txBody>
      </p:sp>
      <p:sp>
        <p:nvSpPr>
          <p:cNvPr id="11" name="CaixaDeTexto 10">
            <a:extLst>
              <a:ext uri="{FF2B5EF4-FFF2-40B4-BE49-F238E27FC236}">
                <a16:creationId xmlns:a16="http://schemas.microsoft.com/office/drawing/2014/main" id="{5D0178DF-CC46-4261-8024-D25537F89453}"/>
              </a:ext>
            </a:extLst>
          </p:cNvPr>
          <p:cNvSpPr txBox="1"/>
          <p:nvPr/>
        </p:nvSpPr>
        <p:spPr>
          <a:xfrm>
            <a:off x="802104" y="320843"/>
            <a:ext cx="3757863" cy="132343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4000" dirty="0">
                <a:solidFill>
                  <a:schemeClr val="bg1"/>
                </a:solidFill>
                <a:latin typeface="Copperplate Gothic Bold" panose="020E0705020206020404" pitchFamily="34" charset="0"/>
              </a:rPr>
              <a:t>Authority of the Bible</a:t>
            </a:r>
          </a:p>
        </p:txBody>
      </p:sp>
      <p:sp>
        <p:nvSpPr>
          <p:cNvPr id="17" name="CaixaDeTexto 16">
            <a:extLst>
              <a:ext uri="{FF2B5EF4-FFF2-40B4-BE49-F238E27FC236}">
                <a16:creationId xmlns:a16="http://schemas.microsoft.com/office/drawing/2014/main" id="{0A1435E5-FD5A-4D02-9D8F-4A0538898E45}"/>
              </a:ext>
            </a:extLst>
          </p:cNvPr>
          <p:cNvSpPr txBox="1"/>
          <p:nvPr/>
        </p:nvSpPr>
        <p:spPr>
          <a:xfrm>
            <a:off x="7363326" y="5321970"/>
            <a:ext cx="4138864" cy="132343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4000" dirty="0">
                <a:solidFill>
                  <a:schemeClr val="bg1"/>
                </a:solidFill>
                <a:latin typeface="Copperplate Gothic Bold" panose="020E0705020206020404" pitchFamily="34" charset="0"/>
              </a:rPr>
              <a:t>Authority of The Church</a:t>
            </a:r>
          </a:p>
        </p:txBody>
      </p:sp>
    </p:spTree>
    <p:extLst>
      <p:ext uri="{BB962C8B-B14F-4D97-AF65-F5344CB8AC3E}">
        <p14:creationId xmlns:p14="http://schemas.microsoft.com/office/powerpoint/2010/main" val="31744763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FE1B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0E63B-1E1F-0512-CECB-E6C35738101B}"/>
              </a:ext>
            </a:extLst>
          </p:cNvPr>
          <p:cNvSpPr>
            <a:spLocks noGrp="1"/>
          </p:cNvSpPr>
          <p:nvPr>
            <p:ph type="title"/>
          </p:nvPr>
        </p:nvSpPr>
        <p:spPr>
          <a:xfrm>
            <a:off x="409074" y="1010791"/>
            <a:ext cx="6144125" cy="1111640"/>
          </a:xfrm>
        </p:spPr>
        <p:txBody>
          <a:bodyPr anchor="t">
            <a:normAutofit/>
          </a:bodyPr>
          <a:lstStyle/>
          <a:p>
            <a:r>
              <a:rPr lang="en-US" sz="2200" dirty="0"/>
              <a:t>Martin Luther</a:t>
            </a:r>
            <a:br>
              <a:rPr lang="en-US" sz="2200" dirty="0"/>
            </a:br>
            <a:r>
              <a:rPr lang="en-US" sz="3200" dirty="0">
                <a:latin typeface="Aharoni" panose="02010803020104030203" pitchFamily="2" charset="-79"/>
                <a:cs typeface="Aharoni" panose="02010803020104030203" pitchFamily="2" charset="-79"/>
              </a:rPr>
              <a:t>On the Christian Liberty</a:t>
            </a:r>
            <a:br>
              <a:rPr lang="en-US" sz="2200" dirty="0">
                <a:hlinkClick r:id="rId2">
                  <a:extLst>
                    <a:ext uri="{A12FA001-AC4F-418D-AE19-62706E023703}">
                      <ahyp:hlinkClr xmlns:ahyp="http://schemas.microsoft.com/office/drawing/2018/hyperlinkcolor" val="tx"/>
                    </a:ext>
                  </a:extLst>
                </a:hlinkClick>
              </a:rPr>
            </a:br>
            <a:r>
              <a:rPr lang="en-US" sz="1800" dirty="0">
                <a:hlinkClick r:id="rId2">
                  <a:extLst>
                    <a:ext uri="{A12FA001-AC4F-418D-AE19-62706E023703}">
                      <ahyp:hlinkClr xmlns:ahyp="http://schemas.microsoft.com/office/drawing/2018/hyperlinkcolor" val="tx"/>
                    </a:ext>
                  </a:extLst>
                </a:hlinkClick>
              </a:rPr>
              <a:t>Internet History Sourcebooks: Modern History</a:t>
            </a:r>
            <a:endParaRPr lang="pt-BR" sz="2200" dirty="0"/>
          </a:p>
        </p:txBody>
      </p:sp>
      <p:cxnSp>
        <p:nvCxnSpPr>
          <p:cNvPr id="9244" name="Straight Connector 9243">
            <a:extLst>
              <a:ext uri="{FF2B5EF4-FFF2-40B4-BE49-F238E27FC236}">
                <a16:creationId xmlns:a16="http://schemas.microsoft.com/office/drawing/2014/main" id="{FC23E3B9-5ABF-58B3-E2B0-E9A5DAA900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47B13A3-E9DD-6722-5CC3-19EC344C0AFF}"/>
              </a:ext>
            </a:extLst>
          </p:cNvPr>
          <p:cNvSpPr>
            <a:spLocks noGrp="1"/>
          </p:cNvSpPr>
          <p:nvPr>
            <p:ph idx="1"/>
          </p:nvPr>
        </p:nvSpPr>
        <p:spPr>
          <a:xfrm>
            <a:off x="542643" y="2122430"/>
            <a:ext cx="6670901" cy="4735569"/>
          </a:xfrm>
        </p:spPr>
        <p:txBody>
          <a:bodyPr>
            <a:noAutofit/>
          </a:bodyPr>
          <a:lstStyle/>
          <a:p>
            <a:pPr marL="0" indent="0">
              <a:buNone/>
            </a:pPr>
            <a:r>
              <a:rPr lang="en-US" sz="2500" b="0" i="0" dirty="0">
                <a:effectLst/>
                <a:latin typeface="Dreaming Outloud Pro" panose="03050502040302030504" pitchFamily="66" charset="0"/>
                <a:cs typeface="Dreaming Outloud Pro" panose="03050502040302030504" pitchFamily="66" charset="0"/>
              </a:rPr>
              <a:t>They are in error, who raise you above councils and the universal Church. </a:t>
            </a:r>
            <a:r>
              <a:rPr lang="en-US" sz="2500" b="0" i="0" u="sng" dirty="0">
                <a:effectLst/>
                <a:latin typeface="Dreaming Outloud Pro" panose="03050502040302030504" pitchFamily="66" charset="0"/>
                <a:cs typeface="Dreaming Outloud Pro" panose="03050502040302030504" pitchFamily="66" charset="0"/>
              </a:rPr>
              <a:t>They are in error, who attribute to you alone the right of interpreting Scripture.</a:t>
            </a:r>
          </a:p>
          <a:p>
            <a:pPr marL="0" indent="0">
              <a:buNone/>
            </a:pPr>
            <a:r>
              <a:rPr lang="en-US" sz="2500" b="0" i="0" dirty="0">
                <a:effectLst/>
                <a:latin typeface="Dreaming Outloud Pro" panose="03050502040302030504" pitchFamily="66" charset="0"/>
                <a:cs typeface="Dreaming Outloud Pro" panose="03050502040302030504" pitchFamily="66" charset="0"/>
              </a:rPr>
              <a:t>For </a:t>
            </a:r>
            <a:r>
              <a:rPr lang="en-US" sz="2500" b="0" i="0" u="sng" dirty="0">
                <a:effectLst/>
                <a:latin typeface="Dreaming Outloud Pro" panose="03050502040302030504" pitchFamily="66" charset="0"/>
                <a:cs typeface="Dreaming Outloud Pro" panose="03050502040302030504" pitchFamily="66" charset="0"/>
              </a:rPr>
              <a:t>Holy Scripture makes no distinction between them</a:t>
            </a:r>
            <a:r>
              <a:rPr lang="en-US" sz="2500" b="0" i="0" dirty="0">
                <a:effectLst/>
                <a:latin typeface="Dreaming Outloud Pro" panose="03050502040302030504" pitchFamily="66" charset="0"/>
                <a:cs typeface="Dreaming Outloud Pro" panose="03050502040302030504" pitchFamily="66" charset="0"/>
              </a:rPr>
              <a:t>, except that those, who are now boastfully called popes, bishops, and lords, it calls ministers, servants, and stewards, who are to serve the rest in the ministry of the Word, for teaching the faith of Christ and the liberty of believers. For though it is true that </a:t>
            </a:r>
            <a:r>
              <a:rPr lang="en-US" sz="2500" b="0" i="0" u="sng" dirty="0">
                <a:effectLst/>
                <a:latin typeface="Dreaming Outloud Pro" panose="03050502040302030504" pitchFamily="66" charset="0"/>
                <a:cs typeface="Dreaming Outloud Pro" panose="03050502040302030504" pitchFamily="66" charset="0"/>
              </a:rPr>
              <a:t>we are all equally priests</a:t>
            </a:r>
            <a:r>
              <a:rPr lang="en-US" sz="2500" b="0" i="0" dirty="0">
                <a:effectLst/>
                <a:latin typeface="Dreaming Outloud Pro" panose="03050502040302030504" pitchFamily="66" charset="0"/>
                <a:cs typeface="Dreaming Outloud Pro" panose="03050502040302030504" pitchFamily="66" charset="0"/>
              </a:rPr>
              <a:t>, yet we cannot, nor, if we could, ought we all to minister and teach publicly.</a:t>
            </a:r>
            <a:endParaRPr lang="pt-BR" sz="2500" dirty="0">
              <a:latin typeface="Dreaming Outloud Pro" panose="03050502040302030504" pitchFamily="66" charset="0"/>
              <a:cs typeface="Dreaming Outloud Pro" panose="03050502040302030504" pitchFamily="66" charset="0"/>
            </a:endParaRPr>
          </a:p>
        </p:txBody>
      </p:sp>
      <p:sp>
        <p:nvSpPr>
          <p:cNvPr id="9245" name="Rectangle 9244">
            <a:extLst>
              <a:ext uri="{FF2B5EF4-FFF2-40B4-BE49-F238E27FC236}">
                <a16:creationId xmlns:a16="http://schemas.microsoft.com/office/drawing/2014/main" id="{DF8BC164-E230-753F-2C7E-B4EE7BA77C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8086" y="0"/>
            <a:ext cx="4803913" cy="6858000"/>
          </a:xfrm>
          <a:prstGeom prst="rect">
            <a:avLst/>
          </a:prstGeom>
          <a:solidFill>
            <a:schemeClr val="bg1">
              <a:lumMod val="9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a:extLst>
              <a:ext uri="{FF2B5EF4-FFF2-40B4-BE49-F238E27FC236}">
                <a16:creationId xmlns:a16="http://schemas.microsoft.com/office/drawing/2014/main" id="{51438F1C-58CB-575C-8D94-45A4A4F013E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930727" y="1052832"/>
            <a:ext cx="3718630" cy="535054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37588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glendamills.files.wordpress.com/2015/03/bible-05.jpg">
            <a:extLst>
              <a:ext uri="{FF2B5EF4-FFF2-40B4-BE49-F238E27FC236}">
                <a16:creationId xmlns:a16="http://schemas.microsoft.com/office/drawing/2014/main" id="{89EF94D8-4519-492F-9D3C-BADCF0C76781}"/>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l="6222" r="-1" b="-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Retângulo 2">
            <a:extLst>
              <a:ext uri="{FF2B5EF4-FFF2-40B4-BE49-F238E27FC236}">
                <a16:creationId xmlns:a16="http://schemas.microsoft.com/office/drawing/2014/main" id="{181C5D8D-FA0C-4DA2-B5CD-30373B411315}"/>
              </a:ext>
            </a:extLst>
          </p:cNvPr>
          <p:cNvSpPr/>
          <p:nvPr/>
        </p:nvSpPr>
        <p:spPr>
          <a:xfrm>
            <a:off x="6609144" y="0"/>
            <a:ext cx="5566813" cy="2400657"/>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marR="0" algn="just" rtl="0"/>
            <a:r>
              <a:rPr lang="en-US" sz="2400" b="1" dirty="0">
                <a:ln w="0">
                  <a:solidFill>
                    <a:schemeClr val="bg1">
                      <a:lumMod val="65000"/>
                    </a:schemeClr>
                  </a:solidFill>
                </a:ln>
                <a:gradFill>
                  <a:gsLst>
                    <a:gs pos="21000">
                      <a:srgbClr val="53575C"/>
                    </a:gs>
                    <a:gs pos="88000">
                      <a:srgbClr val="C5C7CA"/>
                    </a:gs>
                  </a:gsLst>
                  <a:lin ang="5400000"/>
                </a:gra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No prophecy of Scripture comes from someone's own interpretation. For no prophecy was ever produced by the will of man, but men spoke from God as they were carried along by the Holy Spirit. </a:t>
            </a:r>
          </a:p>
          <a:p>
            <a:pPr marR="0" algn="r" rtl="0">
              <a:spcBef>
                <a:spcPts val="1200"/>
              </a:spcBef>
            </a:pPr>
            <a:r>
              <a:rPr lang="en-US" sz="2000" b="1" i="0" u="none" strike="noStrike" baseline="0" dirty="0">
                <a:solidFill>
                  <a:srgbClr val="218282"/>
                </a:solidFill>
                <a:effectLst>
                  <a:outerShdw blurRad="38100" dist="38100" dir="2700000" algn="tl">
                    <a:srgbClr val="000000">
                      <a:alpha val="43137"/>
                    </a:srgbClr>
                  </a:outerShdw>
                </a:effectLst>
                <a:latin typeface="Verdana" panose="020B0604030504040204" pitchFamily="34" charset="0"/>
              </a:rPr>
              <a:t>2Peter 1.20-21</a:t>
            </a:r>
            <a:endParaRPr lang="pt-BR" sz="2000" b="1" i="1" u="none" strike="noStrike" baseline="0" dirty="0">
              <a:solidFill>
                <a:schemeClr val="bg1"/>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endParaRPr>
          </a:p>
        </p:txBody>
      </p:sp>
      <p:sp>
        <p:nvSpPr>
          <p:cNvPr id="4" name="TextBox 3">
            <a:extLst>
              <a:ext uri="{FF2B5EF4-FFF2-40B4-BE49-F238E27FC236}">
                <a16:creationId xmlns:a16="http://schemas.microsoft.com/office/drawing/2014/main" id="{AB26FE32-D610-D5E3-2EDD-4D059EAC0768}"/>
              </a:ext>
            </a:extLst>
          </p:cNvPr>
          <p:cNvSpPr txBox="1"/>
          <p:nvPr/>
        </p:nvSpPr>
        <p:spPr>
          <a:xfrm>
            <a:off x="3071061" y="3214255"/>
            <a:ext cx="6142120" cy="369332"/>
          </a:xfrm>
          <a:prstGeom prst="rect">
            <a:avLst/>
          </a:prstGeom>
          <a:noFill/>
        </p:spPr>
        <p:txBody>
          <a:bodyPr wrap="square">
            <a:spAutoFit/>
          </a:bodyPr>
          <a:lstStyle/>
          <a:p>
            <a:r>
              <a:rPr lang="en-US" sz="1800" b="0" i="0" u="none" strike="noStrike" baseline="0" dirty="0">
                <a:solidFill>
                  <a:srgbClr val="218282"/>
                </a:solidFill>
                <a:latin typeface="Verdana" panose="020B0604030504040204" pitchFamily="34" charset="0"/>
              </a:rPr>
              <a:t>2Ti 3:16</a:t>
            </a:r>
            <a:endParaRPr lang="pt-BR" dirty="0"/>
          </a:p>
        </p:txBody>
      </p:sp>
    </p:spTree>
    <p:extLst>
      <p:ext uri="{BB962C8B-B14F-4D97-AF65-F5344CB8AC3E}">
        <p14:creationId xmlns:p14="http://schemas.microsoft.com/office/powerpoint/2010/main" val="41281319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sultado de imagem para Sola Scriptura">
            <a:extLst>
              <a:ext uri="{FF2B5EF4-FFF2-40B4-BE49-F238E27FC236}">
                <a16:creationId xmlns:a16="http://schemas.microsoft.com/office/drawing/2014/main" id="{AB2A4364-9716-48A0-8E0D-B84CED261FC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45196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A4DCF75-DF8F-46BE-BA97-E853CBDE9E60}"/>
              </a:ext>
            </a:extLst>
          </p:cNvPr>
          <p:cNvSpPr>
            <a:spLocks noGrp="1"/>
          </p:cNvSpPr>
          <p:nvPr>
            <p:ph type="title"/>
          </p:nvPr>
        </p:nvSpPr>
        <p:spPr>
          <a:xfrm>
            <a:off x="772662" y="296886"/>
            <a:ext cx="10801350" cy="713048"/>
          </a:xfr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a:normAutofit fontScale="90000"/>
          </a:bodyPr>
          <a:lstStyle/>
          <a:p>
            <a:pPr algn="ctr"/>
            <a:r>
              <a:rPr lang="en-US" dirty="0">
                <a:latin typeface="Arial Black" panose="020B0A04020102020204" pitchFamily="34" charset="0"/>
              </a:rPr>
              <a:t>Difference in the Positions Illustrated</a:t>
            </a:r>
          </a:p>
        </p:txBody>
      </p:sp>
      <p:sp>
        <p:nvSpPr>
          <p:cNvPr id="3" name="Triângulo isósceles 2">
            <a:extLst>
              <a:ext uri="{FF2B5EF4-FFF2-40B4-BE49-F238E27FC236}">
                <a16:creationId xmlns:a16="http://schemas.microsoft.com/office/drawing/2014/main" id="{47E293C6-F0C0-4FE9-8229-259E41636E44}"/>
              </a:ext>
            </a:extLst>
          </p:cNvPr>
          <p:cNvSpPr/>
          <p:nvPr/>
        </p:nvSpPr>
        <p:spPr>
          <a:xfrm>
            <a:off x="724751" y="2131325"/>
            <a:ext cx="5180463" cy="4517409"/>
          </a:xfrm>
          <a:prstGeom prst="triangle">
            <a:avLst/>
          </a:prstGeom>
          <a:blipFill>
            <a:blip r:embed="rId2"/>
            <a:stretch>
              <a:fillRect l="4831" t="-1800" r="4831" b="-1800"/>
            </a:stretch>
          </a:bli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pt-BR"/>
          </a:p>
        </p:txBody>
      </p:sp>
      <p:sp>
        <p:nvSpPr>
          <p:cNvPr id="4" name="Trapezoide 3">
            <a:extLst>
              <a:ext uri="{FF2B5EF4-FFF2-40B4-BE49-F238E27FC236}">
                <a16:creationId xmlns:a16="http://schemas.microsoft.com/office/drawing/2014/main" id="{A521D590-47C4-4FD6-AD6D-1269870793F4}"/>
              </a:ext>
            </a:extLst>
          </p:cNvPr>
          <p:cNvSpPr>
            <a:spLocks noChangeAspect="1"/>
          </p:cNvSpPr>
          <p:nvPr/>
        </p:nvSpPr>
        <p:spPr>
          <a:xfrm>
            <a:off x="724751" y="5283958"/>
            <a:ext cx="5180463" cy="1364776"/>
          </a:xfrm>
          <a:prstGeom prst="trapezoid">
            <a:avLst>
              <a:gd name="adj" fmla="val 57558"/>
            </a:avLst>
          </a:prstGeom>
          <a:blipFill>
            <a:blip r:embed="rId3"/>
            <a:stretch>
              <a:fillRect l="-2119" t="-31772" r="-2119" b="-52874"/>
            </a:stretch>
          </a:blipFill>
          <a:ln>
            <a:noFill/>
          </a:ln>
        </p:spPr>
        <p:style>
          <a:lnRef idx="2">
            <a:schemeClr val="dk1">
              <a:shade val="50000"/>
            </a:schemeClr>
          </a:lnRef>
          <a:fillRef idx="1">
            <a:schemeClr val="dk1"/>
          </a:fillRef>
          <a:effectRef idx="0">
            <a:schemeClr val="dk1"/>
          </a:effectRef>
          <a:fontRef idx="minor">
            <a:schemeClr val="lt1"/>
          </a:fontRef>
        </p:style>
        <p:txBody>
          <a:bodyPr rtlCol="0" anchor="ctr">
            <a:noAutofit/>
          </a:bodyPr>
          <a:lstStyle/>
          <a:p>
            <a:pPr algn="ctr"/>
            <a:endParaRPr lang="pt-BR"/>
          </a:p>
        </p:txBody>
      </p:sp>
      <p:sp>
        <p:nvSpPr>
          <p:cNvPr id="5" name="CaixaDeTexto 4">
            <a:extLst>
              <a:ext uri="{FF2B5EF4-FFF2-40B4-BE49-F238E27FC236}">
                <a16:creationId xmlns:a16="http://schemas.microsoft.com/office/drawing/2014/main" id="{DBEE5EE7-3068-4848-8D58-0A21D6686E9F}"/>
              </a:ext>
            </a:extLst>
          </p:cNvPr>
          <p:cNvSpPr txBox="1"/>
          <p:nvPr/>
        </p:nvSpPr>
        <p:spPr>
          <a:xfrm>
            <a:off x="2152467" y="5692773"/>
            <a:ext cx="2467868" cy="861774"/>
          </a:xfrm>
          <a:prstGeom prst="rect">
            <a:avLst/>
          </a:prstGeom>
          <a:noFill/>
        </p:spPr>
        <p:txBody>
          <a:bodyPr wrap="square" rtlCol="0">
            <a:spAutoFit/>
          </a:bodyPr>
          <a:lstStyle/>
          <a:p>
            <a:pPr algn="ctr"/>
            <a:r>
              <a:rPr lang="en-US" sz="5000" b="1" dirty="0">
                <a:solidFill>
                  <a:srgbClr val="FFC000"/>
                </a:solidFill>
                <a:effectLst>
                  <a:outerShdw blurRad="38100" dist="38100" dir="2700000" algn="tl">
                    <a:srgbClr val="000000">
                      <a:alpha val="43137"/>
                    </a:srgbClr>
                  </a:outerShdw>
                </a:effectLst>
                <a:latin typeface="Century Gothic" panose="020B0502020202020204" pitchFamily="34" charset="0"/>
              </a:rPr>
              <a:t>Church</a:t>
            </a:r>
            <a:endParaRPr lang="pt-BR" sz="5000" b="1" dirty="0">
              <a:solidFill>
                <a:srgbClr val="FFC000"/>
              </a:solidFill>
              <a:effectLst>
                <a:outerShdw blurRad="38100" dist="38100" dir="2700000" algn="tl">
                  <a:srgbClr val="000000">
                    <a:alpha val="43137"/>
                  </a:srgbClr>
                </a:outerShdw>
              </a:effectLst>
              <a:latin typeface="Century Gothic" panose="020B0502020202020204" pitchFamily="34" charset="0"/>
            </a:endParaRPr>
          </a:p>
        </p:txBody>
      </p:sp>
      <p:sp>
        <p:nvSpPr>
          <p:cNvPr id="6" name="CaixaDeTexto 5">
            <a:extLst>
              <a:ext uri="{FF2B5EF4-FFF2-40B4-BE49-F238E27FC236}">
                <a16:creationId xmlns:a16="http://schemas.microsoft.com/office/drawing/2014/main" id="{B5E10F52-EAE1-46D0-9A73-0F9B6D7A1F86}"/>
              </a:ext>
            </a:extLst>
          </p:cNvPr>
          <p:cNvSpPr txBox="1"/>
          <p:nvPr/>
        </p:nvSpPr>
        <p:spPr>
          <a:xfrm>
            <a:off x="2285147" y="3959142"/>
            <a:ext cx="2074460" cy="861774"/>
          </a:xfrm>
          <a:prstGeom prst="rect">
            <a:avLst/>
          </a:prstGeom>
          <a:noFill/>
        </p:spPr>
        <p:txBody>
          <a:bodyPr wrap="square" rtlCol="0">
            <a:spAutoFit/>
          </a:bodyPr>
          <a:lstStyle/>
          <a:p>
            <a:pPr algn="ctr"/>
            <a:r>
              <a:rPr lang="pt-BR" sz="5000" b="1" dirty="0">
                <a:solidFill>
                  <a:schemeClr val="bg1"/>
                </a:solidFill>
                <a:effectLst>
                  <a:outerShdw blurRad="38100" dist="38100" dir="2700000" algn="tl">
                    <a:srgbClr val="000000">
                      <a:alpha val="43137"/>
                    </a:srgbClr>
                  </a:outerShdw>
                </a:effectLst>
                <a:latin typeface="Century Gothic" panose="020B0502020202020204" pitchFamily="34" charset="0"/>
              </a:rPr>
              <a:t>Bible</a:t>
            </a:r>
          </a:p>
        </p:txBody>
      </p:sp>
      <p:sp>
        <p:nvSpPr>
          <p:cNvPr id="7" name="Triângulo isósceles 6">
            <a:extLst>
              <a:ext uri="{FF2B5EF4-FFF2-40B4-BE49-F238E27FC236}">
                <a16:creationId xmlns:a16="http://schemas.microsoft.com/office/drawing/2014/main" id="{6B1F45E7-3FBB-4837-96D6-AA22FDC91A25}"/>
              </a:ext>
            </a:extLst>
          </p:cNvPr>
          <p:cNvSpPr/>
          <p:nvPr/>
        </p:nvSpPr>
        <p:spPr>
          <a:xfrm>
            <a:off x="6173337" y="2131325"/>
            <a:ext cx="5180463" cy="4517409"/>
          </a:xfrm>
          <a:prstGeom prst="triangle">
            <a:avLst/>
          </a:prstGeom>
          <a:blipFill>
            <a:blip r:embed="rId4"/>
            <a:stretch>
              <a:fillRect l="8305" t="-206" r="8305" b="20514"/>
            </a:stretch>
          </a:bli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pt-BR"/>
          </a:p>
        </p:txBody>
      </p:sp>
      <p:sp>
        <p:nvSpPr>
          <p:cNvPr id="8" name="Trapezoide 7">
            <a:extLst>
              <a:ext uri="{FF2B5EF4-FFF2-40B4-BE49-F238E27FC236}">
                <a16:creationId xmlns:a16="http://schemas.microsoft.com/office/drawing/2014/main" id="{B00E6929-0615-4790-B888-279237F9AB30}"/>
              </a:ext>
            </a:extLst>
          </p:cNvPr>
          <p:cNvSpPr/>
          <p:nvPr/>
        </p:nvSpPr>
        <p:spPr>
          <a:xfrm>
            <a:off x="6173337" y="5283958"/>
            <a:ext cx="5180463" cy="1364776"/>
          </a:xfrm>
          <a:prstGeom prst="trapezoid">
            <a:avLst>
              <a:gd name="adj" fmla="val 57558"/>
            </a:avLst>
          </a:prstGeom>
          <a:blipFill>
            <a:blip r:embed="rId5"/>
            <a:stretch>
              <a:fillRect/>
            </a:stretch>
          </a:bli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sp>
        <p:nvSpPr>
          <p:cNvPr id="9" name="CaixaDeTexto 8">
            <a:extLst>
              <a:ext uri="{FF2B5EF4-FFF2-40B4-BE49-F238E27FC236}">
                <a16:creationId xmlns:a16="http://schemas.microsoft.com/office/drawing/2014/main" id="{C87AF4F6-A949-4A22-BDFA-14AB97C14BF0}"/>
              </a:ext>
            </a:extLst>
          </p:cNvPr>
          <p:cNvSpPr txBox="1"/>
          <p:nvPr/>
        </p:nvSpPr>
        <p:spPr>
          <a:xfrm>
            <a:off x="7528089" y="3895609"/>
            <a:ext cx="2470958" cy="861774"/>
          </a:xfrm>
          <a:prstGeom prst="rect">
            <a:avLst/>
          </a:prstGeom>
          <a:noFill/>
        </p:spPr>
        <p:txBody>
          <a:bodyPr wrap="square" rtlCol="0">
            <a:spAutoFit/>
          </a:bodyPr>
          <a:lstStyle/>
          <a:p>
            <a:pPr algn="ctr"/>
            <a:r>
              <a:rPr lang="pt-BR" sz="5000" b="1" dirty="0" err="1">
                <a:solidFill>
                  <a:schemeClr val="bg1"/>
                </a:solidFill>
                <a:effectLst>
                  <a:outerShdw blurRad="38100" dist="38100" dir="2700000" algn="tl">
                    <a:srgbClr val="000000">
                      <a:alpha val="43137"/>
                    </a:srgbClr>
                  </a:outerShdw>
                </a:effectLst>
                <a:latin typeface="Century Gothic" panose="020B0502020202020204" pitchFamily="34" charset="0"/>
              </a:rPr>
              <a:t>Church</a:t>
            </a:r>
            <a:endParaRPr lang="pt-BR" sz="5000" b="1"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sp>
        <p:nvSpPr>
          <p:cNvPr id="10" name="CaixaDeTexto 9">
            <a:extLst>
              <a:ext uri="{FF2B5EF4-FFF2-40B4-BE49-F238E27FC236}">
                <a16:creationId xmlns:a16="http://schemas.microsoft.com/office/drawing/2014/main" id="{57FFE040-4B44-449A-992C-DD45988AC0EB}"/>
              </a:ext>
            </a:extLst>
          </p:cNvPr>
          <p:cNvSpPr txBox="1"/>
          <p:nvPr/>
        </p:nvSpPr>
        <p:spPr>
          <a:xfrm>
            <a:off x="7726338" y="5659893"/>
            <a:ext cx="2074460" cy="861774"/>
          </a:xfrm>
          <a:prstGeom prst="rect">
            <a:avLst/>
          </a:prstGeom>
          <a:noFill/>
        </p:spPr>
        <p:txBody>
          <a:bodyPr wrap="square" rtlCol="0">
            <a:spAutoFit/>
          </a:bodyPr>
          <a:lstStyle/>
          <a:p>
            <a:pPr algn="ctr"/>
            <a:r>
              <a:rPr lang="pt-BR" sz="5000" b="1" dirty="0">
                <a:solidFill>
                  <a:srgbClr val="FFC000"/>
                </a:solidFill>
                <a:effectLst>
                  <a:outerShdw blurRad="38100" dist="38100" dir="2700000" algn="tl">
                    <a:srgbClr val="000000">
                      <a:alpha val="43137"/>
                    </a:srgbClr>
                  </a:outerShdw>
                </a:effectLst>
                <a:latin typeface="Century Gothic" panose="020B0502020202020204" pitchFamily="34" charset="0"/>
              </a:rPr>
              <a:t>Bible</a:t>
            </a:r>
          </a:p>
        </p:txBody>
      </p:sp>
      <p:sp>
        <p:nvSpPr>
          <p:cNvPr id="11" name="CaixaDeTexto 10">
            <a:extLst>
              <a:ext uri="{FF2B5EF4-FFF2-40B4-BE49-F238E27FC236}">
                <a16:creationId xmlns:a16="http://schemas.microsoft.com/office/drawing/2014/main" id="{50066C7D-1808-45C3-8120-E6FA996158ED}"/>
              </a:ext>
            </a:extLst>
          </p:cNvPr>
          <p:cNvSpPr txBox="1"/>
          <p:nvPr/>
        </p:nvSpPr>
        <p:spPr>
          <a:xfrm>
            <a:off x="724751" y="1323833"/>
            <a:ext cx="5180463" cy="707886"/>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pt-BR" sz="4000" b="1" dirty="0">
                <a:solidFill>
                  <a:schemeClr val="bg1"/>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Roman </a:t>
            </a:r>
            <a:r>
              <a:rPr lang="pt-BR" sz="4000" b="1" dirty="0" err="1">
                <a:solidFill>
                  <a:schemeClr val="bg1"/>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Catholic</a:t>
            </a:r>
            <a:endParaRPr lang="pt-BR" sz="4000" b="1" dirty="0">
              <a:solidFill>
                <a:schemeClr val="bg1"/>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endParaRPr>
          </a:p>
        </p:txBody>
      </p:sp>
      <p:sp>
        <p:nvSpPr>
          <p:cNvPr id="12" name="CaixaDeTexto 11">
            <a:extLst>
              <a:ext uri="{FF2B5EF4-FFF2-40B4-BE49-F238E27FC236}">
                <a16:creationId xmlns:a16="http://schemas.microsoft.com/office/drawing/2014/main" id="{BF3B68B4-A1A2-4AFF-9750-80791143FEC1}"/>
              </a:ext>
            </a:extLst>
          </p:cNvPr>
          <p:cNvSpPr txBox="1"/>
          <p:nvPr/>
        </p:nvSpPr>
        <p:spPr>
          <a:xfrm>
            <a:off x="5905214" y="1323833"/>
            <a:ext cx="5180463" cy="707886"/>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pt-BR" sz="4000" b="1" dirty="0" err="1">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Protestants</a:t>
            </a:r>
            <a:endParaRPr lang="pt-BR" sz="4000" b="1" dirty="0">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1364072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P spid="6" grpId="0"/>
      <p:bldP spid="7" grpId="0" animBg="1"/>
      <p:bldP spid="8" grpId="0" animBg="1"/>
      <p:bldP spid="9" grpId="0"/>
      <p:bldP spid="10" grpId="0"/>
      <p:bldP spid="11"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01C0C8-C344-4535-8C64-CA1E6BA6E58D}"/>
              </a:ext>
            </a:extLst>
          </p:cNvPr>
          <p:cNvSpPr>
            <a:spLocks noGrp="1"/>
          </p:cNvSpPr>
          <p:nvPr>
            <p:ph type="title"/>
          </p:nvPr>
        </p:nvSpPr>
        <p:spPr>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a:lstStyle/>
          <a:p>
            <a:pPr algn="ctr"/>
            <a:r>
              <a:rPr lang="en-US" dirty="0">
                <a:latin typeface="Arial Black" panose="020B0A04020102020204" pitchFamily="34" charset="0"/>
              </a:rPr>
              <a:t>1. Sufficiency of Scripture</a:t>
            </a:r>
          </a:p>
        </p:txBody>
      </p:sp>
      <p:sp>
        <p:nvSpPr>
          <p:cNvPr id="3" name="CaixaDeTexto 2">
            <a:extLst>
              <a:ext uri="{FF2B5EF4-FFF2-40B4-BE49-F238E27FC236}">
                <a16:creationId xmlns:a16="http://schemas.microsoft.com/office/drawing/2014/main" id="{141C5090-0954-4990-9D32-CD0DC1DF692F}"/>
              </a:ext>
            </a:extLst>
          </p:cNvPr>
          <p:cNvSpPr txBox="1"/>
          <p:nvPr/>
        </p:nvSpPr>
        <p:spPr>
          <a:xfrm>
            <a:off x="862262" y="2165684"/>
            <a:ext cx="5229727" cy="3749553"/>
          </a:xfrm>
          <a:prstGeom prst="rect">
            <a:avLst/>
          </a:prstGeom>
          <a:noFill/>
        </p:spPr>
        <p:txBody>
          <a:bodyPr wrap="square" rtlCol="0">
            <a:spAutoFit/>
          </a:bodyPr>
          <a:lstStyle/>
          <a:p>
            <a:pPr algn="ctr">
              <a:lnSpc>
                <a:spcPct val="120000"/>
              </a:lnSpc>
            </a:pPr>
            <a:r>
              <a:rPr lang="en-US" sz="4000" dirty="0">
                <a:effectLst>
                  <a:outerShdw blurRad="38100" dist="38100" dir="2700000" algn="tl">
                    <a:srgbClr val="000000">
                      <a:alpha val="43137"/>
                    </a:srgbClr>
                  </a:outerShdw>
                </a:effectLst>
                <a:latin typeface="Bell MT" panose="02020503060305020303" pitchFamily="18" charset="0"/>
              </a:rPr>
              <a:t>Understanding of Scripture causes faith that justifies. Scripture alone is sufficient for salvation.</a:t>
            </a:r>
          </a:p>
        </p:txBody>
      </p:sp>
      <p:pic>
        <p:nvPicPr>
          <p:cNvPr id="13314" name="Picture 2" descr="Resultado de imagem para lendo a Bíblia">
            <a:extLst>
              <a:ext uri="{FF2B5EF4-FFF2-40B4-BE49-F238E27FC236}">
                <a16:creationId xmlns:a16="http://schemas.microsoft.com/office/drawing/2014/main" id="{A5252085-AC59-4F97-8833-A6D54DE0DB0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254" r="12477"/>
          <a:stretch/>
        </p:blipFill>
        <p:spPr bwMode="auto">
          <a:xfrm>
            <a:off x="6100013" y="1890818"/>
            <a:ext cx="5257800" cy="429928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242858"/>
      </p:ext>
    </p:extLst>
  </p:cSld>
  <p:clrMapOvr>
    <a:masterClrMapping/>
  </p:clrMapOvr>
</p:sld>
</file>

<file path=ppt/theme/theme1.xml><?xml version="1.0" encoding="utf-8"?>
<a:theme xmlns:a="http://schemas.openxmlformats.org/drawingml/2006/main" name="Office Theme">
  <a:themeElements>
    <a:clrScheme name="Tema do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o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11246</TotalTime>
  <Words>1947</Words>
  <Application>Microsoft Office PowerPoint</Application>
  <PresentationFormat>Widescreen</PresentationFormat>
  <Paragraphs>124</Paragraphs>
  <Slides>37</Slides>
  <Notes>0</Notes>
  <HiddenSlides>0</HiddenSlides>
  <MMClips>0</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37</vt:i4>
      </vt:variant>
    </vt:vector>
  </HeadingPairs>
  <TitlesOfParts>
    <vt:vector size="56" baseType="lpstr">
      <vt:lpstr>Aharoni</vt:lpstr>
      <vt:lpstr>Arial</vt:lpstr>
      <vt:lpstr>Arial Black</vt:lpstr>
      <vt:lpstr>Arial Nova Cond</vt:lpstr>
      <vt:lpstr>Arial Nova Cond Light</vt:lpstr>
      <vt:lpstr>Bell MT</vt:lpstr>
      <vt:lpstr>Calibri</vt:lpstr>
      <vt:lpstr>Calibri Light</vt:lpstr>
      <vt:lpstr>Candara</vt:lpstr>
      <vt:lpstr>Castellar</vt:lpstr>
      <vt:lpstr>Century Gothic</vt:lpstr>
      <vt:lpstr>Copperplate Gothic Bold</vt:lpstr>
      <vt:lpstr>Dreaming Outloud Pro</vt:lpstr>
      <vt:lpstr>Gloucester MT Extra Condensed</vt:lpstr>
      <vt:lpstr>Mangal Pro</vt:lpstr>
      <vt:lpstr>Segoe UI Light</vt:lpstr>
      <vt:lpstr>Univers Light</vt:lpstr>
      <vt:lpstr>Verdana</vt:lpstr>
      <vt:lpstr>Office Theme</vt:lpstr>
      <vt:lpstr>PowerPoint Presentation</vt:lpstr>
      <vt:lpstr>After the 95 Theses</vt:lpstr>
      <vt:lpstr>PowerPoint Presentation</vt:lpstr>
      <vt:lpstr>PowerPoint Presentation</vt:lpstr>
      <vt:lpstr>Martin Luther On the Christian Liberty Internet History Sourcebooks: Modern History</vt:lpstr>
      <vt:lpstr>PowerPoint Presentation</vt:lpstr>
      <vt:lpstr>PowerPoint Presentation</vt:lpstr>
      <vt:lpstr>Difference in the Positions Illustrated</vt:lpstr>
      <vt:lpstr>1. Sufficiency of Scripture</vt:lpstr>
      <vt:lpstr>2. Clarity (Perspicuity) of Scripture</vt:lpstr>
      <vt:lpstr>PowerPoint Presentation</vt:lpstr>
      <vt:lpstr>DIET OF WORMS</vt:lpstr>
      <vt:lpstr>PowerPoint Presentation</vt:lpstr>
      <vt:lpstr>Luther’s Bible</vt:lpstr>
      <vt:lpstr>Bible in the Common Language</vt:lpstr>
      <vt:lpstr>PowerPoint Presentation</vt:lpstr>
      <vt:lpstr>PowerPoint Presentation</vt:lpstr>
      <vt:lpstr>Vulgate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Protestant Effort For Christian Education</vt:lpstr>
      <vt:lpstr>Martin Luther Address To The Nobility of the German Nation 1520 Internet History Sourcebooks: Modern History (fordham.edu)</vt:lpstr>
      <vt:lpstr>Luther’s Defense of Christian Education</vt:lpstr>
      <vt:lpstr>“To the Councilmen of All Cities in Germany that they Establish and Maintain Christian Schools” (AE, vol. 45, p. 350)</vt:lpstr>
      <vt:lpstr>“To the Councilmen of All Cities in Germany that they Establish and Maintain Christian Schools” (AE, vol. 45, p. 351)</vt:lpstr>
      <vt:lpstr>Jean Sturm Gymnasium</vt:lpstr>
      <vt:lpstr>Collège Genève</vt:lpstr>
      <vt:lpstr>New Criteria of Authority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João Artur dos Santos</dc:creator>
  <cp:lastModifiedBy>Faith Presbyterian</cp:lastModifiedBy>
  <cp:revision>67</cp:revision>
  <cp:lastPrinted>2023-10-22T22:09:36Z</cp:lastPrinted>
  <dcterms:created xsi:type="dcterms:W3CDTF">2017-09-08T17:39:17Z</dcterms:created>
  <dcterms:modified xsi:type="dcterms:W3CDTF">2023-10-22T23:33:59Z</dcterms:modified>
</cp:coreProperties>
</file>