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363" r:id="rId3"/>
    <p:sldId id="364" r:id="rId4"/>
    <p:sldId id="311" r:id="rId5"/>
    <p:sldId id="312" r:id="rId6"/>
    <p:sldId id="365" r:id="rId7"/>
    <p:sldId id="366" r:id="rId8"/>
    <p:sldId id="275" r:id="rId9"/>
    <p:sldId id="377" r:id="rId10"/>
    <p:sldId id="378" r:id="rId11"/>
    <p:sldId id="285" r:id="rId12"/>
    <p:sldId id="316" r:id="rId13"/>
    <p:sldId id="319" r:id="rId14"/>
    <p:sldId id="318" r:id="rId15"/>
    <p:sldId id="339" r:id="rId16"/>
    <p:sldId id="373" r:id="rId17"/>
    <p:sldId id="372" r:id="rId18"/>
    <p:sldId id="336" r:id="rId19"/>
    <p:sldId id="343" r:id="rId20"/>
    <p:sldId id="346" r:id="rId21"/>
    <p:sldId id="349" r:id="rId22"/>
    <p:sldId id="374" r:id="rId23"/>
    <p:sldId id="350" r:id="rId24"/>
    <p:sldId id="351" r:id="rId25"/>
    <p:sldId id="367" r:id="rId26"/>
    <p:sldId id="341" r:id="rId27"/>
    <p:sldId id="357" r:id="rId28"/>
    <p:sldId id="369" r:id="rId29"/>
    <p:sldId id="375" r:id="rId30"/>
    <p:sldId id="379" r:id="rId31"/>
    <p:sldId id="352" r:id="rId32"/>
    <p:sldId id="353" r:id="rId33"/>
    <p:sldId id="362" r:id="rId34"/>
    <p:sldId id="359" r:id="rId35"/>
    <p:sldId id="358" r:id="rId36"/>
    <p:sldId id="355" r:id="rId37"/>
    <p:sldId id="360" r:id="rId38"/>
    <p:sldId id="320" r:id="rId39"/>
    <p:sldId id="361" r:id="rId40"/>
    <p:sldId id="305" r:id="rId41"/>
    <p:sldId id="268" r:id="rId42"/>
    <p:sldId id="324" r:id="rId43"/>
    <p:sldId id="260" r:id="rId44"/>
    <p:sldId id="326" r:id="rId45"/>
    <p:sldId id="321" r:id="rId46"/>
    <p:sldId id="327" r:id="rId47"/>
    <p:sldId id="328" r:id="rId48"/>
    <p:sldId id="334" r:id="rId49"/>
    <p:sldId id="333" r:id="rId50"/>
    <p:sldId id="323" r:id="rId51"/>
    <p:sldId id="332" r:id="rId52"/>
    <p:sldId id="322" r:id="rId53"/>
    <p:sldId id="325"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498"/>
    <a:srgbClr val="EFE1BF"/>
    <a:srgbClr val="57544B"/>
    <a:srgbClr val="8A8A8A"/>
    <a:srgbClr val="2F2F2F"/>
    <a:srgbClr val="444035"/>
    <a:srgbClr val="686054"/>
    <a:srgbClr val="BDC0C3"/>
    <a:srgbClr val="FFF9BD"/>
    <a:srgbClr val="7F7C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4680C-4BC5-4417-BE89-E0C4006401CF}" v="225" dt="2023-10-15T22:00:14.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7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15/10/2023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32816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15/10/2023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33781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15/10/2023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13879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15/10/2023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16879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1822F69-0492-4CC2-A9C9-D3BB7B2DDCD5}" type="datetimeFigureOut">
              <a:rPr lang="pt-BR" smtClean="0"/>
              <a:t>15/10/2023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132296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1822F69-0492-4CC2-A9C9-D3BB7B2DDCD5}" type="datetimeFigureOut">
              <a:rPr lang="pt-BR" smtClean="0"/>
              <a:t>15/10/2023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10146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1822F69-0492-4CC2-A9C9-D3BB7B2DDCD5}" type="datetimeFigureOut">
              <a:rPr lang="pt-BR" smtClean="0"/>
              <a:t>15/10/2023</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79425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1822F69-0492-4CC2-A9C9-D3BB7B2DDCD5}" type="datetimeFigureOut">
              <a:rPr lang="pt-BR" smtClean="0"/>
              <a:t>15/10/2023</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90485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22F69-0492-4CC2-A9C9-D3BB7B2DDCD5}" type="datetimeFigureOut">
              <a:rPr lang="pt-BR" smtClean="0"/>
              <a:t>15/10/2023</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7207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t>15/10/2023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147427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t>15/10/2023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389936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22F69-0492-4CC2-A9C9-D3BB7B2DDCD5}" type="datetimeFigureOut">
              <a:rPr lang="pt-BR" smtClean="0"/>
              <a:t>15/10/2023</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31980-FBC8-4CC3-9299-0DD4C501B114}" type="slidenum">
              <a:rPr lang="pt-BR" smtClean="0"/>
              <a:t>‹#›</a:t>
            </a:fld>
            <a:endParaRPr lang="pt-BR"/>
          </a:p>
        </p:txBody>
      </p:sp>
    </p:spTree>
    <p:extLst>
      <p:ext uri="{BB962C8B-B14F-4D97-AF65-F5344CB8AC3E}">
        <p14:creationId xmlns:p14="http://schemas.microsoft.com/office/powerpoint/2010/main" val="5317913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hyperlink" Target="https://www.1517.org/articles/luther-and-the-leipzig-debat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lutherdansk.dk/web-babylonian%20captivitate/martin%20luther.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lutherdansk.dk/web-babylonian%20captivitate/martin%20luther.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bliaonline.com.br/nvi/sl/119/105"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sourcebooks.fordham.edu/mod/luther-nobility.as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sourcebooks.fordham.edu/mod/luther-nobility.asp"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sourcebooks.fordham.edu/mod/luther-freedomchristian.as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Uffizi" TargetMode="External"/><Relationship Id="rId3" Type="http://schemas.openxmlformats.org/officeDocument/2006/relationships/hyperlink" Target="https://en.wikipedia.org/wiki/Raphael" TargetMode="External"/><Relationship Id="rId7" Type="http://schemas.openxmlformats.org/officeDocument/2006/relationships/hyperlink" Target="https://en.wikipedia.org/wiki/Luigi_de%27_Rossi"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s://en.wikipedia.org/wiki/Clement_VII" TargetMode="External"/><Relationship Id="rId5" Type="http://schemas.openxmlformats.org/officeDocument/2006/relationships/hyperlink" Target="https://en.wikipedia.org/wiki/Pope_Clement_VII" TargetMode="External"/><Relationship Id="rId4" Type="http://schemas.openxmlformats.org/officeDocument/2006/relationships/hyperlink" Target="https://en.wikipedia.org/wiki/Portrait_of_Leo_X_(Raphae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bookofconcord.org/augsburg-confession/"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bookofconcord.org/augsburg-confession/"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https://www.papalencyclicals.net/councils/trent/fourth-session.htm" TargetMode="External"/><Relationship Id="rId5" Type="http://schemas.microsoft.com/office/2007/relationships/hdphoto" Target="../media/hdphoto8.wdp"/><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5" Type="http://schemas.openxmlformats.org/officeDocument/2006/relationships/image" Target="../media/image45.jpg"/><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67.jpeg"/><Relationship Id="rId2" Type="http://schemas.openxmlformats.org/officeDocument/2006/relationships/image" Target="../media/image64.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66.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5.wdp"/></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86054"/>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2BCABA4-5610-E46F-0143-CDD1DC7CFB3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l="11989" t="16291" b="39725"/>
          <a:stretch/>
        </p:blipFill>
        <p:spPr bwMode="auto">
          <a:xfrm>
            <a:off x="35397" y="0"/>
            <a:ext cx="1215660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1461F1-1EB8-E52D-4273-932A3627DC38}"/>
              </a:ext>
            </a:extLst>
          </p:cNvPr>
          <p:cNvSpPr txBox="1"/>
          <p:nvPr/>
        </p:nvSpPr>
        <p:spPr>
          <a:xfrm>
            <a:off x="6667500" y="166637"/>
            <a:ext cx="5524500"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scene3d>
              <a:camera prst="orthographicFront"/>
              <a:lightRig rig="soft" dir="t">
                <a:rot lat="0" lon="0" rev="15600000"/>
              </a:lightRig>
            </a:scene3d>
            <a:sp3d extrusionH="57150" prstMaterial="softEdge">
              <a:bevelT w="25400" h="38100"/>
            </a:sp3d>
          </a:bodyPr>
          <a:lstStyle/>
          <a:p>
            <a:pPr marL="171450"/>
            <a:r>
              <a:rPr lang="en-US" sz="28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loucester MT Extra Condensed" panose="02030808020601010101" pitchFamily="18" charset="0"/>
              </a:rPr>
              <a:t>Reformation Fall Series 2023</a:t>
            </a:r>
          </a:p>
          <a:p>
            <a:pPr marL="171450"/>
            <a:r>
              <a:rPr lang="en-US" sz="28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loucester MT Extra Condensed" panose="02030808020601010101" pitchFamily="18" charset="0"/>
              </a:rPr>
              <a:t>Faith Presbyterian Church</a:t>
            </a:r>
            <a:endParaRPr lang="pt-BR" sz="28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loucester MT Extra Condensed" panose="02030808020601010101" pitchFamily="18" charset="0"/>
            </a:endParaRPr>
          </a:p>
        </p:txBody>
      </p:sp>
      <p:sp>
        <p:nvSpPr>
          <p:cNvPr id="4" name="CaixaDeTexto 3">
            <a:extLst>
              <a:ext uri="{FF2B5EF4-FFF2-40B4-BE49-F238E27FC236}">
                <a16:creationId xmlns:a16="http://schemas.microsoft.com/office/drawing/2014/main" id="{CEA1DDC0-5F11-490F-9DA0-7AA73FD8F68F}"/>
              </a:ext>
            </a:extLst>
          </p:cNvPr>
          <p:cNvSpPr txBox="1"/>
          <p:nvPr/>
        </p:nvSpPr>
        <p:spPr>
          <a:xfrm>
            <a:off x="360440" y="4355213"/>
            <a:ext cx="11471117" cy="1158907"/>
          </a:xfrm>
          <a:prstGeom prst="rect">
            <a:avLst/>
          </a:prstGeom>
          <a:noFill/>
        </p:spPr>
        <p:txBody>
          <a:bodyPr wrap="square" rtlCol="0">
            <a:spAutoFit/>
          </a:bodyPr>
          <a:lstStyle/>
          <a:p>
            <a:pPr algn="ctr">
              <a:lnSpc>
                <a:spcPct val="130000"/>
              </a:lnSpc>
            </a:pPr>
            <a:r>
              <a:rPr lang="pt-BR" sz="5800" b="1" dirty="0">
                <a:ln>
                  <a:solidFill>
                    <a:schemeClr val="tx1"/>
                  </a:solidFill>
                </a:ln>
                <a:solidFill>
                  <a:schemeClr val="bg2"/>
                </a:solidFill>
                <a:latin typeface="Candara" panose="020E0502030303020204" pitchFamily="34" charset="0"/>
              </a:rPr>
              <a:t>The Foundation </a:t>
            </a:r>
            <a:r>
              <a:rPr lang="pt-BR" sz="5800" b="1" dirty="0" err="1">
                <a:ln>
                  <a:solidFill>
                    <a:schemeClr val="tx1"/>
                  </a:solidFill>
                </a:ln>
                <a:solidFill>
                  <a:schemeClr val="bg2"/>
                </a:solidFill>
                <a:latin typeface="Candara" panose="020E0502030303020204" pitchFamily="34" charset="0"/>
              </a:rPr>
              <a:t>of</a:t>
            </a:r>
            <a:r>
              <a:rPr lang="pt-BR" sz="5800" b="1" dirty="0">
                <a:ln>
                  <a:solidFill>
                    <a:schemeClr val="tx1"/>
                  </a:solidFill>
                </a:ln>
                <a:solidFill>
                  <a:schemeClr val="bg2"/>
                </a:solidFill>
                <a:latin typeface="Candara" panose="020E0502030303020204" pitchFamily="34" charset="0"/>
              </a:rPr>
              <a:t> </a:t>
            </a:r>
            <a:r>
              <a:rPr lang="pt-BR" sz="5800" b="1" dirty="0" err="1">
                <a:ln>
                  <a:solidFill>
                    <a:schemeClr val="tx1"/>
                  </a:solidFill>
                </a:ln>
                <a:solidFill>
                  <a:schemeClr val="bg2"/>
                </a:solidFill>
                <a:latin typeface="Candara" panose="020E0502030303020204" pitchFamily="34" charset="0"/>
              </a:rPr>
              <a:t>the</a:t>
            </a:r>
            <a:r>
              <a:rPr lang="pt-BR" sz="5800" b="1" dirty="0">
                <a:ln>
                  <a:solidFill>
                    <a:schemeClr val="tx1"/>
                  </a:solidFill>
                </a:ln>
                <a:solidFill>
                  <a:schemeClr val="bg2"/>
                </a:solidFill>
                <a:latin typeface="Candara" panose="020E0502030303020204" pitchFamily="34" charset="0"/>
              </a:rPr>
              <a:t> </a:t>
            </a:r>
            <a:r>
              <a:rPr lang="pt-BR" sz="5800" b="1" dirty="0" err="1">
                <a:ln>
                  <a:solidFill>
                    <a:schemeClr val="tx1"/>
                  </a:solidFill>
                </a:ln>
                <a:solidFill>
                  <a:schemeClr val="bg2"/>
                </a:solidFill>
                <a:latin typeface="Candara" panose="020E0502030303020204" pitchFamily="34" charset="0"/>
              </a:rPr>
              <a:t>Reformation</a:t>
            </a:r>
            <a:endParaRPr lang="pt-BR" sz="5800" b="1" dirty="0">
              <a:ln>
                <a:solidFill>
                  <a:schemeClr val="tx1"/>
                </a:solidFill>
              </a:ln>
              <a:solidFill>
                <a:schemeClr val="bg2"/>
              </a:solidFill>
              <a:latin typeface="Candara" panose="020E0502030303020204" pitchFamily="34" charset="0"/>
            </a:endParaRPr>
          </a:p>
        </p:txBody>
      </p:sp>
      <p:sp>
        <p:nvSpPr>
          <p:cNvPr id="9" name="Rectangle 8">
            <a:extLst>
              <a:ext uri="{FF2B5EF4-FFF2-40B4-BE49-F238E27FC236}">
                <a16:creationId xmlns:a16="http://schemas.microsoft.com/office/drawing/2014/main" id="{83CC4653-30EF-5FEB-8CA6-CCD5ABA40171}"/>
              </a:ext>
            </a:extLst>
          </p:cNvPr>
          <p:cNvSpPr/>
          <p:nvPr/>
        </p:nvSpPr>
        <p:spPr>
          <a:xfrm>
            <a:off x="490538" y="4692316"/>
            <a:ext cx="11210924" cy="78364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7" name="CaixaDeTexto 6">
            <a:extLst>
              <a:ext uri="{FF2B5EF4-FFF2-40B4-BE49-F238E27FC236}">
                <a16:creationId xmlns:a16="http://schemas.microsoft.com/office/drawing/2014/main" id="{73122E4F-1B45-42FD-94E4-63545E8610A4}"/>
              </a:ext>
            </a:extLst>
          </p:cNvPr>
          <p:cNvSpPr txBox="1"/>
          <p:nvPr/>
        </p:nvSpPr>
        <p:spPr>
          <a:xfrm>
            <a:off x="490538" y="5255880"/>
            <a:ext cx="11210924" cy="698477"/>
          </a:xfrm>
          <a:prstGeom prst="rect">
            <a:avLst/>
          </a:prstGeom>
          <a:solidFill>
            <a:schemeClr val="bg2"/>
          </a:solidFill>
          <a:ln>
            <a:noFill/>
          </a:ln>
          <a:effectLst/>
        </p:spPr>
        <p:style>
          <a:lnRef idx="2">
            <a:schemeClr val="dk1"/>
          </a:lnRef>
          <a:fillRef idx="1">
            <a:schemeClr val="lt1"/>
          </a:fillRef>
          <a:effectRef idx="0">
            <a:schemeClr val="dk1"/>
          </a:effectRef>
          <a:fontRef idx="minor">
            <a:schemeClr val="dk1"/>
          </a:fontRef>
        </p:style>
        <p:txBody>
          <a:bodyPr wrap="square" rtlCol="0" anchor="b" anchorCtr="1">
            <a:noAutofit/>
          </a:bodyPr>
          <a:lstStyle/>
          <a:p>
            <a:pPr algn="ctr">
              <a:lnSpc>
                <a:spcPct val="70000"/>
              </a:lnSpc>
            </a:pPr>
            <a:r>
              <a:rPr lang="en-US" sz="4000" b="1" spc="200" dirty="0">
                <a:solidFill>
                  <a:srgbClr val="444035"/>
                </a:solidFill>
                <a:latin typeface="Univers Light" panose="020B0403020202020204" pitchFamily="34" charset="0"/>
              </a:rPr>
              <a:t>Lecture 1: What is the Authority?</a:t>
            </a:r>
          </a:p>
        </p:txBody>
      </p:sp>
    </p:spTree>
    <p:extLst>
      <p:ext uri="{BB962C8B-B14F-4D97-AF65-F5344CB8AC3E}">
        <p14:creationId xmlns:p14="http://schemas.microsoft.com/office/powerpoint/2010/main" val="55757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isode 4 – Grace on Tap – Background to the Heidelberg Disputation – Grace  on Tap">
            <a:extLst>
              <a:ext uri="{FF2B5EF4-FFF2-40B4-BE49-F238E27FC236}">
                <a16:creationId xmlns:a16="http://schemas.microsoft.com/office/drawing/2014/main" id="{0AB9CDB3-570D-4116-576E-4841858B4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0" y="0"/>
            <a:ext cx="4445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istory of the Reformation: The Heidelberg Disputation - The Canadian  Lutheran">
            <a:extLst>
              <a:ext uri="{FF2B5EF4-FFF2-40B4-BE49-F238E27FC236}">
                <a16:creationId xmlns:a16="http://schemas.microsoft.com/office/drawing/2014/main" id="{5C60E980-0994-AC4F-9854-648F336C4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70" r="5408"/>
          <a:stretch/>
        </p:blipFill>
        <p:spPr bwMode="auto">
          <a:xfrm>
            <a:off x="0" y="0"/>
            <a:ext cx="774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EAA80E-B0D7-A10D-765A-EAD2DEDBCC54}"/>
              </a:ext>
            </a:extLst>
          </p:cNvPr>
          <p:cNvSpPr txBox="1"/>
          <p:nvPr/>
        </p:nvSpPr>
        <p:spPr>
          <a:xfrm>
            <a:off x="0" y="4476259"/>
            <a:ext cx="7747000" cy="107721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a:r>
              <a:rPr lang="pt-BR" sz="3600" dirty="0">
                <a:latin typeface="Aharoni" panose="02010803020104030203" pitchFamily="2" charset="-79"/>
                <a:cs typeface="Aharoni" panose="02010803020104030203" pitchFamily="2" charset="-79"/>
              </a:rPr>
              <a:t>Heidelberg </a:t>
            </a:r>
            <a:r>
              <a:rPr lang="pt-BR" sz="3600" i="1" dirty="0" err="1">
                <a:latin typeface="Aharoni" panose="02010803020104030203" pitchFamily="2" charset="-79"/>
                <a:cs typeface="Aharoni" panose="02010803020104030203" pitchFamily="2" charset="-79"/>
              </a:rPr>
              <a:t>Disputation</a:t>
            </a:r>
            <a:endParaRPr lang="pt-BR" sz="3600" i="1" dirty="0">
              <a:latin typeface="Aharoni" panose="02010803020104030203" pitchFamily="2" charset="-79"/>
              <a:cs typeface="Aharoni" panose="02010803020104030203" pitchFamily="2" charset="-79"/>
            </a:endParaRPr>
          </a:p>
          <a:p>
            <a:pPr algn="ctr"/>
            <a:r>
              <a:rPr lang="pt-BR" sz="2800" i="1" dirty="0"/>
              <a:t>April 26th 1518</a:t>
            </a:r>
          </a:p>
        </p:txBody>
      </p:sp>
    </p:spTree>
    <p:extLst>
      <p:ext uri="{BB962C8B-B14F-4D97-AF65-F5344CB8AC3E}">
        <p14:creationId xmlns:p14="http://schemas.microsoft.com/office/powerpoint/2010/main" val="2591857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pt-BR"/>
          </a:p>
        </p:txBody>
      </p:sp>
      <p:pic>
        <p:nvPicPr>
          <p:cNvPr id="10" name="Picture 2" descr="https://upload.wikimedia.org/wikipedia/commons/b/b5/Julius_H%C3%BCbner_Disputation.jpg">
            <a:extLst>
              <a:ext uri="{FF2B5EF4-FFF2-40B4-BE49-F238E27FC236}">
                <a16:creationId xmlns:a16="http://schemas.microsoft.com/office/drawing/2014/main" id="{6BE5B553-2549-4E1C-957B-2D37777BD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6" t="4545" r="9277" b="45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b="1" dirty="0">
                <a:effectLst>
                  <a:outerShdw blurRad="38100" dist="38100" dir="2700000" algn="tl">
                    <a:srgbClr val="000000">
                      <a:alpha val="43137"/>
                    </a:srgbClr>
                  </a:outerShdw>
                </a:effectLst>
              </a:rPr>
              <a:t>Leipzig Debate of 1519</a:t>
            </a:r>
          </a:p>
        </p:txBody>
      </p:sp>
      <p:sp>
        <p:nvSpPr>
          <p:cNvPr id="16" name="CaixaDeTexto 15">
            <a:extLst>
              <a:ext uri="{FF2B5EF4-FFF2-40B4-BE49-F238E27FC236}">
                <a16:creationId xmlns:a16="http://schemas.microsoft.com/office/drawing/2014/main" id="{B4569F49-A6A8-4159-B2A5-25B4C68F0AAD}"/>
              </a:ext>
            </a:extLst>
          </p:cNvPr>
          <p:cNvSpPr txBox="1"/>
          <p:nvPr/>
        </p:nvSpPr>
        <p:spPr>
          <a:xfrm>
            <a:off x="8796217" y="0"/>
            <a:ext cx="3392607"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en-US" sz="1200" b="1" i="1" dirty="0">
                <a:effectLst>
                  <a:outerShdw blurRad="38100" dist="38100" dir="2700000" algn="tl">
                    <a:srgbClr val="000000">
                      <a:alpha val="43137"/>
                    </a:srgbClr>
                  </a:outerShdw>
                </a:effectLst>
              </a:rPr>
              <a:t>Disputatio</a:t>
            </a:r>
            <a:r>
              <a:rPr lang="en-US" sz="1200" b="1" dirty="0">
                <a:effectLst>
                  <a:outerShdw blurRad="38100" dist="38100" dir="2700000" algn="tl">
                    <a:srgbClr val="000000">
                      <a:alpha val="43137"/>
                    </a:srgbClr>
                  </a:outerShdw>
                </a:effectLst>
              </a:rPr>
              <a:t> between Doctor Luther and Doctor Eck</a:t>
            </a:r>
          </a:p>
          <a:p>
            <a:pPr algn="r"/>
            <a:r>
              <a:rPr lang="en-US" sz="1000" dirty="0"/>
              <a:t>Julius </a:t>
            </a:r>
            <a:r>
              <a:rPr lang="en-US" sz="1000" dirty="0" err="1"/>
              <a:t>Hübner</a:t>
            </a:r>
            <a:r>
              <a:rPr lang="en-US" sz="1000" dirty="0"/>
              <a:t> – Oil on </a:t>
            </a:r>
            <a:r>
              <a:rPr lang="en-US" sz="1000" dirty="0" err="1"/>
              <a:t>linnen</a:t>
            </a:r>
            <a:r>
              <a:rPr lang="en-US" sz="1000" dirty="0"/>
              <a:t> (1863-66)</a:t>
            </a:r>
          </a:p>
          <a:p>
            <a:pPr algn="r"/>
            <a:r>
              <a:rPr lang="en-US" sz="1000" dirty="0"/>
              <a:t>Reproduction in Heliotype (destroyed original)</a:t>
            </a:r>
          </a:p>
          <a:p>
            <a:pPr algn="r"/>
            <a:r>
              <a:rPr lang="en-US" sz="1000" dirty="0"/>
              <a:t>Source: </a:t>
            </a:r>
            <a:r>
              <a:rPr lang="en-US" sz="1000" dirty="0" err="1"/>
              <a:t>Wikicommons</a:t>
            </a:r>
            <a:endParaRPr lang="en-US" sz="1000" dirty="0"/>
          </a:p>
        </p:txBody>
      </p:sp>
    </p:spTree>
    <p:extLst>
      <p:ext uri="{BB962C8B-B14F-4D97-AF65-F5344CB8AC3E}">
        <p14:creationId xmlns:p14="http://schemas.microsoft.com/office/powerpoint/2010/main" val="479380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s://upload.wikimedia.org/wikipedia/commons/thumb/3/3b/Album_der_Schl%C3%B6sser_und_Ritterg%C3%BCter_im_K%C3%B6nigreiche_Sachsen_I_311_%28cropped%29.jpg/1024px-Album_der_Schl%C3%B6sser_und_Ritterg%C3%BCter_im_K%C3%B6nigreiche_Sachsen_I_311_%28cropped%29.jpg">
            <a:extLst>
              <a:ext uri="{FF2B5EF4-FFF2-40B4-BE49-F238E27FC236}">
                <a16:creationId xmlns:a16="http://schemas.microsoft.com/office/drawing/2014/main" id="{F99DEA63-6A87-4668-8B5F-61BBA076D09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t="6265" b="20271"/>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74BD52DD-A675-46BB-9D0D-7D9B95F7439B}"/>
              </a:ext>
            </a:extLst>
          </p:cNvPr>
          <p:cNvSpPr txBox="1"/>
          <p:nvPr/>
        </p:nvSpPr>
        <p:spPr>
          <a:xfrm>
            <a:off x="546100" y="151178"/>
            <a:ext cx="3921728" cy="6555641"/>
          </a:xfrm>
          <a:prstGeom prst="rect">
            <a:avLst/>
          </a:prstGeom>
          <a:ln>
            <a:noFill/>
          </a:ln>
        </p:spPr>
        <p:style>
          <a:lnRef idx="0">
            <a:scrgbClr r="0" g="0" b="0"/>
          </a:lnRef>
          <a:fillRef idx="1002">
            <a:schemeClr val="lt2"/>
          </a:fillRef>
          <a:effectRef idx="0">
            <a:scrgbClr r="0" g="0" b="0"/>
          </a:effectRef>
          <a:fontRef idx="minor">
            <a:schemeClr val="lt1"/>
          </a:fontRef>
        </p:style>
        <p:txBody>
          <a:bodyPr wrap="square" rtlCol="0">
            <a:spAutoFit/>
          </a:bodyPr>
          <a:lstStyle/>
          <a:p>
            <a:pPr algn="ctr"/>
            <a:r>
              <a:rPr lang="en-US" sz="3000" dirty="0">
                <a:solidFill>
                  <a:schemeClr val="tx1"/>
                </a:solidFill>
                <a:latin typeface="Bell MT" panose="02020503060305020303" pitchFamily="18" charset="0"/>
              </a:rPr>
              <a:t>In 1519 Luther’s associate Andreas </a:t>
            </a:r>
            <a:r>
              <a:rPr lang="en-US" sz="3000" dirty="0" err="1">
                <a:solidFill>
                  <a:schemeClr val="tx1"/>
                </a:solidFill>
                <a:latin typeface="Bell MT" panose="02020503060305020303" pitchFamily="18" charset="0"/>
              </a:rPr>
              <a:t>Karlsdadt</a:t>
            </a:r>
            <a:r>
              <a:rPr lang="en-US" sz="3000" dirty="0">
                <a:solidFill>
                  <a:schemeClr val="tx1"/>
                </a:solidFill>
                <a:latin typeface="Bell MT" panose="02020503060305020303" pitchFamily="18" charset="0"/>
              </a:rPr>
              <a:t> (1486-1541) was challenged to debate the Dominican Friar doctor in theology Johann Eck (1486-1543) about Luther’s teachings. At last, Luther himself attended the debate in June-July of 1519 at </a:t>
            </a:r>
            <a:r>
              <a:rPr lang="en-US" sz="3000" dirty="0" err="1">
                <a:solidFill>
                  <a:schemeClr val="tx1"/>
                </a:solidFill>
                <a:latin typeface="Bell MT" panose="02020503060305020303" pitchFamily="18" charset="0"/>
              </a:rPr>
              <a:t>Pleissemburg</a:t>
            </a:r>
            <a:r>
              <a:rPr lang="en-US" sz="3000" dirty="0">
                <a:solidFill>
                  <a:schemeClr val="tx1"/>
                </a:solidFill>
                <a:latin typeface="Bell MT" panose="02020503060305020303" pitchFamily="18" charset="0"/>
              </a:rPr>
              <a:t> Castle, Leipzig.</a:t>
            </a:r>
          </a:p>
        </p:txBody>
      </p:sp>
      <p:sp>
        <p:nvSpPr>
          <p:cNvPr id="4" name="Retângulo 3">
            <a:extLst>
              <a:ext uri="{FF2B5EF4-FFF2-40B4-BE49-F238E27FC236}">
                <a16:creationId xmlns:a16="http://schemas.microsoft.com/office/drawing/2014/main" id="{08B32D4B-901A-4DD3-A5E6-A071DED29CEF}"/>
              </a:ext>
            </a:extLst>
          </p:cNvPr>
          <p:cNvSpPr/>
          <p:nvPr/>
        </p:nvSpPr>
        <p:spPr>
          <a:xfrm>
            <a:off x="7886700" y="6396335"/>
            <a:ext cx="4305300" cy="46166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200" dirty="0">
                <a:solidFill>
                  <a:schemeClr val="bg1"/>
                </a:solidFill>
                <a:latin typeface="Linux Libertine"/>
              </a:rPr>
              <a:t>Album der Rittergüter und Schlösser im Königreiche Sachsen</a:t>
            </a:r>
          </a:p>
          <a:p>
            <a:r>
              <a:rPr lang="de-DE" sz="1200" b="0" i="0" dirty="0">
                <a:solidFill>
                  <a:schemeClr val="bg1"/>
                </a:solidFill>
                <a:effectLst/>
                <a:latin typeface="Linux Libertine"/>
              </a:rPr>
              <a:t>Fonte: Wikicommons</a:t>
            </a:r>
          </a:p>
        </p:txBody>
      </p:sp>
    </p:spTree>
    <p:extLst>
      <p:ext uri="{BB962C8B-B14F-4D97-AF65-F5344CB8AC3E}">
        <p14:creationId xmlns:p14="http://schemas.microsoft.com/office/powerpoint/2010/main" val="412808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8068DD1-C8C4-CDA0-AD12-792690E54FD3}"/>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4091" r="4091"/>
          <a:stretch/>
        </p:blipFill>
        <p:spPr bwMode="auto">
          <a:xfrm>
            <a:off x="0" y="-1230"/>
            <a:ext cx="12192000" cy="684652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921BCB90-EF8D-4771-BD3C-D41999F5F08D}"/>
              </a:ext>
            </a:extLst>
          </p:cNvPr>
          <p:cNvSpPr/>
          <p:nvPr/>
        </p:nvSpPr>
        <p:spPr>
          <a:xfrm>
            <a:off x="8744282" y="-1230"/>
            <a:ext cx="3447718" cy="69249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solidFill>
                  <a:schemeClr val="bg1"/>
                </a:solidFill>
                <a:effectLst>
                  <a:outerShdw blurRad="38100" dist="38100" dir="2700000" algn="tl">
                    <a:srgbClr val="000000">
                      <a:alpha val="43137"/>
                    </a:srgbClr>
                  </a:outerShdw>
                </a:effectLst>
                <a:latin typeface="+mj-lt"/>
              </a:rPr>
              <a:t>The Leipzig Debate - </a:t>
            </a:r>
            <a:r>
              <a:rPr lang="pt-BR" sz="1200" dirty="0">
                <a:solidFill>
                  <a:schemeClr val="bg1"/>
                </a:solidFill>
                <a:latin typeface="+mj-lt"/>
              </a:rPr>
              <a:t>Julius Hubner(c. 1863-66)</a:t>
            </a:r>
          </a:p>
          <a:p>
            <a:r>
              <a:rPr lang="pt-BR" sz="1200" dirty="0" err="1">
                <a:solidFill>
                  <a:schemeClr val="bg1"/>
                </a:solidFill>
                <a:latin typeface="+mj-lt"/>
              </a:rPr>
              <a:t>Oil</a:t>
            </a:r>
            <a:r>
              <a:rPr lang="pt-BR" sz="1200" dirty="0">
                <a:solidFill>
                  <a:schemeClr val="bg1"/>
                </a:solidFill>
                <a:latin typeface="+mj-lt"/>
              </a:rPr>
              <a:t> </a:t>
            </a:r>
            <a:r>
              <a:rPr lang="pt-BR" sz="1200" dirty="0" err="1">
                <a:solidFill>
                  <a:schemeClr val="bg1"/>
                </a:solidFill>
                <a:latin typeface="+mj-lt"/>
              </a:rPr>
              <a:t>on</a:t>
            </a:r>
            <a:r>
              <a:rPr lang="pt-BR" sz="1200" dirty="0">
                <a:solidFill>
                  <a:schemeClr val="bg1"/>
                </a:solidFill>
                <a:latin typeface="+mj-lt"/>
              </a:rPr>
              <a:t> </a:t>
            </a:r>
            <a:r>
              <a:rPr lang="pt-BR" sz="1200" dirty="0" err="1">
                <a:solidFill>
                  <a:schemeClr val="bg1"/>
                </a:solidFill>
                <a:latin typeface="+mj-lt"/>
              </a:rPr>
              <a:t>Linen</a:t>
            </a:r>
            <a:r>
              <a:rPr lang="pt-BR" sz="1200" dirty="0">
                <a:solidFill>
                  <a:schemeClr val="bg1"/>
                </a:solidFill>
                <a:latin typeface="+mj-lt"/>
              </a:rPr>
              <a:t> (replica </a:t>
            </a:r>
            <a:r>
              <a:rPr lang="pt-BR" sz="1200" dirty="0" err="1">
                <a:solidFill>
                  <a:schemeClr val="bg1"/>
                </a:solidFill>
                <a:latin typeface="+mj-lt"/>
              </a:rPr>
              <a:t>heiotype</a:t>
            </a:r>
            <a:r>
              <a:rPr lang="pt-BR" sz="1200" dirty="0">
                <a:solidFill>
                  <a:schemeClr val="bg1"/>
                </a:solidFill>
                <a:latin typeface="+mj-lt"/>
              </a:rPr>
              <a:t>), </a:t>
            </a:r>
            <a:r>
              <a:rPr lang="pt-BR" sz="1200" dirty="0" err="1">
                <a:solidFill>
                  <a:schemeClr val="bg1"/>
                </a:solidFill>
                <a:latin typeface="+mj-lt"/>
              </a:rPr>
              <a:t>Galerie</a:t>
            </a:r>
            <a:r>
              <a:rPr lang="pt-BR" sz="1200" dirty="0">
                <a:solidFill>
                  <a:schemeClr val="bg1"/>
                </a:solidFill>
                <a:latin typeface="+mj-lt"/>
              </a:rPr>
              <a:t> Neue Meister</a:t>
            </a:r>
          </a:p>
          <a:p>
            <a:r>
              <a:rPr lang="pt-BR" sz="1200" dirty="0" err="1">
                <a:solidFill>
                  <a:schemeClr val="bg1"/>
                </a:solidFill>
                <a:latin typeface="+mj-lt"/>
              </a:rPr>
              <a:t>Source</a:t>
            </a:r>
            <a:r>
              <a:rPr lang="pt-BR" sz="1200" dirty="0">
                <a:solidFill>
                  <a:schemeClr val="bg1"/>
                </a:solidFill>
                <a:latin typeface="+mj-lt"/>
              </a:rPr>
              <a:t>: </a:t>
            </a:r>
            <a:r>
              <a:rPr lang="pt-BR" sz="1200" dirty="0" err="1">
                <a:solidFill>
                  <a:schemeClr val="bg1"/>
                </a:solidFill>
                <a:latin typeface="+mj-lt"/>
              </a:rPr>
              <a:t>Wikicommons</a:t>
            </a:r>
            <a:endParaRPr lang="pt-BR" sz="1200" dirty="0">
              <a:solidFill>
                <a:schemeClr val="bg1"/>
              </a:solidFill>
              <a:latin typeface="+mj-lt"/>
            </a:endParaRPr>
          </a:p>
        </p:txBody>
      </p:sp>
      <p:sp>
        <p:nvSpPr>
          <p:cNvPr id="3" name="CaixaDeTexto 2">
            <a:extLst>
              <a:ext uri="{FF2B5EF4-FFF2-40B4-BE49-F238E27FC236}">
                <a16:creationId xmlns:a16="http://schemas.microsoft.com/office/drawing/2014/main" id="{74BD52DD-A675-46BB-9D0D-7D9B95F7439B}"/>
              </a:ext>
            </a:extLst>
          </p:cNvPr>
          <p:cNvSpPr txBox="1"/>
          <p:nvPr/>
        </p:nvSpPr>
        <p:spPr>
          <a:xfrm>
            <a:off x="99510" y="5227402"/>
            <a:ext cx="7412459" cy="1477328"/>
          </a:xfrm>
          <a:prstGeom prst="rect">
            <a:avLst/>
          </a:prstGeom>
          <a:ln>
            <a:solidFill>
              <a:schemeClr val="bg1"/>
            </a:solidFill>
          </a:ln>
        </p:spPr>
        <p:style>
          <a:lnRef idx="0">
            <a:schemeClr val="dk1"/>
          </a:lnRef>
          <a:fillRef idx="3">
            <a:schemeClr val="dk1"/>
          </a:fillRef>
          <a:effectRef idx="3">
            <a:schemeClr val="dk1"/>
          </a:effectRef>
          <a:fontRef idx="minor">
            <a:schemeClr val="lt1"/>
          </a:fontRef>
        </p:style>
        <p:txBody>
          <a:bodyPr wrap="square" rtlCol="0">
            <a:spAutoFit/>
          </a:bodyPr>
          <a:lstStyle/>
          <a:p>
            <a:r>
              <a:rPr lang="en-US" sz="3000" dirty="0">
                <a:solidFill>
                  <a:schemeClr val="bg1"/>
                </a:solidFill>
                <a:latin typeface="Bell MT" panose="02020503060305020303" pitchFamily="18" charset="0"/>
              </a:rPr>
              <a:t>Among the points of debate, which included penance, purgatory, and indulgences, one of the most important was the Papal authority. </a:t>
            </a:r>
          </a:p>
        </p:txBody>
      </p:sp>
    </p:spTree>
    <p:extLst>
      <p:ext uri="{BB962C8B-B14F-4D97-AF65-F5344CB8AC3E}">
        <p14:creationId xmlns:p14="http://schemas.microsoft.com/office/powerpoint/2010/main" val="136120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Luther and the Leipzig Debate">
            <a:extLst>
              <a:ext uri="{FF2B5EF4-FFF2-40B4-BE49-F238E27FC236}">
                <a16:creationId xmlns:a16="http://schemas.microsoft.com/office/drawing/2014/main" id="{C8BD6868-8B43-82C8-7946-42506D93E9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79" r="287" b="-2"/>
          <a:stretch/>
        </p:blipFill>
        <p:spPr bwMode="auto">
          <a:xfrm>
            <a:off x="-1" y="190"/>
            <a:ext cx="8128855" cy="5291194"/>
          </a:xfrm>
          <a:prstGeom prst="rect">
            <a:avLst/>
          </a:prstGeom>
          <a:noFill/>
          <a:extLst>
            <a:ext uri="{909E8E84-426E-40DD-AFC4-6F175D3DCCD1}">
              <a14:hiddenFill xmlns:a14="http://schemas.microsoft.com/office/drawing/2010/main">
                <a:solidFill>
                  <a:srgbClr val="FFFFFF"/>
                </a:solidFill>
              </a14:hiddenFill>
            </a:ext>
          </a:extLst>
        </p:spPr>
      </p:pic>
      <p:sp>
        <p:nvSpPr>
          <p:cNvPr id="22537" name="Rectangle 2253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9" name="Rectangle 2253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ixaDeTexto 3">
            <a:extLst>
              <a:ext uri="{FF2B5EF4-FFF2-40B4-BE49-F238E27FC236}">
                <a16:creationId xmlns:a16="http://schemas.microsoft.com/office/drawing/2014/main" id="{EFC6EF04-E51F-49FD-8187-1EEEBF167CCA}"/>
              </a:ext>
            </a:extLst>
          </p:cNvPr>
          <p:cNvSpPr txBox="1"/>
          <p:nvPr/>
        </p:nvSpPr>
        <p:spPr>
          <a:xfrm>
            <a:off x="340426" y="187036"/>
            <a:ext cx="11495314" cy="6483927"/>
          </a:xfrm>
          <a:prstGeom prst="rect">
            <a:avLst/>
          </a:prstGeom>
          <a:noFill/>
          <a:ln w="19050">
            <a:solidFill>
              <a:schemeClr val="bg2"/>
            </a:solidFill>
          </a:ln>
        </p:spPr>
        <p:txBody>
          <a:bodyPr wrap="square" rtlCol="0">
            <a:spAutoFit/>
          </a:bodyPr>
          <a:lstStyle/>
          <a:p>
            <a:endParaRPr lang="pt-BR" dirty="0"/>
          </a:p>
        </p:txBody>
      </p:sp>
      <p:sp>
        <p:nvSpPr>
          <p:cNvPr id="22541" name="Rectangle 2254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https://upload.wikimedia.org/wikipedia/commons/d/d6/Disputatio_1519.jpg">
            <a:extLst>
              <a:ext uri="{FF2B5EF4-FFF2-40B4-BE49-F238E27FC236}">
                <a16:creationId xmlns:a16="http://schemas.microsoft.com/office/drawing/2014/main" id="{92C0C404-D5B7-4C0C-AF5E-ED8F555A08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934"/>
          <a:stretch/>
        </p:blipFill>
        <p:spPr bwMode="auto">
          <a:xfrm>
            <a:off x="8128856" y="1"/>
            <a:ext cx="4063143" cy="5291384"/>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365376-D402-669A-DB2D-E333A165FA83}"/>
              </a:ext>
            </a:extLst>
          </p:cNvPr>
          <p:cNvSpPr txBox="1"/>
          <p:nvPr/>
        </p:nvSpPr>
        <p:spPr>
          <a:xfrm>
            <a:off x="340426" y="5014385"/>
            <a:ext cx="3257550" cy="276999"/>
          </a:xfrm>
          <a:prstGeom prst="rect">
            <a:avLst/>
          </a:prstGeom>
          <a:noFill/>
        </p:spPr>
        <p:txBody>
          <a:bodyPr wrap="square">
            <a:spAutoFit/>
          </a:bodyPr>
          <a:lstStyle/>
          <a:p>
            <a:r>
              <a:rPr lang="en-US" sz="1200" dirty="0">
                <a:hlinkClick r:id="rId4"/>
              </a:rPr>
              <a:t>Source: Luther and the Leipzig Debate (1517.org)</a:t>
            </a:r>
            <a:endParaRPr lang="pt-BR" sz="1200" dirty="0"/>
          </a:p>
        </p:txBody>
      </p:sp>
      <p:sp>
        <p:nvSpPr>
          <p:cNvPr id="2" name="CaixaDeTexto 1">
            <a:extLst>
              <a:ext uri="{FF2B5EF4-FFF2-40B4-BE49-F238E27FC236}">
                <a16:creationId xmlns:a16="http://schemas.microsoft.com/office/drawing/2014/main" id="{3D4640F6-CD48-4260-8996-CE7C15B2DE94}"/>
              </a:ext>
            </a:extLst>
          </p:cNvPr>
          <p:cNvSpPr txBox="1"/>
          <p:nvPr/>
        </p:nvSpPr>
        <p:spPr>
          <a:xfrm>
            <a:off x="505327" y="5378116"/>
            <a:ext cx="7285688" cy="125478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i="1" kern="1200" dirty="0">
                <a:solidFill>
                  <a:srgbClr val="FFFFFF"/>
                </a:solidFill>
                <a:latin typeface="Dreaming Outloud Pro" panose="03050502040302030504" pitchFamily="66" charset="0"/>
                <a:ea typeface="+mj-ea"/>
                <a:cs typeface="Dreaming Outloud Pro" panose="03050502040302030504" pitchFamily="66" charset="0"/>
              </a:rPr>
              <a:t>“There is only one thing we must believe, that is, what Scripture teaches.”</a:t>
            </a:r>
          </a:p>
        </p:txBody>
      </p:sp>
    </p:spTree>
    <p:extLst>
      <p:ext uri="{BB962C8B-B14F-4D97-AF65-F5344CB8AC3E}">
        <p14:creationId xmlns:p14="http://schemas.microsoft.com/office/powerpoint/2010/main" val="401836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descr="Resultado de imagem para Bíblia de pé">
            <a:extLst>
              <a:ext uri="{FF2B5EF4-FFF2-40B4-BE49-F238E27FC236}">
                <a16:creationId xmlns:a16="http://schemas.microsoft.com/office/drawing/2014/main" id="{BF1D4F92-9C42-4811-B967-4FCD4185ECFD}"/>
              </a:ext>
            </a:extLst>
          </p:cNvPr>
          <p:cNvPicPr>
            <a:picLocks noChangeAspect="1" noChangeArrowheads="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20339" t="-152" r="16840" b="152"/>
          <a:stretch/>
        </p:blipFill>
        <p:spPr bwMode="auto">
          <a:xfrm>
            <a:off x="-1" y="0"/>
            <a:ext cx="6144127" cy="687885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blog.cancaonova.com/seminario/files/2013/07/Post-Alex.jpg?file=2013/07/Post-Alex.jpg">
            <a:extLst>
              <a:ext uri="{FF2B5EF4-FFF2-40B4-BE49-F238E27FC236}">
                <a16:creationId xmlns:a16="http://schemas.microsoft.com/office/drawing/2014/main" id="{3AE7DAB3-E643-45F7-A1E4-4943F0C76693}"/>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20313" t="303" r="20781" b="-303"/>
          <a:stretch/>
        </p:blipFill>
        <p:spPr bwMode="auto">
          <a:xfrm>
            <a:off x="6144126" y="0"/>
            <a:ext cx="6047874" cy="687885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to 6">
            <a:extLst>
              <a:ext uri="{FF2B5EF4-FFF2-40B4-BE49-F238E27FC236}">
                <a16:creationId xmlns:a16="http://schemas.microsoft.com/office/drawing/2014/main" id="{58A2A685-973E-444D-A32E-5F7216A12186}"/>
              </a:ext>
            </a:extLst>
          </p:cNvPr>
          <p:cNvCxnSpPr/>
          <p:nvPr/>
        </p:nvCxnSpPr>
        <p:spPr>
          <a:xfrm>
            <a:off x="6144126" y="0"/>
            <a:ext cx="0" cy="6858000"/>
          </a:xfrm>
          <a:prstGeom prst="line">
            <a:avLst/>
          </a:prstGeom>
          <a:ln w="152400">
            <a:solidFill>
              <a:srgbClr val="A50021"/>
            </a:solidFill>
          </a:ln>
        </p:spPr>
        <p:style>
          <a:lnRef idx="1">
            <a:schemeClr val="accent1"/>
          </a:lnRef>
          <a:fillRef idx="0">
            <a:schemeClr val="accent1"/>
          </a:fillRef>
          <a:effectRef idx="0">
            <a:schemeClr val="accent1"/>
          </a:effectRef>
          <a:fontRef idx="minor">
            <a:schemeClr val="tx1"/>
          </a:fontRef>
        </p:style>
      </p:cxnSp>
      <p:sp>
        <p:nvSpPr>
          <p:cNvPr id="4" name="Losango 3">
            <a:extLst>
              <a:ext uri="{FF2B5EF4-FFF2-40B4-BE49-F238E27FC236}">
                <a16:creationId xmlns:a16="http://schemas.microsoft.com/office/drawing/2014/main" id="{A9D747A0-AF88-4C5E-AEF1-B7AB5DA34C4A}"/>
              </a:ext>
            </a:extLst>
          </p:cNvPr>
          <p:cNvSpPr/>
          <p:nvPr/>
        </p:nvSpPr>
        <p:spPr>
          <a:xfrm>
            <a:off x="5357965" y="2559205"/>
            <a:ext cx="1572322" cy="1739590"/>
          </a:xfrm>
          <a:prstGeom prst="diamond">
            <a:avLst/>
          </a:prstGeom>
          <a:solidFill>
            <a:srgbClr val="FFC000"/>
          </a:solidFill>
          <a:ln w="152400">
            <a:solidFill>
              <a:srgbClr val="A50021"/>
            </a:solidFill>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400" b="1" i="1"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VS.</a:t>
            </a:r>
          </a:p>
        </p:txBody>
      </p:sp>
      <p:sp>
        <p:nvSpPr>
          <p:cNvPr id="11" name="CaixaDeTexto 10">
            <a:extLst>
              <a:ext uri="{FF2B5EF4-FFF2-40B4-BE49-F238E27FC236}">
                <a16:creationId xmlns:a16="http://schemas.microsoft.com/office/drawing/2014/main" id="{5D0178DF-CC46-4261-8024-D25537F89453}"/>
              </a:ext>
            </a:extLst>
          </p:cNvPr>
          <p:cNvSpPr txBox="1"/>
          <p:nvPr/>
        </p:nvSpPr>
        <p:spPr>
          <a:xfrm>
            <a:off x="802104" y="320843"/>
            <a:ext cx="3757863" cy="13234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dirty="0">
                <a:solidFill>
                  <a:schemeClr val="bg1"/>
                </a:solidFill>
                <a:latin typeface="Copperplate Gothic Bold" panose="020E0705020206020404" pitchFamily="34" charset="0"/>
              </a:rPr>
              <a:t>Authority of the Bible</a:t>
            </a:r>
          </a:p>
        </p:txBody>
      </p:sp>
      <p:sp>
        <p:nvSpPr>
          <p:cNvPr id="17" name="CaixaDeTexto 16">
            <a:extLst>
              <a:ext uri="{FF2B5EF4-FFF2-40B4-BE49-F238E27FC236}">
                <a16:creationId xmlns:a16="http://schemas.microsoft.com/office/drawing/2014/main" id="{0A1435E5-FD5A-4D02-9D8F-4A0538898E45}"/>
              </a:ext>
            </a:extLst>
          </p:cNvPr>
          <p:cNvSpPr txBox="1"/>
          <p:nvPr/>
        </p:nvSpPr>
        <p:spPr>
          <a:xfrm>
            <a:off x="7363326" y="5321970"/>
            <a:ext cx="4138864" cy="13234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dirty="0">
                <a:solidFill>
                  <a:schemeClr val="bg1"/>
                </a:solidFill>
                <a:latin typeface="Copperplate Gothic Bold" panose="020E0705020206020404" pitchFamily="34" charset="0"/>
              </a:rPr>
              <a:t>Authority of The Church</a:t>
            </a:r>
          </a:p>
        </p:txBody>
      </p:sp>
    </p:spTree>
    <p:extLst>
      <p:ext uri="{BB962C8B-B14F-4D97-AF65-F5344CB8AC3E}">
        <p14:creationId xmlns:p14="http://schemas.microsoft.com/office/powerpoint/2010/main" val="317447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D4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00F1-3408-1C7D-DE7A-852B47053115}"/>
              </a:ext>
            </a:extLst>
          </p:cNvPr>
          <p:cNvSpPr>
            <a:spLocks noGrp="1"/>
          </p:cNvSpPr>
          <p:nvPr>
            <p:ph type="title"/>
          </p:nvPr>
        </p:nvSpPr>
        <p:spPr>
          <a:xfrm>
            <a:off x="368135" y="1008806"/>
            <a:ext cx="7019951" cy="1354384"/>
          </a:xfrm>
        </p:spPr>
        <p:txBody>
          <a:bodyPr anchor="t">
            <a:normAutofit/>
          </a:bodyPr>
          <a:lstStyle/>
          <a:p>
            <a:r>
              <a:rPr lang="en-US" sz="2200" dirty="0"/>
              <a:t>Martin Luther</a:t>
            </a:r>
            <a:br>
              <a:rPr lang="en-US" sz="2200" dirty="0"/>
            </a:br>
            <a:r>
              <a:rPr lang="en-US" sz="2700" dirty="0">
                <a:latin typeface="Aharoni" panose="02010803020104030203" pitchFamily="2" charset="-79"/>
                <a:cs typeface="Aharoni" panose="02010803020104030203" pitchFamily="2" charset="-79"/>
              </a:rPr>
              <a:t>The Babylonian Captivity of the Church</a:t>
            </a:r>
            <a:br>
              <a:rPr lang="en-US" sz="2200" dirty="0"/>
            </a:br>
            <a:r>
              <a:rPr lang="en-US" sz="2200" dirty="0">
                <a:hlinkClick r:id="rId2"/>
              </a:rPr>
              <a:t>Martin Luther - The Babylonian Captivity of the Church</a:t>
            </a:r>
            <a:br>
              <a:rPr lang="en-US" sz="2200" dirty="0"/>
            </a:br>
            <a:r>
              <a:rPr lang="en-US" sz="1800" dirty="0"/>
              <a:t>October of 1520</a:t>
            </a:r>
            <a:endParaRPr lang="pt-BR" sz="1800" dirty="0"/>
          </a:p>
        </p:txBody>
      </p:sp>
      <p:cxnSp>
        <p:nvCxnSpPr>
          <p:cNvPr id="5127" name="Straight Connector 5126">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A867FF-6675-A2EA-1993-1203D357F403}"/>
              </a:ext>
            </a:extLst>
          </p:cNvPr>
          <p:cNvSpPr>
            <a:spLocks noGrp="1"/>
          </p:cNvSpPr>
          <p:nvPr>
            <p:ph idx="1"/>
          </p:nvPr>
        </p:nvSpPr>
        <p:spPr>
          <a:xfrm>
            <a:off x="617517" y="2363191"/>
            <a:ext cx="6770569" cy="4367150"/>
          </a:xfrm>
        </p:spPr>
        <p:txBody>
          <a:bodyPr>
            <a:normAutofit fontScale="92500" lnSpcReduction="10000"/>
          </a:bodyPr>
          <a:lstStyle/>
          <a:p>
            <a:pPr marL="0" indent="0">
              <a:buNone/>
            </a:pPr>
            <a:r>
              <a:rPr lang="en-GB" altLang="pt-BR" sz="2600" dirty="0">
                <a:latin typeface="Dreaming Outloud Pro" panose="03050502040302030504" pitchFamily="66" charset="0"/>
                <a:cs typeface="Dreaming Outloud Pro" panose="03050502040302030504" pitchFamily="66" charset="0"/>
              </a:rPr>
              <a:t>Next, Eck and Emser, with their fellows, undertook to instruct me concerning the primacy of the pope. Here too, not to be ungrateful to such learned folk, I acknowledge how greatly I have profited by their </a:t>
            </a:r>
            <a:r>
              <a:rPr lang="en-GB" altLang="pt-BR" sz="2600" dirty="0" err="1">
                <a:latin typeface="Dreaming Outloud Pro" panose="03050502040302030504" pitchFamily="66" charset="0"/>
                <a:cs typeface="Dreaming Outloud Pro" panose="03050502040302030504" pitchFamily="66" charset="0"/>
              </a:rPr>
              <a:t>labors</a:t>
            </a:r>
            <a:r>
              <a:rPr lang="en-GB" altLang="pt-BR" sz="2600" dirty="0">
                <a:latin typeface="Dreaming Outloud Pro" panose="03050502040302030504" pitchFamily="66" charset="0"/>
                <a:cs typeface="Dreaming Outloud Pro" panose="03050502040302030504" pitchFamily="66" charset="0"/>
              </a:rPr>
              <a:t>. For, while denying the divine authority of the papacy, I still admitted its human authority. But after hearing and reading the subtle subtleties of these pretentious and conceited men, with which they skilfully prop their idol – for in these matters my mind is not altogether unreachable – I now know of a certainty that the papacy is the kingdom of Babylon and the power of Nimrod the mighty hunter.</a:t>
            </a:r>
            <a:endParaRPr lang="pt-BR" sz="2600" dirty="0">
              <a:latin typeface="Dreaming Outloud Pro" panose="03050502040302030504" pitchFamily="66" charset="0"/>
              <a:cs typeface="Dreaming Outloud Pro" panose="03050502040302030504" pitchFamily="66" charset="0"/>
            </a:endParaRPr>
          </a:p>
          <a:p>
            <a:pPr marL="0" indent="0">
              <a:buNone/>
            </a:pPr>
            <a:endParaRPr lang="pt-BR" sz="2400" dirty="0">
              <a:latin typeface="Dreaming Outloud Pro" panose="03050502040302030504" pitchFamily="66" charset="0"/>
              <a:cs typeface="Dreaming Outloud Pro" panose="03050502040302030504" pitchFamily="66" charset="0"/>
            </a:endParaRPr>
          </a:p>
        </p:txBody>
      </p:sp>
      <p:sp>
        <p:nvSpPr>
          <p:cNvPr id="5129" name="Rectangle 5128">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undefined">
            <a:extLst>
              <a:ext uri="{FF2B5EF4-FFF2-40B4-BE49-F238E27FC236}">
                <a16:creationId xmlns:a16="http://schemas.microsoft.com/office/drawing/2014/main" id="{6AAC5B3F-0039-7ABF-D05B-4A3BA66AF7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1951" y="871146"/>
            <a:ext cx="4099740" cy="530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3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D4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00F1-3408-1C7D-DE7A-852B47053115}"/>
              </a:ext>
            </a:extLst>
          </p:cNvPr>
          <p:cNvSpPr>
            <a:spLocks noGrp="1"/>
          </p:cNvSpPr>
          <p:nvPr>
            <p:ph type="title"/>
          </p:nvPr>
        </p:nvSpPr>
        <p:spPr>
          <a:xfrm>
            <a:off x="368135" y="1008805"/>
            <a:ext cx="7019951" cy="1401183"/>
          </a:xfrm>
        </p:spPr>
        <p:txBody>
          <a:bodyPr anchor="t">
            <a:normAutofit/>
          </a:bodyPr>
          <a:lstStyle/>
          <a:p>
            <a:r>
              <a:rPr lang="en-US" sz="2200" dirty="0"/>
              <a:t>Martin Luther</a:t>
            </a:r>
            <a:br>
              <a:rPr lang="en-US" sz="2200" dirty="0"/>
            </a:br>
            <a:r>
              <a:rPr lang="en-US" sz="2700" dirty="0">
                <a:latin typeface="Aharoni" panose="02010803020104030203" pitchFamily="2" charset="-79"/>
                <a:cs typeface="Aharoni" panose="02010803020104030203" pitchFamily="2" charset="-79"/>
              </a:rPr>
              <a:t>The Babylonian Captivity of the Church</a:t>
            </a:r>
            <a:br>
              <a:rPr lang="en-US" sz="2200" dirty="0"/>
            </a:br>
            <a:r>
              <a:rPr lang="en-US" sz="2200" dirty="0">
                <a:hlinkClick r:id="rId2"/>
              </a:rPr>
              <a:t>Martin Luther - The Babylonian Captivity of the Church</a:t>
            </a:r>
            <a:br>
              <a:rPr lang="en-US" sz="2200" dirty="0"/>
            </a:br>
            <a:r>
              <a:rPr lang="en-US" sz="2200" dirty="0"/>
              <a:t>October of 1520</a:t>
            </a:r>
            <a:endParaRPr lang="pt-BR" sz="2200" dirty="0"/>
          </a:p>
        </p:txBody>
      </p:sp>
      <p:cxnSp>
        <p:nvCxnSpPr>
          <p:cNvPr id="5127" name="Straight Connector 5126">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A867FF-6675-A2EA-1993-1203D357F403}"/>
              </a:ext>
            </a:extLst>
          </p:cNvPr>
          <p:cNvSpPr>
            <a:spLocks noGrp="1"/>
          </p:cNvSpPr>
          <p:nvPr>
            <p:ph idx="1"/>
          </p:nvPr>
        </p:nvSpPr>
        <p:spPr>
          <a:xfrm>
            <a:off x="762000" y="2409988"/>
            <a:ext cx="6546575" cy="4192693"/>
          </a:xfrm>
        </p:spPr>
        <p:txBody>
          <a:bodyPr>
            <a:normAutofit fontScale="92500" lnSpcReduction="10000"/>
          </a:bodyPr>
          <a:lstStyle/>
          <a:p>
            <a:pPr marL="0" indent="0">
              <a:buNone/>
            </a:pPr>
            <a:r>
              <a:rPr lang="en-US" sz="2400" b="1" dirty="0">
                <a:latin typeface="Dreaming Outloud Pro" panose="03050502040302030504" pitchFamily="66" charset="0"/>
                <a:cs typeface="Dreaming Outloud Pro" panose="03050502040302030504" pitchFamily="66" charset="0"/>
              </a:rPr>
              <a:t>2.36</a:t>
            </a:r>
            <a:r>
              <a:rPr lang="en-US" sz="2400" dirty="0">
                <a:latin typeface="Dreaming Outloud Pro" panose="03050502040302030504" pitchFamily="66" charset="0"/>
                <a:cs typeface="Dreaming Outloud Pro" panose="03050502040302030504" pitchFamily="66" charset="0"/>
              </a:rPr>
              <a:t> - Even though philosophy cannot grasp this, faith grasps it, and the authority of God's Word is greater than the grasp of our intellect.</a:t>
            </a:r>
          </a:p>
          <a:p>
            <a:pPr marL="0" indent="0">
              <a:buNone/>
            </a:pPr>
            <a:r>
              <a:rPr lang="en-US" sz="2400" b="1" dirty="0">
                <a:latin typeface="Dreaming Outloud Pro" panose="03050502040302030504" pitchFamily="66" charset="0"/>
                <a:cs typeface="Dreaming Outloud Pro" panose="03050502040302030504" pitchFamily="66" charset="0"/>
              </a:rPr>
              <a:t>6.9</a:t>
            </a:r>
            <a:r>
              <a:rPr lang="en-US" sz="2400" dirty="0">
                <a:latin typeface="Dreaming Outloud Pro" panose="03050502040302030504" pitchFamily="66" charset="0"/>
                <a:cs typeface="Dreaming Outloud Pro" panose="03050502040302030504" pitchFamily="66" charset="0"/>
              </a:rPr>
              <a:t> - that we destroy not the authority of the Holy Scriptures. For those things which have been delivered to us by God in the Sacred Scriptures must be sharply distinguished from those that have been invented by men in the Church, it matters not how eminent they be for saintliness and scholarship.</a:t>
            </a:r>
          </a:p>
          <a:p>
            <a:pPr marL="0" indent="0">
              <a:buNone/>
            </a:pPr>
            <a:r>
              <a:rPr lang="pt-BR" sz="2400" b="1" dirty="0">
                <a:latin typeface="Dreaming Outloud Pro" panose="03050502040302030504" pitchFamily="66" charset="0"/>
                <a:cs typeface="Dreaming Outloud Pro" panose="03050502040302030504" pitchFamily="66" charset="0"/>
              </a:rPr>
              <a:t>7.2</a:t>
            </a:r>
            <a:r>
              <a:rPr lang="pt-BR" sz="2400" dirty="0">
                <a:latin typeface="Dreaming Outloud Pro" panose="03050502040302030504" pitchFamily="66" charset="0"/>
                <a:cs typeface="Dreaming Outloud Pro" panose="03050502040302030504" pitchFamily="66" charset="0"/>
              </a:rPr>
              <a:t> - </a:t>
            </a:r>
            <a:r>
              <a:rPr lang="en-US" sz="2400" dirty="0">
                <a:latin typeface="Dreaming Outloud Pro" panose="03050502040302030504" pitchFamily="66" charset="0"/>
                <a:cs typeface="Dreaming Outloud Pro" panose="03050502040302030504" pitchFamily="66" charset="0"/>
              </a:rPr>
              <a:t>This one thing indeed the Church can do – it can distinguish the Word of God from the words of men; as Augustine confesses that he believed the Gospel, moved thereto by the authority of the Church, which proclaimed, this is the Gospel.</a:t>
            </a:r>
            <a:endParaRPr lang="pt-BR" sz="2400" dirty="0">
              <a:latin typeface="Dreaming Outloud Pro" panose="03050502040302030504" pitchFamily="66" charset="0"/>
              <a:cs typeface="Dreaming Outloud Pro" panose="03050502040302030504" pitchFamily="66" charset="0"/>
            </a:endParaRPr>
          </a:p>
        </p:txBody>
      </p:sp>
      <p:sp>
        <p:nvSpPr>
          <p:cNvPr id="5129" name="Rectangle 5128">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undefined">
            <a:extLst>
              <a:ext uri="{FF2B5EF4-FFF2-40B4-BE49-F238E27FC236}">
                <a16:creationId xmlns:a16="http://schemas.microsoft.com/office/drawing/2014/main" id="{705C8D85-7E3F-420E-A3A0-92F6756783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1951" y="871146"/>
            <a:ext cx="4099740" cy="530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66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Sola Scriptura">
            <a:extLst>
              <a:ext uri="{FF2B5EF4-FFF2-40B4-BE49-F238E27FC236}">
                <a16:creationId xmlns:a16="http://schemas.microsoft.com/office/drawing/2014/main" id="{AB2A4364-9716-48A0-8E0D-B84CED261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51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2514" y="804519"/>
            <a:ext cx="11162806" cy="1049235"/>
          </a:xfrm>
          <a:noFill/>
          <a:ln w="9525" cap="flat" cmpd="sng" algn="ctr">
            <a:solidFill>
              <a:schemeClr val="dk1"/>
            </a:solidFill>
            <a:prstDash val="solid"/>
            <a:round/>
            <a:headEnd type="none" w="med" len="med"/>
            <a:tailEnd type="none" w="med" len="med"/>
          </a:ln>
          <a:effectLst>
            <a:outerShdw blurRad="50800" dist="38100" dir="13500000" algn="b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oAutofit/>
          </a:bodyPr>
          <a:lstStyle/>
          <a:p>
            <a:pPr algn="ctr"/>
            <a:r>
              <a:rPr lang="pt-BR" sz="4000" b="1" i="1" spc="-100" dirty="0">
                <a:effectLst>
                  <a:outerShdw blurRad="38100" dist="38100" dir="2700000" algn="tl">
                    <a:srgbClr val="000000">
                      <a:alpha val="43137"/>
                    </a:srgbClr>
                  </a:outerShdw>
                </a:effectLst>
                <a:latin typeface="Copperplate Gothic Bold" panose="020E0705020206020404" pitchFamily="34" charset="0"/>
              </a:rPr>
              <a:t>Sola </a:t>
            </a:r>
            <a:r>
              <a:rPr lang="pt-BR" sz="4000" b="1" i="1" spc="-100" dirty="0" err="1">
                <a:effectLst>
                  <a:outerShdw blurRad="38100" dist="38100" dir="2700000" algn="tl">
                    <a:srgbClr val="000000">
                      <a:alpha val="43137"/>
                    </a:srgbClr>
                  </a:outerShdw>
                </a:effectLst>
                <a:latin typeface="Copperplate Gothic Bold" panose="020E0705020206020404" pitchFamily="34" charset="0"/>
              </a:rPr>
              <a:t>Scriptura</a:t>
            </a:r>
            <a:r>
              <a:rPr lang="pt-BR" sz="4000" b="1" i="1" spc="-100" dirty="0">
                <a:effectLst>
                  <a:outerShdw blurRad="38100" dist="38100" dir="2700000" algn="tl">
                    <a:srgbClr val="000000">
                      <a:alpha val="43137"/>
                    </a:srgbClr>
                  </a:outerShdw>
                </a:effectLst>
                <a:latin typeface="Copperplate Gothic Bold" panose="020E0705020206020404" pitchFamily="34" charset="0"/>
              </a:rPr>
              <a:t> </a:t>
            </a:r>
            <a:r>
              <a:rPr lang="pt-BR" sz="4000" b="1" spc="-100" dirty="0">
                <a:effectLst>
                  <a:outerShdw blurRad="38100" dist="38100" dir="2700000" algn="tl">
                    <a:srgbClr val="000000">
                      <a:alpha val="43137"/>
                    </a:srgbClr>
                  </a:outerShdw>
                </a:effectLst>
                <a:latin typeface="Copperplate Gothic Bold" panose="020E0705020206020404" pitchFamily="34" charset="0"/>
              </a:rPr>
              <a:t>= Only </a:t>
            </a:r>
            <a:r>
              <a:rPr lang="pt-BR" sz="4000" b="1" spc="-100" dirty="0" err="1">
                <a:effectLst>
                  <a:outerShdw blurRad="38100" dist="38100" dir="2700000" algn="tl">
                    <a:srgbClr val="000000">
                      <a:alpha val="43137"/>
                    </a:srgbClr>
                  </a:outerShdw>
                </a:effectLst>
                <a:latin typeface="Copperplate Gothic Bold" panose="020E0705020206020404" pitchFamily="34" charset="0"/>
              </a:rPr>
              <a:t>Scripture</a:t>
            </a:r>
            <a:endParaRPr lang="pt-BR" sz="4000" b="1" spc="-100" dirty="0">
              <a:effectLst>
                <a:outerShdw blurRad="38100" dist="38100" dir="2700000" algn="tl">
                  <a:srgbClr val="000000">
                    <a:alpha val="43137"/>
                  </a:srgbClr>
                </a:outerShdw>
              </a:effectLst>
              <a:latin typeface="Copperplate Gothic Bold" panose="020E0705020206020404" pitchFamily="34" charset="0"/>
            </a:endParaRPr>
          </a:p>
        </p:txBody>
      </p:sp>
      <p:sp>
        <p:nvSpPr>
          <p:cNvPr id="3" name="Espaço Reservado para Conteúdo 2"/>
          <p:cNvSpPr>
            <a:spLocks noGrp="1"/>
          </p:cNvSpPr>
          <p:nvPr>
            <p:ph idx="1"/>
          </p:nvPr>
        </p:nvSpPr>
        <p:spPr>
          <a:xfrm>
            <a:off x="5939889" y="2460617"/>
            <a:ext cx="5528211" cy="3450613"/>
          </a:xfrm>
          <a:noFill/>
          <a:ln>
            <a:noFill/>
          </a:ln>
          <a:effectLst>
            <a:outerShdw blurRad="50800" dist="38100" dir="13500000" algn="b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ormAutofit/>
          </a:bodyPr>
          <a:lstStyle/>
          <a:p>
            <a:pPr marL="0" indent="0" algn="ctr">
              <a:lnSpc>
                <a:spcPct val="120000"/>
              </a:lnSpc>
              <a:buNone/>
            </a:pPr>
            <a:r>
              <a:rPr lang="en-US" sz="58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Bible is the only rule of faith and practice</a:t>
            </a:r>
          </a:p>
        </p:txBody>
      </p:sp>
      <p:pic>
        <p:nvPicPr>
          <p:cNvPr id="1026" name="Picture 2" descr="http://mlb-s2-p.mlstatic.com/biblia-sagrada-almeida-corrigida-fiel-acf-com-indice-digital-11195-MLB20040601986_012014-O.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78200" y1="80000" x2="78200" y2="80000"/>
                        <a14:backgroundMark x1="51800" y1="85600" x2="51800" y2="85600"/>
                      </a14:backgroundRemoval>
                    </a14:imgEffect>
                  </a14:imgLayer>
                </a14:imgProps>
              </a:ext>
              <a:ext uri="{28A0092B-C50C-407E-A947-70E740481C1C}">
                <a14:useLocalDpi xmlns:a14="http://schemas.microsoft.com/office/drawing/2010/main" val="0"/>
              </a:ext>
            </a:extLst>
          </a:blip>
          <a:srcRect l="8205" t="5228" r="8205" b="7063"/>
          <a:stretch/>
        </p:blipFill>
        <p:spPr bwMode="auto">
          <a:xfrm>
            <a:off x="1067932" y="2065628"/>
            <a:ext cx="4549966" cy="424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0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A8A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16F3-93EE-150B-FB8C-B280899BCBDC}"/>
              </a:ext>
            </a:extLst>
          </p:cNvPr>
          <p:cNvSpPr>
            <a:spLocks noGrp="1"/>
          </p:cNvSpPr>
          <p:nvPr>
            <p:ph type="title"/>
          </p:nvPr>
        </p:nvSpPr>
        <p:spPr>
          <a:xfrm>
            <a:off x="838200" y="668740"/>
            <a:ext cx="10515600" cy="1021948"/>
          </a:xfrm>
        </p:spPr>
        <p:txBody>
          <a:bodyPr>
            <a:normAutofit/>
          </a:bodyPr>
          <a:lstStyle/>
          <a:p>
            <a:r>
              <a:rPr lang="en-US" sz="50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Mangal Pro" panose="00000500000000000000" pitchFamily="2" charset="0"/>
              </a:rPr>
              <a:t>After the 95 Theses</a:t>
            </a:r>
            <a:endParaRPr lang="pt-BR" sz="50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Mangal Pro" panose="00000500000000000000" pitchFamily="2" charset="0"/>
            </a:endParaRPr>
          </a:p>
        </p:txBody>
      </p:sp>
      <p:sp>
        <p:nvSpPr>
          <p:cNvPr id="3" name="Content Placeholder 2">
            <a:extLst>
              <a:ext uri="{FF2B5EF4-FFF2-40B4-BE49-F238E27FC236}">
                <a16:creationId xmlns:a16="http://schemas.microsoft.com/office/drawing/2014/main" id="{1C1EEA05-D2AA-9FC2-F37D-28C53D24D667}"/>
              </a:ext>
            </a:extLst>
          </p:cNvPr>
          <p:cNvSpPr>
            <a:spLocks noGrp="1"/>
          </p:cNvSpPr>
          <p:nvPr>
            <p:ph idx="1"/>
          </p:nvPr>
        </p:nvSpPr>
        <p:spPr>
          <a:xfrm>
            <a:off x="838200" y="1690688"/>
            <a:ext cx="7132093" cy="4657062"/>
          </a:xfrm>
        </p:spPr>
        <p:txBody>
          <a:bodyPr>
            <a:normAutofit/>
          </a:bodyPr>
          <a:lstStyle/>
          <a:p>
            <a:pPr marL="0" indent="0" algn="just">
              <a:buNone/>
            </a:pPr>
            <a:r>
              <a:rPr lang="en-US" sz="3200" dirty="0">
                <a:solidFill>
                  <a:schemeClr val="bg1"/>
                </a:solidFill>
                <a:latin typeface="Candara" panose="020E0502030303020204" pitchFamily="34" charset="0"/>
              </a:rPr>
              <a:t>Luther’s 95 theses fixated at the door of Wittenberg Cathedral on October 31, 1517, created a turmoil bigger than he or the Roman Catholic Church initially expected. Soon Luther was questioned about all his beliefs and had to defend himself. One of the first questions posed to him was </a:t>
            </a: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ndara" panose="020E0502030303020204" pitchFamily="34" charset="0"/>
              </a:rPr>
              <a:t>how could he challenge something that was decreed by the Pope?</a:t>
            </a:r>
            <a:endParaRPr lang="pt-BR" sz="3200" b="1" dirty="0">
              <a:effectLst>
                <a:outerShdw blurRad="38100" dist="38100" dir="2700000" algn="tl">
                  <a:srgbClr val="000000">
                    <a:alpha val="43137"/>
                  </a:srgbClr>
                </a:outerShdw>
              </a:effectLst>
              <a:latin typeface="Candara" panose="020E0502030303020204" pitchFamily="34" charset="0"/>
            </a:endParaRPr>
          </a:p>
        </p:txBody>
      </p:sp>
      <p:pic>
        <p:nvPicPr>
          <p:cNvPr id="2050" name="Picture 2" descr="Martin Luther (1483-1546) hanging his 95 theses in Wittenberg">
            <a:extLst>
              <a:ext uri="{FF2B5EF4-FFF2-40B4-BE49-F238E27FC236}">
                <a16:creationId xmlns:a16="http://schemas.microsoft.com/office/drawing/2014/main" id="{3614197D-612B-BC71-F254-AFE73334B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60"/>
          <a:stretch/>
        </p:blipFill>
        <p:spPr bwMode="auto">
          <a:xfrm>
            <a:off x="8256896" y="0"/>
            <a:ext cx="3935104" cy="686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0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ible-with-light-on">
            <a:extLst>
              <a:ext uri="{FF2B5EF4-FFF2-40B4-BE49-F238E27FC236}">
                <a16:creationId xmlns:a16="http://schemas.microsoft.com/office/drawing/2014/main" id="{317DC3F7-4EE2-4C4E-94A4-DDBCEF7E20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592399D5-E2CE-4039-BC62-B4C18DD944D7}"/>
              </a:ext>
            </a:extLst>
          </p:cNvPr>
          <p:cNvSpPr/>
          <p:nvPr/>
        </p:nvSpPr>
        <p:spPr>
          <a:xfrm>
            <a:off x="8401050" y="409667"/>
            <a:ext cx="3624611" cy="276998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600" dirty="0">
                <a:ln w="0">
                  <a:solidFill>
                    <a:schemeClr val="bg1">
                      <a:lumMod val="65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Your word is a lamp to my feet and a light to my path. </a:t>
            </a:r>
          </a:p>
          <a:p>
            <a:pPr algn="ctr"/>
            <a:r>
              <a:rPr lang="pt-BR" sz="3000" b="1"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hlinkClick r:id="rId3"/>
              </a:rPr>
              <a:t>Psalm</a:t>
            </a:r>
            <a:r>
              <a:rPr lang="pt-BR" sz="3000"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hlinkClick r:id="rId3"/>
              </a:rPr>
              <a:t> 119:105</a:t>
            </a:r>
            <a:endParaRPr lang="pt-BR" sz="3000"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5" name="Retângulo 4">
            <a:extLst>
              <a:ext uri="{FF2B5EF4-FFF2-40B4-BE49-F238E27FC236}">
                <a16:creationId xmlns:a16="http://schemas.microsoft.com/office/drawing/2014/main" id="{EA45C068-8A9B-4908-AD4A-ED4DB16C876F}"/>
              </a:ext>
            </a:extLst>
          </p:cNvPr>
          <p:cNvSpPr/>
          <p:nvPr/>
        </p:nvSpPr>
        <p:spPr>
          <a:xfrm>
            <a:off x="0" y="6581001"/>
            <a:ext cx="3730188" cy="276999"/>
          </a:xfrm>
          <a:prstGeom prst="rect">
            <a:avLst/>
          </a:prstGeom>
        </p:spPr>
        <p:txBody>
          <a:bodyPr wrap="none">
            <a:spAutoFit/>
          </a:bodyPr>
          <a:lstStyle/>
          <a:p>
            <a:r>
              <a:rPr lang="pt-BR" sz="1200" dirty="0">
                <a:solidFill>
                  <a:schemeClr val="tx1">
                    <a:lumMod val="95000"/>
                    <a:lumOff val="5000"/>
                  </a:schemeClr>
                </a:solidFill>
              </a:rPr>
              <a:t>http://buildakingdombusiness.com/?attachment_id=747</a:t>
            </a:r>
          </a:p>
        </p:txBody>
      </p:sp>
    </p:spTree>
    <p:extLst>
      <p:ext uri="{BB962C8B-B14F-4D97-AF65-F5344CB8AC3E}">
        <p14:creationId xmlns:p14="http://schemas.microsoft.com/office/powerpoint/2010/main" val="3150384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glendamills.files.wordpress.com/2015/03/bible-05.jpg">
            <a:extLst>
              <a:ext uri="{FF2B5EF4-FFF2-40B4-BE49-F238E27FC236}">
                <a16:creationId xmlns:a16="http://schemas.microsoft.com/office/drawing/2014/main" id="{89EF94D8-4519-492F-9D3C-BADCF0C767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6222"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81C5D8D-FA0C-4DA2-B5CD-30373B411315}"/>
              </a:ext>
            </a:extLst>
          </p:cNvPr>
          <p:cNvSpPr/>
          <p:nvPr/>
        </p:nvSpPr>
        <p:spPr>
          <a:xfrm>
            <a:off x="5949387" y="0"/>
            <a:ext cx="6226571" cy="255454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R="0" algn="just" rtl="0"/>
            <a:r>
              <a:rPr lang="en-US" sz="2600" b="1"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All Scripture is breathed out by God and profitable for teaching, for reproof, for correction, and for training in righteousness, that the man of God may be complete, equipped for every good work.</a:t>
            </a:r>
          </a:p>
          <a:p>
            <a:pPr marR="0" algn="r" rtl="0">
              <a:spcBef>
                <a:spcPts val="1200"/>
              </a:spcBef>
            </a:pPr>
            <a:r>
              <a:rPr lang="en-US" sz="2000" b="1" u="none" strike="noStrike" baseline="0" dirty="0">
                <a:solidFill>
                  <a:srgbClr val="218282"/>
                </a:solidFill>
                <a:effectLst>
                  <a:outerShdw blurRad="38100" dist="38100" dir="2700000" algn="tl">
                    <a:srgbClr val="000000">
                      <a:alpha val="43137"/>
                    </a:srgbClr>
                  </a:outerShdw>
                </a:effectLst>
                <a:latin typeface="Verdana" panose="020B0604030504040204" pitchFamily="34" charset="0"/>
              </a:rPr>
              <a:t>2Timothy 3:16-17</a:t>
            </a:r>
            <a:endParaRPr lang="pt-BR" sz="2000" b="1" u="none" strike="noStrike" baseline="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AB26FE32-D610-D5E3-2EDD-4D059EAC0768}"/>
              </a:ext>
            </a:extLst>
          </p:cNvPr>
          <p:cNvSpPr txBox="1"/>
          <p:nvPr/>
        </p:nvSpPr>
        <p:spPr>
          <a:xfrm>
            <a:off x="3071061" y="3214255"/>
            <a:ext cx="6142120" cy="369332"/>
          </a:xfrm>
          <a:prstGeom prst="rect">
            <a:avLst/>
          </a:prstGeom>
          <a:noFill/>
        </p:spPr>
        <p:txBody>
          <a:bodyPr wrap="square">
            <a:spAutoFit/>
          </a:bodyPr>
          <a:lstStyle/>
          <a:p>
            <a:r>
              <a:rPr lang="en-US" sz="1800" b="0" i="0" u="none" strike="noStrike" baseline="0" dirty="0">
                <a:solidFill>
                  <a:srgbClr val="218282"/>
                </a:solidFill>
                <a:latin typeface="Verdana" panose="020B0604030504040204" pitchFamily="34" charset="0"/>
              </a:rPr>
              <a:t>2Ti 3:16</a:t>
            </a:r>
            <a:endParaRPr lang="pt-BR" dirty="0"/>
          </a:p>
        </p:txBody>
      </p:sp>
    </p:spTree>
    <p:extLst>
      <p:ext uri="{BB962C8B-B14F-4D97-AF65-F5344CB8AC3E}">
        <p14:creationId xmlns:p14="http://schemas.microsoft.com/office/powerpoint/2010/main" val="3811053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glendamills.files.wordpress.com/2015/03/bible-05.jpg">
            <a:extLst>
              <a:ext uri="{FF2B5EF4-FFF2-40B4-BE49-F238E27FC236}">
                <a16:creationId xmlns:a16="http://schemas.microsoft.com/office/drawing/2014/main" id="{89EF94D8-4519-492F-9D3C-BADCF0C767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6222"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81C5D8D-FA0C-4DA2-B5CD-30373B411315}"/>
              </a:ext>
            </a:extLst>
          </p:cNvPr>
          <p:cNvSpPr/>
          <p:nvPr/>
        </p:nvSpPr>
        <p:spPr>
          <a:xfrm>
            <a:off x="6609144" y="0"/>
            <a:ext cx="5566813" cy="240065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R="0" algn="just" rtl="0"/>
            <a:r>
              <a:rPr lang="en-US" sz="2400" b="1" dirty="0">
                <a:ln w="0">
                  <a:solidFill>
                    <a:schemeClr val="bg1">
                      <a:lumMod val="65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No prophecy of Scripture comes from someone's own interpretation. For no prophecy was ever produced by the will of man, but men spoke from God as they were carried along by the Holy Spirit. </a:t>
            </a:r>
          </a:p>
          <a:p>
            <a:pPr marR="0" algn="r" rtl="0">
              <a:spcBef>
                <a:spcPts val="1200"/>
              </a:spcBef>
            </a:pPr>
            <a:r>
              <a:rPr lang="en-US" sz="2000" b="1" i="0" u="none" strike="noStrike" baseline="0" dirty="0">
                <a:solidFill>
                  <a:srgbClr val="218282"/>
                </a:solidFill>
                <a:effectLst>
                  <a:outerShdw blurRad="38100" dist="38100" dir="2700000" algn="tl">
                    <a:srgbClr val="000000">
                      <a:alpha val="43137"/>
                    </a:srgbClr>
                  </a:outerShdw>
                </a:effectLst>
                <a:latin typeface="Verdana" panose="020B0604030504040204" pitchFamily="34" charset="0"/>
              </a:rPr>
              <a:t>2Peter 1.20-21</a:t>
            </a:r>
            <a:endParaRPr lang="pt-BR" sz="2000" b="1" i="1" u="none" strike="noStrike" baseline="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AB26FE32-D610-D5E3-2EDD-4D059EAC0768}"/>
              </a:ext>
            </a:extLst>
          </p:cNvPr>
          <p:cNvSpPr txBox="1"/>
          <p:nvPr/>
        </p:nvSpPr>
        <p:spPr>
          <a:xfrm>
            <a:off x="3071061" y="3214255"/>
            <a:ext cx="6142120" cy="369332"/>
          </a:xfrm>
          <a:prstGeom prst="rect">
            <a:avLst/>
          </a:prstGeom>
          <a:noFill/>
        </p:spPr>
        <p:txBody>
          <a:bodyPr wrap="square">
            <a:spAutoFit/>
          </a:bodyPr>
          <a:lstStyle/>
          <a:p>
            <a:r>
              <a:rPr lang="en-US" sz="1800" b="0" i="0" u="none" strike="noStrike" baseline="0" dirty="0">
                <a:solidFill>
                  <a:srgbClr val="218282"/>
                </a:solidFill>
                <a:latin typeface="Verdana" panose="020B0604030504040204" pitchFamily="34" charset="0"/>
              </a:rPr>
              <a:t>2Ti 3:16</a:t>
            </a:r>
            <a:endParaRPr lang="pt-BR" dirty="0"/>
          </a:p>
        </p:txBody>
      </p:sp>
    </p:spTree>
    <p:extLst>
      <p:ext uri="{BB962C8B-B14F-4D97-AF65-F5344CB8AC3E}">
        <p14:creationId xmlns:p14="http://schemas.microsoft.com/office/powerpoint/2010/main" val="4128131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1C0C8-C344-4535-8C64-CA1E6BA6E58D}"/>
              </a:ext>
            </a:extLst>
          </p:cNvPr>
          <p:cNvSpPr>
            <a:spLocks noGrp="1"/>
          </p:cNvSpPr>
          <p:nvPr>
            <p:ph type="title"/>
          </p:nvPr>
        </p:nvSpPr>
        <p:spPr>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lstStyle/>
          <a:p>
            <a:pPr algn="ctr"/>
            <a:r>
              <a:rPr lang="en-US" dirty="0">
                <a:latin typeface="Arial Black" panose="020B0A04020102020204" pitchFamily="34" charset="0"/>
              </a:rPr>
              <a:t>1. Sufficiency of Scripture</a:t>
            </a:r>
          </a:p>
        </p:txBody>
      </p:sp>
      <p:sp>
        <p:nvSpPr>
          <p:cNvPr id="3" name="CaixaDeTexto 2">
            <a:extLst>
              <a:ext uri="{FF2B5EF4-FFF2-40B4-BE49-F238E27FC236}">
                <a16:creationId xmlns:a16="http://schemas.microsoft.com/office/drawing/2014/main" id="{141C5090-0954-4990-9D32-CD0DC1DF692F}"/>
              </a:ext>
            </a:extLst>
          </p:cNvPr>
          <p:cNvSpPr txBox="1"/>
          <p:nvPr/>
        </p:nvSpPr>
        <p:spPr>
          <a:xfrm>
            <a:off x="862262" y="2165684"/>
            <a:ext cx="5229727" cy="3749553"/>
          </a:xfrm>
          <a:prstGeom prst="rect">
            <a:avLst/>
          </a:prstGeom>
          <a:noFill/>
        </p:spPr>
        <p:txBody>
          <a:bodyPr wrap="square" rtlCol="0">
            <a:spAutoFit/>
          </a:bodyPr>
          <a:lstStyle/>
          <a:p>
            <a:pPr algn="ctr">
              <a:lnSpc>
                <a:spcPct val="120000"/>
              </a:lnSpc>
            </a:pPr>
            <a:r>
              <a:rPr lang="en-US" sz="4000" dirty="0">
                <a:effectLst>
                  <a:outerShdw blurRad="38100" dist="38100" dir="2700000" algn="tl">
                    <a:srgbClr val="000000">
                      <a:alpha val="43137"/>
                    </a:srgbClr>
                  </a:outerShdw>
                </a:effectLst>
                <a:latin typeface="Bell MT" panose="02020503060305020303" pitchFamily="18" charset="0"/>
              </a:rPr>
              <a:t>Understanding of Scripture causes faith that justifies. Scripture alone is sufficient for salvation.</a:t>
            </a:r>
          </a:p>
        </p:txBody>
      </p:sp>
      <p:pic>
        <p:nvPicPr>
          <p:cNvPr id="13314" name="Picture 2" descr="Resultado de imagem para lendo a Bíblia">
            <a:extLst>
              <a:ext uri="{FF2B5EF4-FFF2-40B4-BE49-F238E27FC236}">
                <a16:creationId xmlns:a16="http://schemas.microsoft.com/office/drawing/2014/main" id="{A5252085-AC59-4F97-8833-A6D54DE0D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4" r="12477"/>
          <a:stretch/>
        </p:blipFill>
        <p:spPr bwMode="auto">
          <a:xfrm>
            <a:off x="6100013" y="1890818"/>
            <a:ext cx="5257800" cy="42992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2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1C0C8-C344-4535-8C64-CA1E6BA6E58D}"/>
              </a:ext>
            </a:extLst>
          </p:cNvPr>
          <p:cNvSpPr>
            <a:spLocks noGrp="1"/>
          </p:cNvSpPr>
          <p:nvPr>
            <p:ph type="title"/>
          </p:nvPr>
        </p:nvSpPr>
        <p:spPr>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lstStyle/>
          <a:p>
            <a:pPr algn="ctr"/>
            <a:r>
              <a:rPr lang="en-US" spc="-100" dirty="0">
                <a:latin typeface="Arial Black" panose="020B0A04020102020204" pitchFamily="34" charset="0"/>
              </a:rPr>
              <a:t>2. Clarity (Perspicuity) of Scripture</a:t>
            </a:r>
          </a:p>
        </p:txBody>
      </p:sp>
      <p:sp>
        <p:nvSpPr>
          <p:cNvPr id="3" name="CaixaDeTexto 2">
            <a:extLst>
              <a:ext uri="{FF2B5EF4-FFF2-40B4-BE49-F238E27FC236}">
                <a16:creationId xmlns:a16="http://schemas.microsoft.com/office/drawing/2014/main" id="{141C5090-0954-4990-9D32-CD0DC1DF692F}"/>
              </a:ext>
            </a:extLst>
          </p:cNvPr>
          <p:cNvSpPr txBox="1"/>
          <p:nvPr/>
        </p:nvSpPr>
        <p:spPr>
          <a:xfrm>
            <a:off x="838200" y="2149644"/>
            <a:ext cx="5129463" cy="3828869"/>
          </a:xfrm>
          <a:prstGeom prst="rect">
            <a:avLst/>
          </a:prstGeom>
          <a:noFill/>
        </p:spPr>
        <p:txBody>
          <a:bodyPr wrap="square" rtlCol="0">
            <a:spAutoFit/>
          </a:bodyPr>
          <a:lstStyle/>
          <a:p>
            <a:pPr algn="ctr">
              <a:lnSpc>
                <a:spcPct val="120000"/>
              </a:lnSpc>
            </a:pPr>
            <a:r>
              <a:rPr lang="en-US" sz="3400" dirty="0">
                <a:effectLst>
                  <a:outerShdw blurRad="38100" dist="38100" dir="2700000" algn="tl">
                    <a:srgbClr val="000000">
                      <a:alpha val="43137"/>
                    </a:srgbClr>
                  </a:outerShdw>
                </a:effectLst>
                <a:latin typeface="Bell MT" panose="02020503060305020303" pitchFamily="18" charset="0"/>
              </a:rPr>
              <a:t>Any person can understand Scripture when enlightened by the Holy Spirit. This is the foundation of the universal priesthood of all Saints.</a:t>
            </a:r>
          </a:p>
        </p:txBody>
      </p:sp>
      <p:pic>
        <p:nvPicPr>
          <p:cNvPr id="14338" name="Picture 2" descr="Resultado de imagem para lendo a Bíblia">
            <a:extLst>
              <a:ext uri="{FF2B5EF4-FFF2-40B4-BE49-F238E27FC236}">
                <a16:creationId xmlns:a16="http://schemas.microsoft.com/office/drawing/2014/main" id="{2D366665-45EE-49EA-8810-76D8D8CA35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 t="19677" r="8000" b="279"/>
          <a:stretch/>
        </p:blipFill>
        <p:spPr bwMode="auto">
          <a:xfrm>
            <a:off x="6112043" y="1752250"/>
            <a:ext cx="5241757" cy="4605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53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CD4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0E78-70A9-89FF-D94D-BF0E4D127784}"/>
              </a:ext>
            </a:extLst>
          </p:cNvPr>
          <p:cNvSpPr>
            <a:spLocks noGrp="1"/>
          </p:cNvSpPr>
          <p:nvPr>
            <p:ph type="title"/>
          </p:nvPr>
        </p:nvSpPr>
        <p:spPr>
          <a:xfrm>
            <a:off x="289762" y="1035635"/>
            <a:ext cx="7098324" cy="1034918"/>
          </a:xfrm>
        </p:spPr>
        <p:txBody>
          <a:bodyPr anchor="t">
            <a:normAutofit fontScale="90000"/>
          </a:bodyPr>
          <a:lstStyle/>
          <a:p>
            <a:r>
              <a:rPr lang="en-US" sz="2400" dirty="0"/>
              <a:t>Martin Luther</a:t>
            </a:r>
            <a:br>
              <a:rPr lang="en-US" sz="2400" dirty="0"/>
            </a:br>
            <a:r>
              <a:rPr lang="en-US" sz="24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Address To The Nobility of the German Nation </a:t>
            </a:r>
            <a:r>
              <a:rPr lang="en-US" sz="2400" dirty="0">
                <a:latin typeface="Aharoni" panose="02010803020104030203" pitchFamily="2" charset="-79"/>
                <a:cs typeface="Aharoni" panose="02010803020104030203" pitchFamily="2" charset="-79"/>
              </a:rPr>
              <a:t>1520 </a:t>
            </a:r>
            <a:r>
              <a:rPr lang="en-US" sz="1400" dirty="0">
                <a:hlinkClick r:id="rId2"/>
              </a:rPr>
              <a:t>Internet History Sourcebooks: Modern History (fordham.edu)</a:t>
            </a:r>
            <a:endParaRPr lang="pt-BR" sz="2000" i="1" dirty="0"/>
          </a:p>
        </p:txBody>
      </p:sp>
      <p:cxnSp>
        <p:nvCxnSpPr>
          <p:cNvPr id="2055" name="Straight Connector 205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ABF65A-B506-5A2B-FDD2-5835773BC873}"/>
              </a:ext>
            </a:extLst>
          </p:cNvPr>
          <p:cNvSpPr>
            <a:spLocks noGrp="1"/>
          </p:cNvSpPr>
          <p:nvPr>
            <p:ph idx="1"/>
          </p:nvPr>
        </p:nvSpPr>
        <p:spPr>
          <a:xfrm>
            <a:off x="498765" y="2070554"/>
            <a:ext cx="6889322" cy="4603378"/>
          </a:xfrm>
        </p:spPr>
        <p:txBody>
          <a:bodyPr>
            <a:normAutofit fontScale="85000" lnSpcReduction="10000"/>
          </a:bodyPr>
          <a:lstStyle/>
          <a:p>
            <a:pPr marL="0" indent="0">
              <a:buNone/>
            </a:pPr>
            <a:r>
              <a:rPr lang="en-US" sz="2700" dirty="0">
                <a:latin typeface="Dreaming Outloud Pro" panose="03050502040302030504" pitchFamily="66" charset="0"/>
                <a:cs typeface="Dreaming Outloud Pro" panose="03050502040302030504" pitchFamily="66" charset="0"/>
              </a:rPr>
              <a:t>The Romanists have, with great adroitness, drawn three walls around themselves, with which they have hitherto protected themselves so that no one could reform them, whereby all Christendom has fallen terribly.</a:t>
            </a:r>
          </a:p>
          <a:p>
            <a:pPr marL="0" indent="0">
              <a:buNone/>
            </a:pPr>
            <a:r>
              <a:rPr lang="en-US" sz="2700" dirty="0">
                <a:latin typeface="Dreaming Outloud Pro" panose="03050502040302030504" pitchFamily="66" charset="0"/>
                <a:cs typeface="Dreaming Outloud Pro" panose="03050502040302030504" pitchFamily="66" charset="0"/>
              </a:rPr>
              <a:t>Firstly, if pressed by the temporal power, they have affirmed and maintained that the </a:t>
            </a:r>
            <a:r>
              <a:rPr lang="en-US" sz="2700" u="sng" dirty="0">
                <a:latin typeface="Dreaming Outloud Pro" panose="03050502040302030504" pitchFamily="66" charset="0"/>
                <a:cs typeface="Dreaming Outloud Pro" panose="03050502040302030504" pitchFamily="66" charset="0"/>
              </a:rPr>
              <a:t>temporal power has no jurisdiction over them</a:t>
            </a:r>
            <a:r>
              <a:rPr lang="en-US" sz="2700" dirty="0">
                <a:latin typeface="Dreaming Outloud Pro" panose="03050502040302030504" pitchFamily="66" charset="0"/>
                <a:cs typeface="Dreaming Outloud Pro" panose="03050502040302030504" pitchFamily="66" charset="0"/>
              </a:rPr>
              <a:t>, but, on the contrary, that the spiritual power is above the temporal.</a:t>
            </a:r>
          </a:p>
          <a:p>
            <a:pPr marL="0" indent="0">
              <a:buNone/>
            </a:pPr>
            <a:r>
              <a:rPr lang="en-US" sz="2700" dirty="0">
                <a:latin typeface="Dreaming Outloud Pro" panose="03050502040302030504" pitchFamily="66" charset="0"/>
                <a:cs typeface="Dreaming Outloud Pro" panose="03050502040302030504" pitchFamily="66" charset="0"/>
              </a:rPr>
              <a:t>Secondly, </a:t>
            </a:r>
            <a:r>
              <a:rPr lang="en-US" sz="2700" u="sng" dirty="0">
                <a:latin typeface="Dreaming Outloud Pro" panose="03050502040302030504" pitchFamily="66" charset="0"/>
                <a:cs typeface="Dreaming Outloud Pro" panose="03050502040302030504" pitchFamily="66" charset="0"/>
              </a:rPr>
              <a:t>if it were proposed to admonish them with the Scriptures, they objected that no one may interpret the Scriptures but the Pope</a:t>
            </a:r>
            <a:r>
              <a:rPr lang="en-US" sz="2700" dirty="0">
                <a:latin typeface="Dreaming Outloud Pro" panose="03050502040302030504" pitchFamily="66" charset="0"/>
                <a:cs typeface="Dreaming Outloud Pro" panose="03050502040302030504" pitchFamily="66" charset="0"/>
              </a:rPr>
              <a:t>.</a:t>
            </a:r>
          </a:p>
          <a:p>
            <a:pPr marL="0" indent="0">
              <a:buNone/>
            </a:pPr>
            <a:r>
              <a:rPr lang="en-US" sz="2700" dirty="0">
                <a:latin typeface="Dreaming Outloud Pro" panose="03050502040302030504" pitchFamily="66" charset="0"/>
                <a:cs typeface="Dreaming Outloud Pro" panose="03050502040302030504" pitchFamily="66" charset="0"/>
              </a:rPr>
              <a:t>Thirdly, if they are threatened with a council, they pretend that no </a:t>
            </a:r>
            <a:r>
              <a:rPr lang="en-US" sz="2700" u="sng" dirty="0">
                <a:latin typeface="Dreaming Outloud Pro" panose="03050502040302030504" pitchFamily="66" charset="0"/>
                <a:cs typeface="Dreaming Outloud Pro" panose="03050502040302030504" pitchFamily="66" charset="0"/>
              </a:rPr>
              <a:t>one may call a council but the Pope</a:t>
            </a:r>
            <a:r>
              <a:rPr lang="en-US" sz="2700" dirty="0">
                <a:latin typeface="Dreaming Outloud Pro" panose="03050502040302030504" pitchFamily="66" charset="0"/>
                <a:cs typeface="Dreaming Outloud Pro" panose="03050502040302030504" pitchFamily="66" charset="0"/>
              </a:rPr>
              <a:t>.</a:t>
            </a:r>
          </a:p>
          <a:p>
            <a:pPr marL="0" indent="0">
              <a:buNone/>
            </a:pPr>
            <a:endParaRPr lang="pt-BR" sz="1700" dirty="0"/>
          </a:p>
        </p:txBody>
      </p:sp>
      <p:sp>
        <p:nvSpPr>
          <p:cNvPr id="2057" name="Rectangle 2056">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 the Christian nobility of the German nation: the enhancement of the  Christian state &gt; Luther Worms">
            <a:extLst>
              <a:ext uri="{FF2B5EF4-FFF2-40B4-BE49-F238E27FC236}">
                <a16:creationId xmlns:a16="http://schemas.microsoft.com/office/drawing/2014/main" id="{3AC6C1D3-81FB-1171-F204-40252EE83E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8282" y="347385"/>
            <a:ext cx="4113956" cy="61632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52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Resultado de imagem para tripé do catolicismo">
            <a:extLst>
              <a:ext uri="{FF2B5EF4-FFF2-40B4-BE49-F238E27FC236}">
                <a16:creationId xmlns:a16="http://schemas.microsoft.com/office/drawing/2014/main" id="{25763444-EE60-4842-A952-54831EE35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565" y="643467"/>
            <a:ext cx="857087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37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6FB8D-EC8D-45DB-A66F-A03B81E5234F}"/>
              </a:ext>
            </a:extLst>
          </p:cNvPr>
          <p:cNvSpPr>
            <a:spLocks noGrp="1"/>
          </p:cNvSpPr>
          <p:nvPr>
            <p:ph type="title"/>
          </p:nvPr>
        </p:nvSpPr>
        <p:spPr>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p>
            <a:pPr algn="ctr"/>
            <a:r>
              <a:rPr lang="pt-BR" sz="6000" dirty="0">
                <a:solidFill>
                  <a:srgbClr val="FF0000"/>
                </a:solidFill>
                <a:latin typeface="Arial Black" panose="020B0A04020102020204" pitchFamily="34" charset="0"/>
              </a:rPr>
              <a:t>Dilema</a:t>
            </a:r>
          </a:p>
        </p:txBody>
      </p:sp>
      <p:pic>
        <p:nvPicPr>
          <p:cNvPr id="3" name="Picture 4" descr="Imagem relacionada">
            <a:extLst>
              <a:ext uri="{FF2B5EF4-FFF2-40B4-BE49-F238E27FC236}">
                <a16:creationId xmlns:a16="http://schemas.microsoft.com/office/drawing/2014/main" id="{5F710DF0-75FA-4B5D-A7AD-8479248638C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l="20116" t="8649" r="13988" b="5406"/>
          <a:stretch/>
        </p:blipFill>
        <p:spPr bwMode="auto">
          <a:xfrm flipH="1">
            <a:off x="838199" y="1822697"/>
            <a:ext cx="3856630" cy="487682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062F034-3776-476D-917B-D2121FFD49EB}"/>
              </a:ext>
            </a:extLst>
          </p:cNvPr>
          <p:cNvSpPr txBox="1"/>
          <p:nvPr/>
        </p:nvSpPr>
        <p:spPr>
          <a:xfrm>
            <a:off x="5322627" y="2676059"/>
            <a:ext cx="1760561" cy="3170099"/>
          </a:xfrm>
          <a:prstGeom prst="rect">
            <a:avLst/>
          </a:prstGeom>
          <a:noFill/>
        </p:spPr>
        <p:txBody>
          <a:bodyPr wrap="square" rtlCol="0">
            <a:spAutoFit/>
          </a:bodyPr>
          <a:lstStyle/>
          <a:p>
            <a:r>
              <a:rPr lang="pt-BR" sz="20000" b="1" dirty="0">
                <a:solidFill>
                  <a:srgbClr val="FF0000"/>
                </a:solidFill>
                <a:latin typeface="Arial" panose="020B0604020202020204" pitchFamily="34" charset="0"/>
                <a:cs typeface="Arial" panose="020B0604020202020204" pitchFamily="34" charset="0"/>
              </a:rPr>
              <a:t>X</a:t>
            </a:r>
          </a:p>
        </p:txBody>
      </p:sp>
      <p:pic>
        <p:nvPicPr>
          <p:cNvPr id="20482" name="Picture 2" descr="Resultado de imagem para Egg">
            <a:extLst>
              <a:ext uri="{FF2B5EF4-FFF2-40B4-BE49-F238E27FC236}">
                <a16:creationId xmlns:a16="http://schemas.microsoft.com/office/drawing/2014/main" id="{192CEC7C-32D4-4E79-AE0B-4DD356D987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884" t="5145" r="3924" b="6710"/>
          <a:stretch/>
        </p:blipFill>
        <p:spPr bwMode="auto">
          <a:xfrm>
            <a:off x="7710986" y="2104761"/>
            <a:ext cx="3343701" cy="431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43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CD4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0E78-70A9-89FF-D94D-BF0E4D127784}"/>
              </a:ext>
            </a:extLst>
          </p:cNvPr>
          <p:cNvSpPr>
            <a:spLocks noGrp="1"/>
          </p:cNvSpPr>
          <p:nvPr>
            <p:ph type="title"/>
          </p:nvPr>
        </p:nvSpPr>
        <p:spPr>
          <a:xfrm>
            <a:off x="289762" y="1035635"/>
            <a:ext cx="7098324" cy="1034918"/>
          </a:xfrm>
        </p:spPr>
        <p:txBody>
          <a:bodyPr anchor="t">
            <a:normAutofit fontScale="90000"/>
          </a:bodyPr>
          <a:lstStyle/>
          <a:p>
            <a:r>
              <a:rPr lang="en-US" sz="2400" dirty="0"/>
              <a:t>Martin Luther</a:t>
            </a:r>
            <a:br>
              <a:rPr lang="en-US" sz="2400" dirty="0"/>
            </a:br>
            <a:r>
              <a:rPr lang="en-US" sz="24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Address To The Nobility of the German Nation </a:t>
            </a:r>
            <a:r>
              <a:rPr lang="en-US" sz="2400" dirty="0">
                <a:latin typeface="Aharoni" panose="02010803020104030203" pitchFamily="2" charset="-79"/>
                <a:cs typeface="Aharoni" panose="02010803020104030203" pitchFamily="2" charset="-79"/>
              </a:rPr>
              <a:t>1520 </a:t>
            </a:r>
            <a:r>
              <a:rPr lang="en-US" sz="1400" dirty="0">
                <a:hlinkClick r:id="rId2"/>
              </a:rPr>
              <a:t>Internet History Sourcebooks: Modern History (fordham.edu)</a:t>
            </a:r>
            <a:endParaRPr lang="pt-BR" sz="2000" i="1" dirty="0"/>
          </a:p>
        </p:txBody>
      </p:sp>
      <p:cxnSp>
        <p:nvCxnSpPr>
          <p:cNvPr id="2055" name="Straight Connector 205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ABF65A-B506-5A2B-FDD2-5835773BC873}"/>
              </a:ext>
            </a:extLst>
          </p:cNvPr>
          <p:cNvSpPr>
            <a:spLocks noGrp="1"/>
          </p:cNvSpPr>
          <p:nvPr>
            <p:ph idx="1"/>
          </p:nvPr>
        </p:nvSpPr>
        <p:spPr>
          <a:xfrm>
            <a:off x="498765" y="2070554"/>
            <a:ext cx="6889322" cy="4603378"/>
          </a:xfrm>
        </p:spPr>
        <p:txBody>
          <a:bodyPr>
            <a:normAutofit fontScale="92500" lnSpcReduction="10000"/>
          </a:bodyPr>
          <a:lstStyle/>
          <a:p>
            <a:pPr marL="0" indent="0">
              <a:buNone/>
            </a:pPr>
            <a:r>
              <a:rPr lang="en-US" sz="2400" b="0" i="0" dirty="0">
                <a:solidFill>
                  <a:srgbClr val="000000"/>
                </a:solidFill>
                <a:effectLst/>
                <a:latin typeface="Dreaming Outloud Pro" panose="03050502040302030504" pitchFamily="66" charset="0"/>
                <a:cs typeface="Dreaming Outloud Pro" panose="03050502040302030504" pitchFamily="66" charset="0"/>
              </a:rPr>
              <a:t>The second wall is even more tottering and weak: that they alone pretend to be considered masters of the Scriptures; although they learn nothing of them all their life. </a:t>
            </a:r>
            <a:r>
              <a:rPr lang="en-US" sz="2400" b="0" i="0" u="sng" dirty="0">
                <a:solidFill>
                  <a:srgbClr val="000000"/>
                </a:solidFill>
                <a:effectLst/>
                <a:latin typeface="Dreaming Outloud Pro" panose="03050502040302030504" pitchFamily="66" charset="0"/>
                <a:cs typeface="Dreaming Outloud Pro" panose="03050502040302030504" pitchFamily="66" charset="0"/>
              </a:rPr>
              <a:t>They assume authority</a:t>
            </a:r>
            <a:r>
              <a:rPr lang="en-US" sz="2400" b="0" i="0" dirty="0">
                <a:solidFill>
                  <a:srgbClr val="000000"/>
                </a:solidFill>
                <a:effectLst/>
                <a:latin typeface="Dreaming Outloud Pro" panose="03050502040302030504" pitchFamily="66" charset="0"/>
                <a:cs typeface="Dreaming Outloud Pro" panose="03050502040302030504" pitchFamily="66" charset="0"/>
              </a:rPr>
              <a:t>, and juggle before us with impudent words, saying that the Pope cannot err in matters of faith, whether he be evil or good, albeit they cannot prove it by a single letter. That is why the canon law contains so many heretical and unchristian, nay unnatural, laws.</a:t>
            </a:r>
          </a:p>
          <a:p>
            <a:pPr marL="0" indent="0">
              <a:buNone/>
            </a:pPr>
            <a:r>
              <a:rPr lang="en-US" sz="2400" b="0" i="0" dirty="0">
                <a:solidFill>
                  <a:srgbClr val="000000"/>
                </a:solidFill>
                <a:effectLst/>
                <a:latin typeface="Dreaming Outloud Pro" panose="03050502040302030504" pitchFamily="66" charset="0"/>
                <a:cs typeface="Dreaming Outloud Pro" panose="03050502040302030504" pitchFamily="66" charset="0"/>
              </a:rPr>
              <a:t>Only consider the matter. They must needs acknowledge that there are pious Christians among us that have the true faith, spirit, understanding, word, and mind of Christ: </a:t>
            </a:r>
            <a:r>
              <a:rPr lang="en-US" sz="2400" b="0" i="0" u="sng" dirty="0">
                <a:solidFill>
                  <a:srgbClr val="000000"/>
                </a:solidFill>
                <a:effectLst/>
                <a:latin typeface="Dreaming Outloud Pro" panose="03050502040302030504" pitchFamily="66" charset="0"/>
                <a:cs typeface="Dreaming Outloud Pro" panose="03050502040302030504" pitchFamily="66" charset="0"/>
              </a:rPr>
              <a:t>why then should we reject their word and understanding, and follow a pope who has neither understanding nor spirit?</a:t>
            </a:r>
            <a:r>
              <a:rPr lang="en-US" sz="2400" b="0" i="0" dirty="0">
                <a:solidFill>
                  <a:srgbClr val="000000"/>
                </a:solidFill>
                <a:effectLst/>
                <a:latin typeface="Dreaming Outloud Pro" panose="03050502040302030504" pitchFamily="66" charset="0"/>
                <a:cs typeface="Dreaming Outloud Pro" panose="03050502040302030504" pitchFamily="66" charset="0"/>
              </a:rPr>
              <a:t> Surely this were to deny our whole faith and the Christian Church.</a:t>
            </a:r>
            <a:endParaRPr lang="pt-BR" sz="2400" dirty="0">
              <a:latin typeface="Dreaming Outloud Pro" panose="03050502040302030504" pitchFamily="66" charset="0"/>
              <a:cs typeface="Dreaming Outloud Pro" panose="03050502040302030504" pitchFamily="66" charset="0"/>
            </a:endParaRPr>
          </a:p>
          <a:p>
            <a:pPr marL="0" indent="0">
              <a:buNone/>
            </a:pPr>
            <a:endParaRPr lang="pt-BR" sz="1700" dirty="0"/>
          </a:p>
        </p:txBody>
      </p:sp>
      <p:sp>
        <p:nvSpPr>
          <p:cNvPr id="2057" name="Rectangle 2056">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o the Christian nobility of the German nation: the enhancement of the  Christian state &gt; Luther Worms">
            <a:extLst>
              <a:ext uri="{FF2B5EF4-FFF2-40B4-BE49-F238E27FC236}">
                <a16:creationId xmlns:a16="http://schemas.microsoft.com/office/drawing/2014/main" id="{3AC6C1D3-81FB-1171-F204-40252EE83E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8282" y="347385"/>
            <a:ext cx="4113956" cy="61632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26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1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E63B-1E1F-0512-CECB-E6C35738101B}"/>
              </a:ext>
            </a:extLst>
          </p:cNvPr>
          <p:cNvSpPr>
            <a:spLocks noGrp="1"/>
          </p:cNvSpPr>
          <p:nvPr>
            <p:ph type="title"/>
          </p:nvPr>
        </p:nvSpPr>
        <p:spPr>
          <a:xfrm>
            <a:off x="409074" y="1010791"/>
            <a:ext cx="6144125" cy="1111640"/>
          </a:xfrm>
        </p:spPr>
        <p:txBody>
          <a:bodyPr anchor="t">
            <a:normAutofit/>
          </a:bodyPr>
          <a:lstStyle/>
          <a:p>
            <a:r>
              <a:rPr lang="en-US" sz="2200" dirty="0"/>
              <a:t>Martin Luther</a:t>
            </a:r>
            <a:br>
              <a:rPr lang="en-US" sz="2200" dirty="0"/>
            </a:br>
            <a:r>
              <a:rPr lang="en-US" sz="3200" dirty="0">
                <a:latin typeface="Aharoni" panose="02010803020104030203" pitchFamily="2" charset="-79"/>
                <a:cs typeface="Aharoni" panose="02010803020104030203" pitchFamily="2" charset="-79"/>
              </a:rPr>
              <a:t>On the Christian Liberty</a:t>
            </a:r>
            <a:br>
              <a:rPr lang="en-US" sz="2200" dirty="0">
                <a:hlinkClick r:id="rId2">
                  <a:extLst>
                    <a:ext uri="{A12FA001-AC4F-418D-AE19-62706E023703}">
                      <ahyp:hlinkClr xmlns:ahyp="http://schemas.microsoft.com/office/drawing/2018/hyperlinkcolor" val="tx"/>
                    </a:ext>
                  </a:extLst>
                </a:hlinkClick>
              </a:rPr>
            </a:br>
            <a:r>
              <a:rPr lang="en-US" sz="1800" dirty="0">
                <a:hlinkClick r:id="rId2">
                  <a:extLst>
                    <a:ext uri="{A12FA001-AC4F-418D-AE19-62706E023703}">
                      <ahyp:hlinkClr xmlns:ahyp="http://schemas.microsoft.com/office/drawing/2018/hyperlinkcolor" val="tx"/>
                    </a:ext>
                  </a:extLst>
                </a:hlinkClick>
              </a:rPr>
              <a:t>Internet History Sourcebooks: Modern History</a:t>
            </a:r>
            <a:endParaRPr lang="pt-BR" sz="2200" dirty="0"/>
          </a:p>
        </p:txBody>
      </p:sp>
      <p:cxnSp>
        <p:nvCxnSpPr>
          <p:cNvPr id="9244" name="Straight Connector 9243">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7B13A3-E9DD-6722-5CC3-19EC344C0AFF}"/>
              </a:ext>
            </a:extLst>
          </p:cNvPr>
          <p:cNvSpPr>
            <a:spLocks noGrp="1"/>
          </p:cNvSpPr>
          <p:nvPr>
            <p:ph idx="1"/>
          </p:nvPr>
        </p:nvSpPr>
        <p:spPr>
          <a:xfrm>
            <a:off x="637674" y="2249906"/>
            <a:ext cx="6670901" cy="4451684"/>
          </a:xfrm>
        </p:spPr>
        <p:txBody>
          <a:bodyPr>
            <a:normAutofit lnSpcReduction="10000"/>
          </a:bodyPr>
          <a:lstStyle/>
          <a:p>
            <a:pPr marL="0" indent="0">
              <a:buNone/>
            </a:pPr>
            <a:r>
              <a:rPr lang="en-US" sz="2400" b="0" i="0" dirty="0">
                <a:effectLst/>
                <a:latin typeface="Dreaming Outloud Pro" panose="03050502040302030504" pitchFamily="66" charset="0"/>
                <a:cs typeface="Dreaming Outloud Pro" panose="03050502040302030504" pitchFamily="66" charset="0"/>
              </a:rPr>
              <a:t>They are in error, who raise you above councils and the universal Church. They are in error, who attribute to you alone the right of interpreting Scripture.</a:t>
            </a:r>
          </a:p>
          <a:p>
            <a:pPr marL="0" indent="0">
              <a:buNone/>
            </a:pPr>
            <a:r>
              <a:rPr lang="en-US" sz="2400" b="0" i="0" dirty="0">
                <a:effectLst/>
                <a:latin typeface="Dreaming Outloud Pro" panose="03050502040302030504" pitchFamily="66" charset="0"/>
                <a:cs typeface="Dreaming Outloud Pro" panose="03050502040302030504" pitchFamily="66" charset="0"/>
              </a:rPr>
              <a:t>For Holy Scripture makes no distinction between them, except that those, who are now boastfully called popes, bishops, and lords, it calls ministers, servants, and stewards, who are to serve the rest in the ministry of the Word, for teaching the faith of Christ and the liberty of believers. For though it is true that we are all equally priests, yet we cannot, nor, if we could, ought we all to minister and teach publicly. through them in the time of your predecessors.</a:t>
            </a:r>
            <a:endParaRPr lang="pt-BR" sz="2400" dirty="0">
              <a:latin typeface="Dreaming Outloud Pro" panose="03050502040302030504" pitchFamily="66" charset="0"/>
              <a:cs typeface="Dreaming Outloud Pro" panose="03050502040302030504" pitchFamily="66" charset="0"/>
            </a:endParaRPr>
          </a:p>
        </p:txBody>
      </p:sp>
      <p:sp>
        <p:nvSpPr>
          <p:cNvPr id="9245" name="Rectangle 9244">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51438F1C-58CB-575C-8D94-45A4A4F013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0727" y="1052832"/>
            <a:ext cx="3718630" cy="53505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58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E78B7-A67F-3AA7-19E0-AB4C38A2F282}"/>
              </a:ext>
            </a:extLst>
          </p:cNvPr>
          <p:cNvSpPr>
            <a:spLocks noGrp="1"/>
          </p:cNvSpPr>
          <p:nvPr>
            <p:ph type="title"/>
          </p:nvPr>
        </p:nvSpPr>
        <p:spPr>
          <a:xfrm>
            <a:off x="6096000" y="162047"/>
            <a:ext cx="5257799" cy="1528642"/>
          </a:xfrm>
        </p:spPr>
        <p:txBody>
          <a:bodyPr>
            <a:normAutofit/>
          </a:bodyPr>
          <a:lstStyle/>
          <a:p>
            <a:pPr algn="ctr"/>
            <a:r>
              <a:rPr lang="en-US" sz="5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Authority Behind the Indulgences</a:t>
            </a:r>
            <a:endParaRPr lang="pt-BR" sz="5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20E139D-99BB-4CFC-5F99-5279AAC78254}"/>
              </a:ext>
            </a:extLst>
          </p:cNvPr>
          <p:cNvSpPr>
            <a:spLocks noGrp="1"/>
          </p:cNvSpPr>
          <p:nvPr>
            <p:ph idx="1"/>
          </p:nvPr>
        </p:nvSpPr>
        <p:spPr>
          <a:xfrm>
            <a:off x="6096000" y="1809442"/>
            <a:ext cx="5362936" cy="4686360"/>
          </a:xfrm>
        </p:spPr>
        <p:txBody>
          <a:bodyPr>
            <a:noAutofit/>
          </a:bodyPr>
          <a:lstStyle/>
          <a:p>
            <a:pPr marL="0" indent="0" algn="ctr">
              <a:buNone/>
            </a:pPr>
            <a:r>
              <a:rPr lang="en-US" sz="3000" dirty="0"/>
              <a:t>Indulgences were not only something that historically had been validated by the church tradition, but they were in Luther’s time issued and upheld by the Pope himself, the supreme and unquestionable leader of the church. They were part of the Roman Catholic penitential system based on the church’s authority to forgive sins.</a:t>
            </a:r>
            <a:endParaRPr lang="pt-BR" sz="3000" dirty="0"/>
          </a:p>
        </p:txBody>
      </p:sp>
      <p:pic>
        <p:nvPicPr>
          <p:cNvPr id="1026" name="Picture 2" descr="undefined">
            <a:extLst>
              <a:ext uri="{FF2B5EF4-FFF2-40B4-BE49-F238E27FC236}">
                <a16:creationId xmlns:a16="http://schemas.microsoft.com/office/drawing/2014/main" id="{7D6AB6E7-94F2-7439-C28D-9296F6DCF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80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92276F-1BAC-1ED7-7882-8B627C078825}"/>
              </a:ext>
            </a:extLst>
          </p:cNvPr>
          <p:cNvSpPr txBox="1"/>
          <p:nvPr/>
        </p:nvSpPr>
        <p:spPr>
          <a:xfrm>
            <a:off x="0" y="5888504"/>
            <a:ext cx="5180012" cy="9694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err="1">
                <a:solidFill>
                  <a:schemeClr val="bg1"/>
                </a:solidFill>
                <a:latin typeface="Arial Nova Cond" panose="020B0506020202020204" pitchFamily="34" charset="0"/>
                <a:hlinkClick r:id="rId3" tooltip="Raphael">
                  <a:extLst>
                    <a:ext uri="{A12FA001-AC4F-418D-AE19-62706E023703}">
                      <ahyp:hlinkClr xmlns:ahyp="http://schemas.microsoft.com/office/drawing/2018/hyperlinkcolor" val="tx"/>
                    </a:ext>
                  </a:extLst>
                </a:hlinkClick>
              </a:rPr>
              <a:t>Raphael</a:t>
            </a:r>
            <a:r>
              <a:rPr lang="pt-BR" sz="1500" b="1" dirty="0" err="1">
                <a:solidFill>
                  <a:schemeClr val="bg1"/>
                </a:solidFill>
                <a:latin typeface="Arial Nova Cond" panose="020B0506020202020204" pitchFamily="34" charset="0"/>
              </a:rPr>
              <a:t>'s</a:t>
            </a:r>
            <a:r>
              <a:rPr lang="pt-BR" sz="1500" b="1" dirty="0">
                <a:solidFill>
                  <a:schemeClr val="bg1"/>
                </a:solidFill>
                <a:latin typeface="Arial Nova Cond" panose="020B0506020202020204" pitchFamily="34" charset="0"/>
              </a:rPr>
              <a:t> Portrait </a:t>
            </a:r>
            <a:r>
              <a:rPr lang="pt-BR" sz="1500" b="1" dirty="0" err="1">
                <a:solidFill>
                  <a:schemeClr val="bg1"/>
                </a:solidFill>
                <a:latin typeface="Arial Nova Cond" panose="020B0506020202020204" pitchFamily="34" charset="0"/>
              </a:rPr>
              <a:t>of</a:t>
            </a:r>
            <a:r>
              <a:rPr lang="pt-BR" sz="1500" b="1" dirty="0">
                <a:solidFill>
                  <a:schemeClr val="bg1"/>
                </a:solidFill>
                <a:latin typeface="Arial Nova Cond" panose="020B0506020202020204" pitchFamily="34" charset="0"/>
              </a:rPr>
              <a:t> </a:t>
            </a:r>
            <a:r>
              <a:rPr lang="pt-BR" sz="1500" b="1" dirty="0">
                <a:solidFill>
                  <a:schemeClr val="bg1"/>
                </a:solidFill>
                <a:latin typeface="Arial Nova Cond" panose="020B0506020202020204" pitchFamily="34" charset="0"/>
                <a:hlinkClick r:id="rId4" tooltip="Portrait of Leo X (Raphael)">
                  <a:extLst>
                    <a:ext uri="{A12FA001-AC4F-418D-AE19-62706E023703}">
                      <ahyp:hlinkClr xmlns:ahyp="http://schemas.microsoft.com/office/drawing/2018/hyperlinkcolor" val="tx"/>
                    </a:ext>
                  </a:extLst>
                </a:hlinkClick>
              </a:rPr>
              <a:t>Leo X</a:t>
            </a:r>
            <a:r>
              <a:rPr lang="pt-BR" sz="1500" b="1" dirty="0">
                <a:solidFill>
                  <a:schemeClr val="bg1"/>
                </a:solidFill>
                <a:latin typeface="Arial Nova Cond" panose="020B0506020202020204" pitchFamily="34" charset="0"/>
              </a:rPr>
              <a:t> </a:t>
            </a:r>
            <a:r>
              <a:rPr lang="pt-BR" sz="1500" b="1" dirty="0" err="1">
                <a:solidFill>
                  <a:schemeClr val="bg1"/>
                </a:solidFill>
                <a:latin typeface="Arial Nova Cond" panose="020B0506020202020204" pitchFamily="34" charset="0"/>
              </a:rPr>
              <a:t>with</a:t>
            </a:r>
            <a:r>
              <a:rPr lang="pt-BR" sz="1500" b="1" dirty="0">
                <a:solidFill>
                  <a:schemeClr val="bg1"/>
                </a:solidFill>
                <a:latin typeface="Arial Nova Cond" panose="020B0506020202020204" pitchFamily="34" charset="0"/>
              </a:rPr>
              <a:t> </a:t>
            </a:r>
            <a:r>
              <a:rPr lang="pt-BR" sz="1500" b="1" dirty="0" err="1">
                <a:solidFill>
                  <a:schemeClr val="bg1"/>
                </a:solidFill>
                <a:latin typeface="Arial Nova Cond" panose="020B0506020202020204" pitchFamily="34" charset="0"/>
              </a:rPr>
              <a:t>cardinals</a:t>
            </a:r>
            <a:r>
              <a:rPr lang="pt-BR" sz="1500" b="1" dirty="0">
                <a:solidFill>
                  <a:schemeClr val="bg1"/>
                </a:solidFill>
                <a:latin typeface="Arial Nova Cond" panose="020B0506020202020204" pitchFamily="34" charset="0"/>
              </a:rPr>
              <a:t> </a:t>
            </a:r>
            <a:r>
              <a:rPr lang="pt-BR" sz="1500" b="1" dirty="0">
                <a:solidFill>
                  <a:schemeClr val="bg1"/>
                </a:solidFill>
                <a:latin typeface="Arial Nova Cond" panose="020B0506020202020204" pitchFamily="34" charset="0"/>
                <a:hlinkClick r:id="rId5" tooltip="Pope Clement VII">
                  <a:extLst>
                    <a:ext uri="{A12FA001-AC4F-418D-AE19-62706E023703}">
                      <ahyp:hlinkClr xmlns:ahyp="http://schemas.microsoft.com/office/drawing/2018/hyperlinkcolor" val="tx"/>
                    </a:ext>
                  </a:extLst>
                </a:hlinkClick>
              </a:rPr>
              <a:t>Giulio de' Medici</a:t>
            </a:r>
            <a:r>
              <a:rPr lang="pt-BR" sz="1500" b="1" dirty="0">
                <a:solidFill>
                  <a:schemeClr val="bg1"/>
                </a:solidFill>
                <a:latin typeface="Arial Nova Cond" panose="020B0506020202020204" pitchFamily="34" charset="0"/>
              </a:rPr>
              <a:t> (later </a:t>
            </a:r>
            <a:r>
              <a:rPr lang="pt-BR" sz="1500" b="1" dirty="0">
                <a:solidFill>
                  <a:schemeClr val="bg1"/>
                </a:solidFill>
                <a:latin typeface="Arial Nova Cond" panose="020B0506020202020204" pitchFamily="34" charset="0"/>
                <a:hlinkClick r:id="rId6" tooltip="Clement VII">
                  <a:extLst>
                    <a:ext uri="{A12FA001-AC4F-418D-AE19-62706E023703}">
                      <ahyp:hlinkClr xmlns:ahyp="http://schemas.microsoft.com/office/drawing/2018/hyperlinkcolor" val="tx"/>
                    </a:ext>
                  </a:extLst>
                </a:hlinkClick>
              </a:rPr>
              <a:t>Pope Clement VII</a:t>
            </a:r>
            <a:r>
              <a:rPr lang="pt-BR" sz="1500" b="1" dirty="0">
                <a:solidFill>
                  <a:schemeClr val="bg1"/>
                </a:solidFill>
                <a:latin typeface="Arial Nova Cond" panose="020B0506020202020204" pitchFamily="34" charset="0"/>
              </a:rPr>
              <a:t>) </a:t>
            </a:r>
            <a:r>
              <a:rPr lang="pt-BR" sz="1500" b="1" dirty="0" err="1">
                <a:solidFill>
                  <a:schemeClr val="bg1"/>
                </a:solidFill>
                <a:latin typeface="Arial Nova Cond" panose="020B0506020202020204" pitchFamily="34" charset="0"/>
              </a:rPr>
              <a:t>and</a:t>
            </a:r>
            <a:r>
              <a:rPr lang="pt-BR" sz="1500" b="1" dirty="0">
                <a:solidFill>
                  <a:schemeClr val="bg1"/>
                </a:solidFill>
                <a:latin typeface="Arial Nova Cond" panose="020B0506020202020204" pitchFamily="34" charset="0"/>
              </a:rPr>
              <a:t> </a:t>
            </a:r>
            <a:r>
              <a:rPr lang="pt-BR" sz="1500" b="1" dirty="0">
                <a:solidFill>
                  <a:schemeClr val="bg1"/>
                </a:solidFill>
                <a:latin typeface="Arial Nova Cond" panose="020B0506020202020204" pitchFamily="34" charset="0"/>
                <a:hlinkClick r:id="rId7" tooltip="Luigi de' Rossi">
                  <a:extLst>
                    <a:ext uri="{A12FA001-AC4F-418D-AE19-62706E023703}">
                      <ahyp:hlinkClr xmlns:ahyp="http://schemas.microsoft.com/office/drawing/2018/hyperlinkcolor" val="tx"/>
                    </a:ext>
                  </a:extLst>
                </a:hlinkClick>
              </a:rPr>
              <a:t>Luigi de' Rossi</a:t>
            </a:r>
            <a:r>
              <a:rPr lang="pt-BR" sz="1500" b="1" dirty="0">
                <a:solidFill>
                  <a:schemeClr val="bg1"/>
                </a:solidFill>
                <a:latin typeface="Arial Nova Cond" panose="020B0506020202020204" pitchFamily="34" charset="0"/>
              </a:rPr>
              <a:t>, </a:t>
            </a:r>
            <a:r>
              <a:rPr lang="pt-BR" sz="1500" b="1" dirty="0" err="1">
                <a:solidFill>
                  <a:schemeClr val="bg1"/>
                </a:solidFill>
                <a:latin typeface="Arial Nova Cond" panose="020B0506020202020204" pitchFamily="34" charset="0"/>
              </a:rPr>
              <a:t>his</a:t>
            </a:r>
            <a:r>
              <a:rPr lang="pt-BR" sz="1500" b="1" dirty="0">
                <a:solidFill>
                  <a:schemeClr val="bg1"/>
                </a:solidFill>
                <a:latin typeface="Arial Nova Cond" panose="020B0506020202020204" pitchFamily="34" charset="0"/>
              </a:rPr>
              <a:t> </a:t>
            </a:r>
            <a:r>
              <a:rPr lang="pt-BR" sz="1500" b="1" dirty="0" err="1">
                <a:solidFill>
                  <a:schemeClr val="bg1"/>
                </a:solidFill>
                <a:latin typeface="Arial Nova Cond" panose="020B0506020202020204" pitchFamily="34" charset="0"/>
              </a:rPr>
              <a:t>first</a:t>
            </a:r>
            <a:r>
              <a:rPr lang="pt-BR" sz="1500" b="1" dirty="0">
                <a:solidFill>
                  <a:schemeClr val="bg1"/>
                </a:solidFill>
                <a:latin typeface="Arial Nova Cond" panose="020B0506020202020204" pitchFamily="34" charset="0"/>
              </a:rPr>
              <a:t> </a:t>
            </a:r>
            <a:r>
              <a:rPr lang="pt-BR" sz="1500" b="1" dirty="0" err="1">
                <a:solidFill>
                  <a:schemeClr val="bg1"/>
                </a:solidFill>
                <a:latin typeface="Arial Nova Cond" panose="020B0506020202020204" pitchFamily="34" charset="0"/>
              </a:rPr>
              <a:t>cousins</a:t>
            </a:r>
            <a:r>
              <a:rPr lang="pt-BR" sz="1500" b="1" dirty="0">
                <a:solidFill>
                  <a:schemeClr val="bg1"/>
                </a:solidFill>
                <a:latin typeface="Arial Nova Cond" panose="020B0506020202020204" pitchFamily="34" charset="0"/>
              </a:rPr>
              <a:t>. (</a:t>
            </a:r>
            <a:r>
              <a:rPr lang="pt-BR" sz="1500" b="1" dirty="0" err="1">
                <a:solidFill>
                  <a:schemeClr val="bg1"/>
                </a:solidFill>
                <a:latin typeface="Arial Nova Cond" panose="020B0506020202020204" pitchFamily="34" charset="0"/>
                <a:hlinkClick r:id="rId8" tooltip="Uffizi">
                  <a:extLst>
                    <a:ext uri="{A12FA001-AC4F-418D-AE19-62706E023703}">
                      <ahyp:hlinkClr xmlns:ahyp="http://schemas.microsoft.com/office/drawing/2018/hyperlinkcolor" val="tx"/>
                    </a:ext>
                  </a:extLst>
                </a:hlinkClick>
              </a:rPr>
              <a:t>Uffizi</a:t>
            </a:r>
            <a:r>
              <a:rPr lang="pt-BR" sz="1500" b="1" dirty="0">
                <a:solidFill>
                  <a:schemeClr val="bg1"/>
                </a:solidFill>
                <a:latin typeface="Arial Nova Cond" panose="020B0506020202020204" pitchFamily="34" charset="0"/>
                <a:hlinkClick r:id="rId8" tooltip="Uffizi">
                  <a:extLst>
                    <a:ext uri="{A12FA001-AC4F-418D-AE19-62706E023703}">
                      <ahyp:hlinkClr xmlns:ahyp="http://schemas.microsoft.com/office/drawing/2018/hyperlinkcolor" val="tx"/>
                    </a:ext>
                  </a:extLst>
                </a:hlinkClick>
              </a:rPr>
              <a:t> </a:t>
            </a:r>
            <a:r>
              <a:rPr lang="pt-BR" sz="1500" b="1" dirty="0" err="1">
                <a:solidFill>
                  <a:schemeClr val="bg1"/>
                </a:solidFill>
                <a:latin typeface="Arial Nova Cond" panose="020B0506020202020204" pitchFamily="34" charset="0"/>
                <a:hlinkClick r:id="rId8" tooltip="Uffizi">
                  <a:extLst>
                    <a:ext uri="{A12FA001-AC4F-418D-AE19-62706E023703}">
                      <ahyp:hlinkClr xmlns:ahyp="http://schemas.microsoft.com/office/drawing/2018/hyperlinkcolor" val="tx"/>
                    </a:ext>
                  </a:extLst>
                </a:hlinkClick>
              </a:rPr>
              <a:t>Gallery</a:t>
            </a:r>
            <a:r>
              <a:rPr lang="pt-BR" sz="1500" b="1" dirty="0">
                <a:solidFill>
                  <a:schemeClr val="bg1"/>
                </a:solidFill>
                <a:latin typeface="Arial Nova Cond" panose="020B0506020202020204" pitchFamily="34" charset="0"/>
              </a:rPr>
              <a:t>, Florence).</a:t>
            </a:r>
          </a:p>
          <a:p>
            <a:r>
              <a:rPr lang="pt-BR" sz="1200" dirty="0" err="1">
                <a:solidFill>
                  <a:schemeClr val="bg1"/>
                </a:solidFill>
              </a:rPr>
              <a:t>Source</a:t>
            </a:r>
            <a:r>
              <a:rPr lang="pt-BR" sz="1200" dirty="0">
                <a:solidFill>
                  <a:schemeClr val="bg1"/>
                </a:solidFill>
              </a:rPr>
              <a:t>: </a:t>
            </a:r>
            <a:r>
              <a:rPr lang="pt-BR" sz="1200" dirty="0" err="1">
                <a:solidFill>
                  <a:schemeClr val="bg1"/>
                </a:solidFill>
              </a:rPr>
              <a:t>Wikicommons</a:t>
            </a:r>
            <a:endParaRPr lang="pt-BR" sz="1200" dirty="0">
              <a:solidFill>
                <a:schemeClr val="bg1"/>
              </a:solidFill>
            </a:endParaRPr>
          </a:p>
        </p:txBody>
      </p:sp>
    </p:spTree>
    <p:extLst>
      <p:ext uri="{BB962C8B-B14F-4D97-AF65-F5344CB8AC3E}">
        <p14:creationId xmlns:p14="http://schemas.microsoft.com/office/powerpoint/2010/main" val="2981581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s://www.awesomestories.com/images/user/cd0802e980.jpg">
            <a:extLst>
              <a:ext uri="{FF2B5EF4-FFF2-40B4-BE49-F238E27FC236}">
                <a16:creationId xmlns:a16="http://schemas.microsoft.com/office/drawing/2014/main" id="{3B88AE27-2987-4CA0-88BD-F2ABD0DA4E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7" b="143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idx="1"/>
          </p:nvPr>
        </p:nvSpPr>
        <p:spPr>
          <a:xfrm>
            <a:off x="303495" y="352566"/>
            <a:ext cx="4172251" cy="6215754"/>
          </a:xfrm>
          <a:ln/>
        </p:spPr>
        <p:style>
          <a:lnRef idx="3">
            <a:schemeClr val="lt1"/>
          </a:lnRef>
          <a:fillRef idx="1">
            <a:schemeClr val="dk1"/>
          </a:fillRef>
          <a:effectRef idx="1">
            <a:schemeClr val="dk1"/>
          </a:effectRef>
          <a:fontRef idx="minor">
            <a:schemeClr val="lt1"/>
          </a:fontRef>
        </p:style>
        <p:txBody>
          <a:bodyPr>
            <a:noAutofit/>
          </a:bodyPr>
          <a:lstStyle/>
          <a:p>
            <a:pPr marL="0" indent="0" algn="ctr">
              <a:buNone/>
            </a:pPr>
            <a:r>
              <a:rPr lang="en-US" sz="3100" spc="-50" dirty="0">
                <a:solidFill>
                  <a:schemeClr val="bg1"/>
                </a:solidFill>
              </a:rPr>
              <a:t>The Debate of Leipzig leads the church to officially condemn Luther’s writings as heretical. At this point, conciliation is not possible anymore. After being made aware of his excommunication Luther published three books challenging the authority of the Pope and stating the supremacy of Scripture.</a:t>
            </a:r>
          </a:p>
        </p:txBody>
      </p:sp>
      <p:pic>
        <p:nvPicPr>
          <p:cNvPr id="7170" name="Picture 2" descr="https://upload.wikimedia.org/wikipedia/commons/5/5d/BullExurgeDomine.jpg">
            <a:extLst>
              <a:ext uri="{FF2B5EF4-FFF2-40B4-BE49-F238E27FC236}">
                <a16:creationId xmlns:a16="http://schemas.microsoft.com/office/drawing/2014/main" id="{879FDF4A-A18A-4C75-8D05-B22EAB57B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4175" y="3433234"/>
            <a:ext cx="2444864" cy="3287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4A8B893B-88C4-44A9-9F7D-736F8E5B2228}"/>
              </a:ext>
            </a:extLst>
          </p:cNvPr>
          <p:cNvSpPr txBox="1"/>
          <p:nvPr/>
        </p:nvSpPr>
        <p:spPr>
          <a:xfrm>
            <a:off x="7184192" y="5797116"/>
            <a:ext cx="2409983"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Bull </a:t>
            </a:r>
            <a:r>
              <a:rPr kumimoji="0" lang="pt-BR"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Exsurge Domine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Promulgated</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Julho 15, 1520.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Ratified</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in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January</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3, 1521.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Source</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aixaDeTexto 11">
            <a:extLst>
              <a:ext uri="{FF2B5EF4-FFF2-40B4-BE49-F238E27FC236}">
                <a16:creationId xmlns:a16="http://schemas.microsoft.com/office/drawing/2014/main" id="{33CC3E44-59C4-42FB-8E0F-1DA330E457CB}"/>
              </a:ext>
            </a:extLst>
          </p:cNvPr>
          <p:cNvSpPr txBox="1"/>
          <p:nvPr/>
        </p:nvSpPr>
        <p:spPr>
          <a:xfrm>
            <a:off x="6476942" y="0"/>
            <a:ext cx="5715058" cy="6924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Luther </a:t>
            </a:r>
            <a:r>
              <a:rPr kumimoji="0" lang="pt-BR" sz="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burning</a:t>
            </a: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pt-BR" sz="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a:t>
            </a: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Papal Bull </a:t>
            </a:r>
            <a:r>
              <a:rPr kumimoji="0" lang="pt-BR" sz="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December</a:t>
            </a: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10, (1885).</a:t>
            </a:r>
            <a:endParaRPr kumimoji="0" lang="pt-BR" sz="1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Karl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Aspelin</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pt-BR" sz="1200" dirty="0" err="1">
                <a:solidFill>
                  <a:prstClr val="white"/>
                </a:solidFill>
                <a:latin typeface="Calibri" panose="020F0502020204030204"/>
              </a:rPr>
              <a:t>Oil</a:t>
            </a:r>
            <a:r>
              <a:rPr lang="pt-BR" sz="1200" dirty="0">
                <a:solidFill>
                  <a:prstClr val="white"/>
                </a:solidFill>
                <a:latin typeface="Calibri" panose="020F0502020204030204"/>
              </a:rPr>
              <a:t> </a:t>
            </a:r>
            <a:r>
              <a:rPr lang="pt-BR" sz="1200" dirty="0" err="1">
                <a:solidFill>
                  <a:prstClr val="white"/>
                </a:solidFill>
                <a:latin typeface="Calibri" panose="020F0502020204030204"/>
              </a:rPr>
              <a:t>on</a:t>
            </a:r>
            <a:r>
              <a:rPr lang="pt-BR" sz="1200" dirty="0">
                <a:solidFill>
                  <a:prstClr val="white"/>
                </a:solidFill>
                <a:latin typeface="Calibri" panose="020F0502020204030204"/>
              </a:rPr>
              <a:t> Canvas)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Source</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109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D498"/>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3B1D6DE-E349-4945-B3EA-36A9B0CB9A4E}"/>
              </a:ext>
            </a:extLst>
          </p:cNvPr>
          <p:cNvSpPr txBox="1"/>
          <p:nvPr/>
        </p:nvSpPr>
        <p:spPr>
          <a:xfrm>
            <a:off x="4892842" y="481264"/>
            <a:ext cx="6866021" cy="5724644"/>
          </a:xfrm>
          <a:prstGeom prst="rect">
            <a:avLst/>
          </a:prstGeom>
          <a:noFill/>
        </p:spPr>
        <p:txBody>
          <a:bodyPr wrap="square" rtlCol="0">
            <a:spAutoFit/>
          </a:bodyPr>
          <a:lstStyle/>
          <a:p>
            <a:pPr algn="ctr"/>
            <a:r>
              <a:rPr lang="pt-BR" sz="3200" b="1" dirty="0">
                <a:latin typeface="Copperplate Gothic Bold" panose="020E0705020206020404" pitchFamily="34" charset="0"/>
                <a:cs typeface="Segoe UI Light" panose="020B0502040204020203" pitchFamily="34" charset="0"/>
              </a:rPr>
              <a:t>Augsburg </a:t>
            </a:r>
            <a:r>
              <a:rPr lang="pt-BR" sz="3200" b="1" dirty="0" err="1">
                <a:latin typeface="Copperplate Gothic Bold" panose="020E0705020206020404" pitchFamily="34" charset="0"/>
                <a:cs typeface="Segoe UI Light" panose="020B0502040204020203" pitchFamily="34" charset="0"/>
              </a:rPr>
              <a:t>Confession</a:t>
            </a:r>
            <a:r>
              <a:rPr lang="pt-BR" sz="3200" b="1" dirty="0">
                <a:latin typeface="Copperplate Gothic Bold" panose="020E0705020206020404" pitchFamily="34" charset="0"/>
                <a:cs typeface="Segoe UI Light" panose="020B0502040204020203" pitchFamily="34" charset="0"/>
              </a:rPr>
              <a:t> (1530)</a:t>
            </a:r>
          </a:p>
          <a:p>
            <a:pPr algn="ctr"/>
            <a:r>
              <a:rPr lang="pt-BR" sz="2800" b="1" i="1" dirty="0" err="1">
                <a:latin typeface="Segoe UI Light" panose="020B0502040204020203" pitchFamily="34" charset="0"/>
                <a:cs typeface="Segoe UI Light" panose="020B0502040204020203" pitchFamily="34" charset="0"/>
              </a:rPr>
              <a:t>Article</a:t>
            </a:r>
            <a:r>
              <a:rPr lang="pt-BR" sz="2800" b="1" i="1" dirty="0">
                <a:latin typeface="Segoe UI Light" panose="020B0502040204020203" pitchFamily="34" charset="0"/>
                <a:cs typeface="Segoe UI Light" panose="020B0502040204020203" pitchFamily="34" charset="0"/>
              </a:rPr>
              <a:t> 28 – </a:t>
            </a:r>
            <a:r>
              <a:rPr lang="pt-BR" sz="2800" b="1" i="1" dirty="0" err="1">
                <a:latin typeface="Segoe UI Light" panose="020B0502040204020203" pitchFamily="34" charset="0"/>
                <a:cs typeface="Segoe UI Light" panose="020B0502040204020203" pitchFamily="34" charset="0"/>
              </a:rPr>
              <a:t>Of</a:t>
            </a:r>
            <a:r>
              <a:rPr lang="pt-BR" sz="2800" b="1" i="1" dirty="0">
                <a:latin typeface="Segoe UI Light" panose="020B0502040204020203" pitchFamily="34" charset="0"/>
                <a:cs typeface="Segoe UI Light" panose="020B0502040204020203" pitchFamily="34" charset="0"/>
              </a:rPr>
              <a:t> </a:t>
            </a:r>
            <a:r>
              <a:rPr lang="pt-BR" sz="2800" b="1" i="1" dirty="0" err="1">
                <a:latin typeface="Segoe UI Light" panose="020B0502040204020203" pitchFamily="34" charset="0"/>
                <a:cs typeface="Segoe UI Light" panose="020B0502040204020203" pitchFamily="34" charset="0"/>
              </a:rPr>
              <a:t>Ecclesiastical</a:t>
            </a:r>
            <a:r>
              <a:rPr lang="pt-BR" sz="2800" b="1" i="1" dirty="0">
                <a:latin typeface="Segoe UI Light" panose="020B0502040204020203" pitchFamily="34" charset="0"/>
                <a:cs typeface="Segoe UI Light" panose="020B0502040204020203" pitchFamily="34" charset="0"/>
              </a:rPr>
              <a:t> Power</a:t>
            </a:r>
          </a:p>
          <a:p>
            <a:endParaRPr lang="pt-BR" sz="3600" i="1" dirty="0">
              <a:latin typeface="Segoe UI Light" panose="020B0502040204020203" pitchFamily="34" charset="0"/>
              <a:cs typeface="Segoe UI Light" panose="020B0502040204020203" pitchFamily="34" charset="0"/>
            </a:endParaRPr>
          </a:p>
          <a:p>
            <a:pPr marL="177800" algn="just"/>
            <a:r>
              <a:rPr lang="en-US" sz="2800" dirty="0">
                <a:latin typeface="Arial Nova Cond Light" panose="020B0306020202020204" pitchFamily="34" charset="0"/>
              </a:rPr>
              <a:t>But concerning this question it is taught on our part (as has been shown above) that bishops have no power to decree anything against the Gospel. The Canonical Laws teach the same thing (Dist. IX). Now, it is against Scripture to establish or require the observance of any traditions, to the end that by such observance we may make satisfaction for sins, or merit grace and righteousness.</a:t>
            </a:r>
          </a:p>
          <a:p>
            <a:pPr marL="177800" algn="just"/>
            <a:endParaRPr lang="en-US" sz="2800" dirty="0">
              <a:latin typeface="Arial Nova Cond Light" panose="020B0306020202020204" pitchFamily="34" charset="0"/>
            </a:endParaRPr>
          </a:p>
          <a:p>
            <a:pPr algn="just"/>
            <a:r>
              <a:rPr lang="en-US" sz="2000" dirty="0">
                <a:latin typeface="Arial Nova Cond Light" panose="020B0306020202020204" pitchFamily="34" charset="0"/>
              </a:rPr>
              <a:t>Source: </a:t>
            </a:r>
            <a:r>
              <a:rPr lang="en-US" sz="2000" dirty="0">
                <a:hlinkClick r:id="rId2"/>
              </a:rPr>
              <a:t>The Augsburg Confession · BookOfConcord.org</a:t>
            </a:r>
            <a:endParaRPr lang="pt-BR" sz="2000" dirty="0">
              <a:latin typeface="Arial Nova Cond Light" panose="020B0306020202020204" pitchFamily="34" charset="0"/>
            </a:endParaRPr>
          </a:p>
        </p:txBody>
      </p:sp>
      <p:pic>
        <p:nvPicPr>
          <p:cNvPr id="15364" name="Picture 4" descr="Resultado de imagem para Augsburg Confession">
            <a:extLst>
              <a:ext uri="{FF2B5EF4-FFF2-40B4-BE49-F238E27FC236}">
                <a16:creationId xmlns:a16="http://schemas.microsoft.com/office/drawing/2014/main" id="{75F43E97-DF3C-4BBB-8B60-F4F36185D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70" y="392364"/>
            <a:ext cx="3970157" cy="6047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4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D498"/>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3B1D6DE-E349-4945-B3EA-36A9B0CB9A4E}"/>
              </a:ext>
            </a:extLst>
          </p:cNvPr>
          <p:cNvSpPr txBox="1"/>
          <p:nvPr/>
        </p:nvSpPr>
        <p:spPr>
          <a:xfrm>
            <a:off x="4892842" y="481264"/>
            <a:ext cx="6866021" cy="5786199"/>
          </a:xfrm>
          <a:prstGeom prst="rect">
            <a:avLst/>
          </a:prstGeom>
          <a:noFill/>
        </p:spPr>
        <p:txBody>
          <a:bodyPr wrap="square" rtlCol="0">
            <a:spAutoFit/>
          </a:bodyPr>
          <a:lstStyle/>
          <a:p>
            <a:pPr algn="ctr"/>
            <a:r>
              <a:rPr lang="pt-BR" sz="3200" b="1" dirty="0">
                <a:latin typeface="Copperplate Gothic Bold" panose="020E0705020206020404" pitchFamily="34" charset="0"/>
                <a:cs typeface="Segoe UI Light" panose="020B0502040204020203" pitchFamily="34" charset="0"/>
              </a:rPr>
              <a:t>Augsburg </a:t>
            </a:r>
            <a:r>
              <a:rPr lang="pt-BR" sz="3200" b="1" dirty="0" err="1">
                <a:latin typeface="Copperplate Gothic Bold" panose="020E0705020206020404" pitchFamily="34" charset="0"/>
                <a:cs typeface="Segoe UI Light" panose="020B0502040204020203" pitchFamily="34" charset="0"/>
              </a:rPr>
              <a:t>Confession</a:t>
            </a:r>
            <a:r>
              <a:rPr lang="pt-BR" sz="3200" b="1" dirty="0">
                <a:latin typeface="Copperplate Gothic Bold" panose="020E0705020206020404" pitchFamily="34" charset="0"/>
                <a:cs typeface="Segoe UI Light" panose="020B0502040204020203" pitchFamily="34" charset="0"/>
              </a:rPr>
              <a:t> (1530)</a:t>
            </a:r>
          </a:p>
          <a:p>
            <a:pPr algn="ctr"/>
            <a:r>
              <a:rPr lang="pt-BR" sz="2800" b="1" i="1" dirty="0" err="1">
                <a:latin typeface="Segoe UI Light" panose="020B0502040204020203" pitchFamily="34" charset="0"/>
                <a:cs typeface="Segoe UI Light" panose="020B0502040204020203" pitchFamily="34" charset="0"/>
              </a:rPr>
              <a:t>Article</a:t>
            </a:r>
            <a:r>
              <a:rPr lang="pt-BR" sz="2800" b="1" i="1" dirty="0">
                <a:latin typeface="Segoe UI Light" panose="020B0502040204020203" pitchFamily="34" charset="0"/>
                <a:cs typeface="Segoe UI Light" panose="020B0502040204020203" pitchFamily="34" charset="0"/>
              </a:rPr>
              <a:t> 28 – </a:t>
            </a:r>
            <a:r>
              <a:rPr lang="pt-BR" sz="2800" b="1" i="1" dirty="0" err="1">
                <a:latin typeface="Segoe UI Light" panose="020B0502040204020203" pitchFamily="34" charset="0"/>
                <a:cs typeface="Segoe UI Light" panose="020B0502040204020203" pitchFamily="34" charset="0"/>
              </a:rPr>
              <a:t>Of</a:t>
            </a:r>
            <a:r>
              <a:rPr lang="pt-BR" sz="2800" b="1" i="1" dirty="0">
                <a:latin typeface="Segoe UI Light" panose="020B0502040204020203" pitchFamily="34" charset="0"/>
                <a:cs typeface="Segoe UI Light" panose="020B0502040204020203" pitchFamily="34" charset="0"/>
              </a:rPr>
              <a:t> </a:t>
            </a:r>
            <a:r>
              <a:rPr lang="pt-BR" sz="2800" b="1" i="1" dirty="0" err="1">
                <a:latin typeface="Segoe UI Light" panose="020B0502040204020203" pitchFamily="34" charset="0"/>
                <a:cs typeface="Segoe UI Light" panose="020B0502040204020203" pitchFamily="34" charset="0"/>
              </a:rPr>
              <a:t>Ecclesiastical</a:t>
            </a:r>
            <a:r>
              <a:rPr lang="pt-BR" sz="2800" b="1" i="1" dirty="0">
                <a:latin typeface="Segoe UI Light" panose="020B0502040204020203" pitchFamily="34" charset="0"/>
                <a:cs typeface="Segoe UI Light" panose="020B0502040204020203" pitchFamily="34" charset="0"/>
              </a:rPr>
              <a:t> Power</a:t>
            </a:r>
          </a:p>
          <a:p>
            <a:endParaRPr lang="pt-BR" sz="1000" i="1" dirty="0">
              <a:latin typeface="Segoe UI Light" panose="020B0502040204020203" pitchFamily="34" charset="0"/>
              <a:cs typeface="Segoe UI Light" panose="020B0502040204020203" pitchFamily="34" charset="0"/>
            </a:endParaRPr>
          </a:p>
          <a:p>
            <a:pPr algn="just"/>
            <a:endParaRPr lang="en-US" sz="2800" dirty="0">
              <a:latin typeface="Arial Nova Cond Light" panose="020B0306020202020204" pitchFamily="34" charset="0"/>
            </a:endParaRPr>
          </a:p>
          <a:p>
            <a:pPr marL="173038" algn="just"/>
            <a:r>
              <a:rPr lang="en-US" sz="2800" dirty="0">
                <a:latin typeface="Arial Nova Cond Light" panose="020B0306020202020204" pitchFamily="34" charset="0"/>
              </a:rPr>
              <a:t>Since, therefore, ordinances instituted as things necessary, or with an opinion of meriting grace, are contrary to the Gospel, it follows that it is not lawful for any bishop to institute or exact such services. For it is necessary that the doctrine of Christian liberty be preserved in the churches, namely, that the bondage of the Law is not necessary to justification</a:t>
            </a:r>
          </a:p>
          <a:p>
            <a:pPr algn="just"/>
            <a:endParaRPr lang="en-US" sz="2800" dirty="0">
              <a:latin typeface="Arial Nova Cond Light" panose="020B0306020202020204" pitchFamily="34" charset="0"/>
            </a:endParaRPr>
          </a:p>
          <a:p>
            <a:pPr algn="just"/>
            <a:r>
              <a:rPr lang="en-US" sz="2000" dirty="0">
                <a:latin typeface="Arial Nova Cond Light" panose="020B0306020202020204" pitchFamily="34" charset="0"/>
              </a:rPr>
              <a:t>Source: </a:t>
            </a:r>
            <a:r>
              <a:rPr lang="en-US" sz="2000" dirty="0">
                <a:hlinkClick r:id="rId2"/>
              </a:rPr>
              <a:t>The Augsburg Confession · BookOfConcord.org</a:t>
            </a:r>
            <a:endParaRPr lang="pt-BR" sz="2000" dirty="0">
              <a:latin typeface="Arial Nova Cond Light" panose="020B0306020202020204" pitchFamily="34" charset="0"/>
            </a:endParaRPr>
          </a:p>
        </p:txBody>
      </p:sp>
      <p:pic>
        <p:nvPicPr>
          <p:cNvPr id="4" name="Picture 4" descr="Resultado de imagem para Augsburg Confession">
            <a:extLst>
              <a:ext uri="{FF2B5EF4-FFF2-40B4-BE49-F238E27FC236}">
                <a16:creationId xmlns:a16="http://schemas.microsoft.com/office/drawing/2014/main" id="{B32775CC-B80B-42FF-9744-96FF21F41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70" y="392364"/>
            <a:ext cx="3970157" cy="6047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583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20C7B-E507-4150-85D2-DCBF11C5A568}"/>
              </a:ext>
            </a:extLst>
          </p:cNvPr>
          <p:cNvSpPr>
            <a:spLocks noGrp="1"/>
          </p:cNvSpPr>
          <p:nvPr>
            <p:ph type="title"/>
          </p:nvPr>
        </p:nvSpPr>
        <p:spPr>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a:bodyPr>
          <a:lstStyle/>
          <a:p>
            <a:r>
              <a:rPr lang="pt-BR" sz="3700" dirty="0" err="1">
                <a:latin typeface="Copperplate Gothic Bold" panose="020E0705020206020404" pitchFamily="34" charset="0"/>
              </a:rPr>
              <a:t>French</a:t>
            </a:r>
            <a:r>
              <a:rPr lang="pt-BR" sz="3700" dirty="0">
                <a:latin typeface="Copperplate Gothic Bold" panose="020E0705020206020404" pitchFamily="34" charset="0"/>
              </a:rPr>
              <a:t> </a:t>
            </a:r>
            <a:r>
              <a:rPr lang="pt-BR" sz="3700" dirty="0" err="1">
                <a:latin typeface="Copperplate Gothic Bold" panose="020E0705020206020404" pitchFamily="34" charset="0"/>
              </a:rPr>
              <a:t>Confession</a:t>
            </a:r>
            <a:r>
              <a:rPr lang="pt-BR" sz="3700" dirty="0">
                <a:latin typeface="Copperplate Gothic Bold" panose="020E0705020206020404" pitchFamily="34" charset="0"/>
              </a:rPr>
              <a:t>, La </a:t>
            </a:r>
            <a:r>
              <a:rPr lang="pt-BR" sz="3700" dirty="0" err="1">
                <a:latin typeface="Copperplate Gothic Bold" panose="020E0705020206020404" pitchFamily="34" charset="0"/>
              </a:rPr>
              <a:t>Rochele</a:t>
            </a:r>
            <a:r>
              <a:rPr lang="pt-BR" sz="3700" dirty="0">
                <a:latin typeface="Copperplate Gothic Bold" panose="020E0705020206020404" pitchFamily="34" charset="0"/>
              </a:rPr>
              <a:t> </a:t>
            </a:r>
            <a:r>
              <a:rPr lang="pt-BR" sz="3000" dirty="0">
                <a:latin typeface="Copperplate Gothic Bold" panose="020E0705020206020404" pitchFamily="34" charset="0"/>
              </a:rPr>
              <a:t>(1559)</a:t>
            </a:r>
          </a:p>
        </p:txBody>
      </p:sp>
      <p:sp>
        <p:nvSpPr>
          <p:cNvPr id="3" name="Retângulo 2">
            <a:extLst>
              <a:ext uri="{FF2B5EF4-FFF2-40B4-BE49-F238E27FC236}">
                <a16:creationId xmlns:a16="http://schemas.microsoft.com/office/drawing/2014/main" id="{4C000003-3512-4AD5-8BB9-D7FF8F2A6272}"/>
              </a:ext>
            </a:extLst>
          </p:cNvPr>
          <p:cNvSpPr/>
          <p:nvPr/>
        </p:nvSpPr>
        <p:spPr>
          <a:xfrm>
            <a:off x="838200" y="2164030"/>
            <a:ext cx="6388442" cy="3847207"/>
          </a:xfrm>
          <a:prstGeom prst="rect">
            <a:avLst/>
          </a:prstGeom>
        </p:spPr>
        <p:txBody>
          <a:bodyPr wrap="square">
            <a:spAutoFit/>
          </a:bodyPr>
          <a:lstStyle/>
          <a:p>
            <a:pPr marL="92075" lvl="0" algn="just">
              <a:tabLst>
                <a:tab pos="457200" algn="l"/>
                <a:tab pos="874395" algn="l"/>
              </a:tabLst>
            </a:pPr>
            <a:r>
              <a:rPr lang="en-US" sz="2800" dirty="0">
                <a:latin typeface="Arial Nova Cond Light" panose="020B0306020202020204" pitchFamily="34" charset="0"/>
              </a:rPr>
              <a:t>We know these books to be canonical, and the sure rule of our faith, not so much by the common accord and consent of the Church, as by the </a:t>
            </a:r>
            <a:r>
              <a:rPr lang="en-US" sz="2800" u="sng" dirty="0">
                <a:latin typeface="Arial Nova Cond Light" panose="020B0306020202020204" pitchFamily="34" charset="0"/>
              </a:rPr>
              <a:t>testimony and inward illumination of the Holy Spirit</a:t>
            </a:r>
            <a:r>
              <a:rPr lang="en-US" sz="2800" dirty="0">
                <a:latin typeface="Arial Nova Cond Light" panose="020B0306020202020204" pitchFamily="34" charset="0"/>
              </a:rPr>
              <a:t>, which enables us to distinguish them from other ecclesiastical books upon which, however useful, we can not found any articles of faith.</a:t>
            </a:r>
          </a:p>
          <a:p>
            <a:pPr lvl="0" algn="ctr">
              <a:tabLst>
                <a:tab pos="457200" algn="l"/>
                <a:tab pos="874395" algn="l"/>
              </a:tabLst>
            </a:pPr>
            <a:r>
              <a:rPr lang="pt-BR" sz="2000" b="1"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Article</a:t>
            </a:r>
            <a:r>
              <a:rPr lang="pt-BR" sz="2000"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4</a:t>
            </a:r>
          </a:p>
        </p:txBody>
      </p:sp>
      <p:pic>
        <p:nvPicPr>
          <p:cNvPr id="24578" name="Picture 2" descr="https://www.museeprotestant.org/wp-content/uploads/2013/12/0000000449L.jpg">
            <a:extLst>
              <a:ext uri="{FF2B5EF4-FFF2-40B4-BE49-F238E27FC236}">
                <a16:creationId xmlns:a16="http://schemas.microsoft.com/office/drawing/2014/main" id="{9F5C4538-BDEB-4F11-91DC-EDEA798CA8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42" r="9602" b="43704"/>
          <a:stretch/>
        </p:blipFill>
        <p:spPr bwMode="auto">
          <a:xfrm>
            <a:off x="7226642" y="2164030"/>
            <a:ext cx="4329039" cy="37736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01079EC-1054-4B92-B699-30E9F9F09680}"/>
              </a:ext>
            </a:extLst>
          </p:cNvPr>
          <p:cNvSpPr txBox="1"/>
          <p:nvPr/>
        </p:nvSpPr>
        <p:spPr>
          <a:xfrm>
            <a:off x="7226642" y="5937661"/>
            <a:ext cx="4916384" cy="477054"/>
          </a:xfrm>
          <a:prstGeom prst="rect">
            <a:avLst/>
          </a:prstGeom>
          <a:noFill/>
        </p:spPr>
        <p:txBody>
          <a:bodyPr wrap="square" rtlCol="0">
            <a:spAutoFit/>
          </a:bodyPr>
          <a:lstStyle/>
          <a:p>
            <a:r>
              <a:rPr lang="pt-BR" sz="1500" b="1" dirty="0" err="1">
                <a:effectLst>
                  <a:outerShdw blurRad="38100" dist="38100" dir="2700000" algn="tl">
                    <a:srgbClr val="000000">
                      <a:alpha val="43137"/>
                    </a:srgbClr>
                  </a:outerShdw>
                </a:effectLst>
              </a:rPr>
              <a:t>Reformed</a:t>
            </a:r>
            <a:r>
              <a:rPr lang="pt-BR" sz="1500" b="1" dirty="0">
                <a:effectLst>
                  <a:outerShdw blurRad="38100" dist="38100" dir="2700000" algn="tl">
                    <a:srgbClr val="000000">
                      <a:alpha val="43137"/>
                    </a:srgbClr>
                  </a:outerShdw>
                </a:effectLst>
              </a:rPr>
              <a:t> </a:t>
            </a:r>
            <a:r>
              <a:rPr lang="pt-BR" sz="1500" b="1" dirty="0" err="1">
                <a:effectLst>
                  <a:outerShdw blurRad="38100" dist="38100" dir="2700000" algn="tl">
                    <a:srgbClr val="000000">
                      <a:alpha val="43137"/>
                    </a:srgbClr>
                  </a:outerShdw>
                </a:effectLst>
              </a:rPr>
              <a:t>Church</a:t>
            </a:r>
            <a:r>
              <a:rPr lang="pt-BR" sz="1500" b="1" dirty="0">
                <a:effectLst>
                  <a:outerShdw blurRad="38100" dist="38100" dir="2700000" algn="tl">
                    <a:srgbClr val="000000">
                      <a:alpha val="43137"/>
                    </a:srgbClr>
                  </a:outerShdw>
                </a:effectLst>
              </a:rPr>
              <a:t> </a:t>
            </a:r>
            <a:r>
              <a:rPr lang="pt-BR" sz="1500" b="1" dirty="0" err="1">
                <a:effectLst>
                  <a:outerShdw blurRad="38100" dist="38100" dir="2700000" algn="tl">
                    <a:srgbClr val="000000">
                      <a:alpha val="43137"/>
                    </a:srgbClr>
                  </a:outerShdw>
                </a:effectLst>
              </a:rPr>
              <a:t>of</a:t>
            </a:r>
            <a:r>
              <a:rPr lang="pt-BR" sz="1500" b="1" dirty="0">
                <a:effectLst>
                  <a:outerShdw blurRad="38100" dist="38100" dir="2700000" algn="tl">
                    <a:srgbClr val="000000">
                      <a:alpha val="43137"/>
                    </a:srgbClr>
                  </a:outerShdw>
                </a:effectLst>
              </a:rPr>
              <a:t> La </a:t>
            </a:r>
            <a:r>
              <a:rPr lang="pt-BR" sz="1500" b="1" dirty="0" err="1">
                <a:effectLst>
                  <a:outerShdw blurRad="38100" dist="38100" dir="2700000" algn="tl">
                    <a:srgbClr val="000000">
                      <a:alpha val="43137"/>
                    </a:srgbClr>
                  </a:outerShdw>
                </a:effectLst>
              </a:rPr>
              <a:t>Rochele</a:t>
            </a:r>
            <a:r>
              <a:rPr lang="pt-BR" sz="1500" b="1" dirty="0">
                <a:effectLst>
                  <a:outerShdw blurRad="38100" dist="38100" dir="2700000" algn="tl">
                    <a:srgbClr val="000000">
                      <a:alpha val="43137"/>
                    </a:srgbClr>
                  </a:outerShdw>
                </a:effectLst>
              </a:rPr>
              <a:t> (</a:t>
            </a:r>
            <a:r>
              <a:rPr lang="pt-BR" sz="1500" b="1" dirty="0" err="1">
                <a:effectLst>
                  <a:outerShdw blurRad="38100" dist="38100" dir="2700000" algn="tl">
                    <a:srgbClr val="000000">
                      <a:alpha val="43137"/>
                    </a:srgbClr>
                  </a:outerShdw>
                </a:effectLst>
              </a:rPr>
              <a:t>illustration</a:t>
            </a:r>
            <a:r>
              <a:rPr lang="pt-BR" sz="1500" b="1" dirty="0">
                <a:effectLst>
                  <a:outerShdw blurRad="38100" dist="38100" dir="2700000" algn="tl">
                    <a:srgbClr val="000000">
                      <a:alpha val="43137"/>
                    </a:srgbClr>
                  </a:outerShdw>
                </a:effectLst>
              </a:rPr>
              <a:t>)</a:t>
            </a:r>
          </a:p>
          <a:p>
            <a:r>
              <a:rPr lang="pt-BR" sz="1000" dirty="0"/>
              <a:t>https://www.museeprotestant.org/en/notice/la-rochelle-charente-2/</a:t>
            </a:r>
          </a:p>
        </p:txBody>
      </p:sp>
    </p:spTree>
    <p:extLst>
      <p:ext uri="{BB962C8B-B14F-4D97-AF65-F5344CB8AC3E}">
        <p14:creationId xmlns:p14="http://schemas.microsoft.com/office/powerpoint/2010/main" val="3254155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2" descr="Resultado de imagem para column">
            <a:extLst>
              <a:ext uri="{FF2B5EF4-FFF2-40B4-BE49-F238E27FC236}">
                <a16:creationId xmlns:a16="http://schemas.microsoft.com/office/drawing/2014/main" id="{D22D6843-1193-42F6-A1BD-BCD2E1BD3D9C}"/>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ackgroundRemoval t="4441" b="98150" l="13535" r="87071">
                        <a14:foregroundMark x1="9899" y1="3183" x2="86869" y2="7476"/>
                        <a14:foregroundMark x1="86869" y1="7476" x2="71313" y2="15840"/>
                        <a14:foregroundMark x1="71313" y1="15840" x2="26667" y2="13546"/>
                        <a14:foregroundMark x1="26667" y1="13546" x2="14949" y2="4515"/>
                        <a14:foregroundMark x1="23030" y1="84086" x2="36970" y2="94152"/>
                        <a14:foregroundMark x1="36970" y1="94152" x2="80606" y2="98150"/>
                        <a14:foregroundMark x1="80606" y1="98150" x2="69293" y2="85418"/>
                        <a14:foregroundMark x1="69293" y1="85418" x2="47879" y2="86677"/>
                      </a14:backgroundRemoval>
                    </a14:imgEffect>
                  </a14:imgLayer>
                </a14:imgProps>
              </a:ext>
              <a:ext uri="{28A0092B-C50C-407E-A947-70E740481C1C}">
                <a14:useLocalDpi xmlns:a14="http://schemas.microsoft.com/office/drawing/2010/main" val="0"/>
              </a:ext>
            </a:extLst>
          </a:blip>
          <a:srcRect l="4558" t="1673" r="3635" b="2081"/>
          <a:stretch/>
        </p:blipFill>
        <p:spPr bwMode="auto">
          <a:xfrm>
            <a:off x="9003772" y="3337323"/>
            <a:ext cx="2148840" cy="3505596"/>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F682FC64-0499-430A-A47E-D0D14CA552B8}"/>
              </a:ext>
            </a:extLst>
          </p:cNvPr>
          <p:cNvSpPr txBox="1"/>
          <p:nvPr/>
        </p:nvSpPr>
        <p:spPr>
          <a:xfrm rot="16200000">
            <a:off x="9100575" y="4597800"/>
            <a:ext cx="1955233" cy="646331"/>
          </a:xfrm>
          <a:prstGeom prst="rect">
            <a:avLst/>
          </a:prstGeom>
          <a:noFill/>
        </p:spPr>
        <p:txBody>
          <a:bodyPr wrap="square" rtlCol="0">
            <a:spAutoFit/>
          </a:bodyPr>
          <a:lstStyle/>
          <a:p>
            <a:pPr algn="ctr"/>
            <a:r>
              <a:rPr lang="pt-BR" sz="3600" b="1" dirty="0" err="1">
                <a:effectLst>
                  <a:outerShdw blurRad="38100" dist="38100" dir="2700000" algn="tl">
                    <a:srgbClr val="000000">
                      <a:alpha val="43137"/>
                    </a:srgbClr>
                  </a:outerShdw>
                </a:effectLst>
                <a:latin typeface="Century Gothic" panose="020B0502020202020204" pitchFamily="34" charset="0"/>
              </a:rPr>
              <a:t>Church</a:t>
            </a:r>
            <a:endParaRPr lang="pt-BR" sz="3600" b="1" dirty="0">
              <a:effectLst>
                <a:outerShdw blurRad="38100" dist="38100" dir="2700000" algn="tl">
                  <a:srgbClr val="000000">
                    <a:alpha val="43137"/>
                  </a:srgbClr>
                </a:outerShdw>
              </a:effectLst>
              <a:latin typeface="Century Gothic" panose="020B0502020202020204" pitchFamily="34" charset="0"/>
            </a:endParaRPr>
          </a:p>
        </p:txBody>
      </p:sp>
      <p:pic>
        <p:nvPicPr>
          <p:cNvPr id="21510" name="Picture 6" descr="Resultado de imagem para Bible drawing">
            <a:extLst>
              <a:ext uri="{FF2B5EF4-FFF2-40B4-BE49-F238E27FC236}">
                <a16:creationId xmlns:a16="http://schemas.microsoft.com/office/drawing/2014/main" id="{7E73C92B-CDB4-4132-98F0-CCDF48A8497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250" r="96429">
                        <a14:foregroundMark x1="16607" y1="51905" x2="7321" y2="59683"/>
                        <a14:foregroundMark x1="7321" y1="59683" x2="1339" y2="72698"/>
                        <a14:foregroundMark x1="1339" y1="72698" x2="10982" y2="76190"/>
                        <a14:foregroundMark x1="10982" y1="76190" x2="13750" y2="73492"/>
                        <a14:foregroundMark x1="66696" y1="41111" x2="56607" y2="41905"/>
                        <a14:foregroundMark x1="56607" y1="41905" x2="55179" y2="41111"/>
                        <a14:foregroundMark x1="56071" y1="39048" x2="65625" y2="39048"/>
                        <a14:foregroundMark x1="79821" y1="48254" x2="96429" y2="67778"/>
                        <a14:foregroundMark x1="96429" y1="67778" x2="88393" y2="76349"/>
                        <a14:foregroundMark x1="88393" y1="76349" x2="84286" y2="76032"/>
                      </a14:backgroundRemoval>
                    </a14:imgEffect>
                  </a14:imgLayer>
                </a14:imgProps>
              </a:ext>
              <a:ext uri="{28A0092B-C50C-407E-A947-70E740481C1C}">
                <a14:useLocalDpi xmlns:a14="http://schemas.microsoft.com/office/drawing/2010/main" val="0"/>
              </a:ext>
            </a:extLst>
          </a:blip>
          <a:srcRect l="1082" t="32272" r="358" b="19213"/>
          <a:stretch/>
        </p:blipFill>
        <p:spPr bwMode="auto">
          <a:xfrm>
            <a:off x="8152962" y="1994819"/>
            <a:ext cx="4013860" cy="158640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0CC053F-8B53-4124-AB13-C15D6F86D745}"/>
              </a:ext>
            </a:extLst>
          </p:cNvPr>
          <p:cNvSpPr/>
          <p:nvPr/>
        </p:nvSpPr>
        <p:spPr>
          <a:xfrm>
            <a:off x="352301" y="1311858"/>
            <a:ext cx="7800661" cy="5262979"/>
          </a:xfrm>
          <a:prstGeom prst="rect">
            <a:avLst/>
          </a:prstGeom>
        </p:spPr>
        <p:txBody>
          <a:bodyPr wrap="square">
            <a:spAutoFit/>
          </a:bodyPr>
          <a:lstStyle/>
          <a:p>
            <a:r>
              <a:rPr lang="pt-BR" sz="2400" b="1" u="sng" dirty="0" err="1">
                <a:latin typeface="Segoe UI Light" panose="020B0502040204020203" pitchFamily="34" charset="0"/>
                <a:cs typeface="Segoe UI Light" panose="020B0502040204020203" pitchFamily="34" charset="0"/>
              </a:rPr>
              <a:t>Section</a:t>
            </a:r>
            <a:r>
              <a:rPr lang="pt-BR" sz="2400" b="1" u="sng" dirty="0">
                <a:latin typeface="Segoe UI Light" panose="020B0502040204020203" pitchFamily="34" charset="0"/>
                <a:cs typeface="Segoe UI Light" panose="020B0502040204020203" pitchFamily="34" charset="0"/>
              </a:rPr>
              <a:t> IV:</a:t>
            </a:r>
          </a:p>
          <a:p>
            <a:pPr algn="just"/>
            <a:r>
              <a:rPr lang="en-US" sz="2400" b="0" i="0" dirty="0">
                <a:effectLst/>
                <a:latin typeface="lato" panose="020F0502020204030203" pitchFamily="34" charset="0"/>
              </a:rPr>
              <a:t>Furthermore, in order to restrain petulant spirits, It decrees, that no one, relying on his own skill, shall,–in matters of faith, and of morals pertaining to the edification of Christian doctrine, –wresting the sacred Scripture to his own senses, presume to interpret the said sacred Scripture contrary to that sense which holy mother Church,–whose it is to judge of the true sense and interpretation of the holy Scriptures,–hath held and doth hold; or even contrary to the unanimous consent of the Fathers; even though such interpretations were never (intended) to be at any time published. Contraveners shall be made known by their Ordinaries, and be punished with the penalties by law established.</a:t>
            </a:r>
            <a:endParaRPr lang="pt-BR" sz="2400" i="1" dirty="0">
              <a:latin typeface="Segoe UI Light" panose="020B0502040204020203" pitchFamily="34" charset="0"/>
              <a:cs typeface="Segoe UI Light" panose="020B0502040204020203" pitchFamily="34" charset="0"/>
            </a:endParaRPr>
          </a:p>
        </p:txBody>
      </p:sp>
      <p:sp>
        <p:nvSpPr>
          <p:cNvPr id="4" name="Retângulo 3">
            <a:extLst>
              <a:ext uri="{FF2B5EF4-FFF2-40B4-BE49-F238E27FC236}">
                <a16:creationId xmlns:a16="http://schemas.microsoft.com/office/drawing/2014/main" id="{06E64976-B1B9-478B-BA3D-C8BBE5BE522C}"/>
              </a:ext>
            </a:extLst>
          </p:cNvPr>
          <p:cNvSpPr/>
          <p:nvPr/>
        </p:nvSpPr>
        <p:spPr>
          <a:xfrm>
            <a:off x="352301" y="61694"/>
            <a:ext cx="11814521" cy="1323439"/>
          </a:xfrm>
          <a:prstGeom prst="rect">
            <a:avLst/>
          </a:prstGeom>
        </p:spPr>
        <p:txBody>
          <a:bodyPr wrap="square">
            <a:spAutoFit/>
          </a:bodyPr>
          <a:lstStyle/>
          <a:p>
            <a:r>
              <a:rPr lang="pt-BR" sz="4000" b="1"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Canons</a:t>
            </a:r>
            <a:r>
              <a:rPr lang="pt-BR" sz="4000" b="1"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and</a:t>
            </a:r>
            <a:r>
              <a:rPr lang="pt-BR" sz="4000" b="1"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Decrees</a:t>
            </a:r>
            <a:r>
              <a:rPr lang="pt-BR" sz="4000" b="1"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of</a:t>
            </a:r>
            <a:r>
              <a:rPr lang="pt-BR" sz="4000" b="1"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the</a:t>
            </a:r>
            <a:r>
              <a:rPr lang="pt-BR" sz="4000" b="1"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Council</a:t>
            </a:r>
            <a:r>
              <a:rPr lang="pt-BR" sz="4000" b="1"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of</a:t>
            </a:r>
            <a:r>
              <a:rPr lang="pt-BR" sz="4000" b="1"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Trento (1546), </a:t>
            </a:r>
          </a:p>
        </p:txBody>
      </p:sp>
      <p:sp>
        <p:nvSpPr>
          <p:cNvPr id="8" name="Retângulo 7">
            <a:extLst>
              <a:ext uri="{FF2B5EF4-FFF2-40B4-BE49-F238E27FC236}">
                <a16:creationId xmlns:a16="http://schemas.microsoft.com/office/drawing/2014/main" id="{BB80561A-34E7-4CA1-AA34-388DBA107625}"/>
              </a:ext>
            </a:extLst>
          </p:cNvPr>
          <p:cNvSpPr/>
          <p:nvPr/>
        </p:nvSpPr>
        <p:spPr>
          <a:xfrm>
            <a:off x="0" y="6583561"/>
            <a:ext cx="6096000" cy="276999"/>
          </a:xfrm>
          <a:prstGeom prst="rect">
            <a:avLst/>
          </a:prstGeom>
        </p:spPr>
        <p:txBody>
          <a:bodyPr>
            <a:spAutoFit/>
          </a:bodyPr>
          <a:lstStyle/>
          <a:p>
            <a:r>
              <a:rPr lang="en-US" sz="1200" dirty="0">
                <a:hlinkClick r:id="rId6"/>
              </a:rPr>
              <a:t>Source: General Council of Trent: Fourth Session - Papal Encyclicals</a:t>
            </a:r>
            <a:endParaRPr lang="pt-BR" sz="1200" dirty="0">
              <a:solidFill>
                <a:schemeClr val="bg1">
                  <a:lumMod val="50000"/>
                </a:schemeClr>
              </a:solidFill>
            </a:endParaRPr>
          </a:p>
        </p:txBody>
      </p:sp>
    </p:spTree>
    <p:extLst>
      <p:ext uri="{BB962C8B-B14F-4D97-AF65-F5344CB8AC3E}">
        <p14:creationId xmlns:p14="http://schemas.microsoft.com/office/powerpoint/2010/main" val="3531370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DCF75-DF8F-46BE-BA97-E853CBDE9E60}"/>
              </a:ext>
            </a:extLst>
          </p:cNvPr>
          <p:cNvSpPr>
            <a:spLocks noGrp="1"/>
          </p:cNvSpPr>
          <p:nvPr>
            <p:ph type="title"/>
          </p:nvPr>
        </p:nvSpPr>
        <p:spPr>
          <a:xfrm>
            <a:off x="772662" y="296886"/>
            <a:ext cx="10801350" cy="713048"/>
          </a:xfr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normAutofit fontScale="90000"/>
          </a:bodyPr>
          <a:lstStyle/>
          <a:p>
            <a:pPr algn="ctr"/>
            <a:r>
              <a:rPr lang="en-US" dirty="0">
                <a:latin typeface="Arial Black" panose="020B0A04020102020204" pitchFamily="34" charset="0"/>
              </a:rPr>
              <a:t>Difference in the Positions Illustrated</a:t>
            </a:r>
          </a:p>
        </p:txBody>
      </p:sp>
      <p:sp>
        <p:nvSpPr>
          <p:cNvPr id="3" name="Triângulo isósceles 2">
            <a:extLst>
              <a:ext uri="{FF2B5EF4-FFF2-40B4-BE49-F238E27FC236}">
                <a16:creationId xmlns:a16="http://schemas.microsoft.com/office/drawing/2014/main" id="{47E293C6-F0C0-4FE9-8229-259E41636E44}"/>
              </a:ext>
            </a:extLst>
          </p:cNvPr>
          <p:cNvSpPr/>
          <p:nvPr/>
        </p:nvSpPr>
        <p:spPr>
          <a:xfrm>
            <a:off x="724751" y="2131325"/>
            <a:ext cx="5180463" cy="4517409"/>
          </a:xfrm>
          <a:prstGeom prst="triangle">
            <a:avLst/>
          </a:prstGeom>
          <a:blipFill>
            <a:blip r:embed="rId2"/>
            <a:stretch>
              <a:fillRect l="4831" t="-1800" r="4831" b="-1800"/>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4" name="Trapezoide 3">
            <a:extLst>
              <a:ext uri="{FF2B5EF4-FFF2-40B4-BE49-F238E27FC236}">
                <a16:creationId xmlns:a16="http://schemas.microsoft.com/office/drawing/2014/main" id="{A521D590-47C4-4FD6-AD6D-1269870793F4}"/>
              </a:ext>
            </a:extLst>
          </p:cNvPr>
          <p:cNvSpPr>
            <a:spLocks noChangeAspect="1"/>
          </p:cNvSpPr>
          <p:nvPr/>
        </p:nvSpPr>
        <p:spPr>
          <a:xfrm>
            <a:off x="724751" y="5283958"/>
            <a:ext cx="5180463" cy="1364776"/>
          </a:xfrm>
          <a:prstGeom prst="trapezoid">
            <a:avLst>
              <a:gd name="adj" fmla="val 57558"/>
            </a:avLst>
          </a:prstGeom>
          <a:blipFill>
            <a:blip r:embed="rId3"/>
            <a:stretch>
              <a:fillRect l="-2119" t="-31772" r="-2119" b="-52874"/>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noAutofit/>
          </a:bodyPr>
          <a:lstStyle/>
          <a:p>
            <a:pPr algn="ctr"/>
            <a:endParaRPr lang="pt-BR"/>
          </a:p>
        </p:txBody>
      </p:sp>
      <p:sp>
        <p:nvSpPr>
          <p:cNvPr id="5" name="CaixaDeTexto 4">
            <a:extLst>
              <a:ext uri="{FF2B5EF4-FFF2-40B4-BE49-F238E27FC236}">
                <a16:creationId xmlns:a16="http://schemas.microsoft.com/office/drawing/2014/main" id="{DBEE5EE7-3068-4848-8D58-0A21D6686E9F}"/>
              </a:ext>
            </a:extLst>
          </p:cNvPr>
          <p:cNvSpPr txBox="1"/>
          <p:nvPr/>
        </p:nvSpPr>
        <p:spPr>
          <a:xfrm>
            <a:off x="2152467" y="5692773"/>
            <a:ext cx="2467868" cy="861774"/>
          </a:xfrm>
          <a:prstGeom prst="rect">
            <a:avLst/>
          </a:prstGeom>
          <a:noFill/>
        </p:spPr>
        <p:txBody>
          <a:bodyPr wrap="square" rtlCol="0">
            <a:spAutoFit/>
          </a:bodyPr>
          <a:lstStyle/>
          <a:p>
            <a:pPr algn="ctr"/>
            <a:r>
              <a:rPr lang="en-US" sz="5000" b="1" dirty="0">
                <a:solidFill>
                  <a:srgbClr val="FFC000"/>
                </a:solidFill>
                <a:effectLst>
                  <a:outerShdw blurRad="38100" dist="38100" dir="2700000" algn="tl">
                    <a:srgbClr val="000000">
                      <a:alpha val="43137"/>
                    </a:srgbClr>
                  </a:outerShdw>
                </a:effectLst>
                <a:latin typeface="Century Gothic" panose="020B0502020202020204" pitchFamily="34" charset="0"/>
              </a:rPr>
              <a:t>Church</a:t>
            </a:r>
            <a:endParaRPr lang="pt-BR" sz="5000" b="1"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6" name="CaixaDeTexto 5">
            <a:extLst>
              <a:ext uri="{FF2B5EF4-FFF2-40B4-BE49-F238E27FC236}">
                <a16:creationId xmlns:a16="http://schemas.microsoft.com/office/drawing/2014/main" id="{B5E10F52-EAE1-46D0-9A73-0F9B6D7A1F86}"/>
              </a:ext>
            </a:extLst>
          </p:cNvPr>
          <p:cNvSpPr txBox="1"/>
          <p:nvPr/>
        </p:nvSpPr>
        <p:spPr>
          <a:xfrm>
            <a:off x="2285147" y="3959142"/>
            <a:ext cx="2074460" cy="861774"/>
          </a:xfrm>
          <a:prstGeom prst="rect">
            <a:avLst/>
          </a:prstGeom>
          <a:noFill/>
        </p:spPr>
        <p:txBody>
          <a:bodyPr wrap="square" rtlCol="0">
            <a:spAutoFit/>
          </a:bodyPr>
          <a:lstStyle/>
          <a:p>
            <a:pPr algn="ctr"/>
            <a:r>
              <a:rPr lang="pt-BR" sz="5000" b="1" dirty="0">
                <a:solidFill>
                  <a:schemeClr val="bg1"/>
                </a:solidFill>
                <a:effectLst>
                  <a:outerShdw blurRad="38100" dist="38100" dir="2700000" algn="tl">
                    <a:srgbClr val="000000">
                      <a:alpha val="43137"/>
                    </a:srgbClr>
                  </a:outerShdw>
                </a:effectLst>
                <a:latin typeface="Century Gothic" panose="020B0502020202020204" pitchFamily="34" charset="0"/>
              </a:rPr>
              <a:t>Bible</a:t>
            </a:r>
          </a:p>
        </p:txBody>
      </p:sp>
      <p:sp>
        <p:nvSpPr>
          <p:cNvPr id="7" name="Triângulo isósceles 6">
            <a:extLst>
              <a:ext uri="{FF2B5EF4-FFF2-40B4-BE49-F238E27FC236}">
                <a16:creationId xmlns:a16="http://schemas.microsoft.com/office/drawing/2014/main" id="{6B1F45E7-3FBB-4837-96D6-AA22FDC91A25}"/>
              </a:ext>
            </a:extLst>
          </p:cNvPr>
          <p:cNvSpPr/>
          <p:nvPr/>
        </p:nvSpPr>
        <p:spPr>
          <a:xfrm>
            <a:off x="6173337" y="2131325"/>
            <a:ext cx="5180463" cy="4517409"/>
          </a:xfrm>
          <a:prstGeom prst="triangle">
            <a:avLst/>
          </a:prstGeom>
          <a:blipFill>
            <a:blip r:embed="rId4"/>
            <a:stretch>
              <a:fillRect l="8305" t="-206" r="8305" b="20514"/>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8" name="Trapezoide 7">
            <a:extLst>
              <a:ext uri="{FF2B5EF4-FFF2-40B4-BE49-F238E27FC236}">
                <a16:creationId xmlns:a16="http://schemas.microsoft.com/office/drawing/2014/main" id="{B00E6929-0615-4790-B888-279237F9AB30}"/>
              </a:ext>
            </a:extLst>
          </p:cNvPr>
          <p:cNvSpPr/>
          <p:nvPr/>
        </p:nvSpPr>
        <p:spPr>
          <a:xfrm>
            <a:off x="6173337" y="5283958"/>
            <a:ext cx="5180463" cy="1364776"/>
          </a:xfrm>
          <a:prstGeom prst="trapezoid">
            <a:avLst>
              <a:gd name="adj" fmla="val 57558"/>
            </a:avLst>
          </a:prstGeom>
          <a:blipFill>
            <a:blip r:embed="rId5"/>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C87AF4F6-A949-4A22-BDFA-14AB97C14BF0}"/>
              </a:ext>
            </a:extLst>
          </p:cNvPr>
          <p:cNvSpPr txBox="1"/>
          <p:nvPr/>
        </p:nvSpPr>
        <p:spPr>
          <a:xfrm>
            <a:off x="7528089" y="3895609"/>
            <a:ext cx="2470958" cy="861774"/>
          </a:xfrm>
          <a:prstGeom prst="rect">
            <a:avLst/>
          </a:prstGeom>
          <a:noFill/>
        </p:spPr>
        <p:txBody>
          <a:bodyPr wrap="square" rtlCol="0">
            <a:spAutoFit/>
          </a:bodyPr>
          <a:lstStyle/>
          <a:p>
            <a:pPr algn="ctr"/>
            <a:r>
              <a:rPr lang="pt-BR" sz="5000" b="1" dirty="0" err="1">
                <a:solidFill>
                  <a:schemeClr val="bg1"/>
                </a:solidFill>
                <a:effectLst>
                  <a:outerShdw blurRad="38100" dist="38100" dir="2700000" algn="tl">
                    <a:srgbClr val="000000">
                      <a:alpha val="43137"/>
                    </a:srgbClr>
                  </a:outerShdw>
                </a:effectLst>
                <a:latin typeface="Century Gothic" panose="020B0502020202020204" pitchFamily="34" charset="0"/>
              </a:rPr>
              <a:t>Church</a:t>
            </a:r>
            <a:endParaRPr lang="pt-BR" sz="5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CaixaDeTexto 9">
            <a:extLst>
              <a:ext uri="{FF2B5EF4-FFF2-40B4-BE49-F238E27FC236}">
                <a16:creationId xmlns:a16="http://schemas.microsoft.com/office/drawing/2014/main" id="{57FFE040-4B44-449A-992C-DD45988AC0EB}"/>
              </a:ext>
            </a:extLst>
          </p:cNvPr>
          <p:cNvSpPr txBox="1"/>
          <p:nvPr/>
        </p:nvSpPr>
        <p:spPr>
          <a:xfrm>
            <a:off x="7726338" y="5659893"/>
            <a:ext cx="2074460" cy="861774"/>
          </a:xfrm>
          <a:prstGeom prst="rect">
            <a:avLst/>
          </a:prstGeom>
          <a:noFill/>
        </p:spPr>
        <p:txBody>
          <a:bodyPr wrap="square" rtlCol="0">
            <a:spAutoFit/>
          </a:bodyPr>
          <a:lstStyle/>
          <a:p>
            <a:pPr algn="ctr"/>
            <a:r>
              <a:rPr lang="pt-BR" sz="5000" b="1" dirty="0">
                <a:solidFill>
                  <a:srgbClr val="FFC000"/>
                </a:solidFill>
                <a:effectLst>
                  <a:outerShdw blurRad="38100" dist="38100" dir="2700000" algn="tl">
                    <a:srgbClr val="000000">
                      <a:alpha val="43137"/>
                    </a:srgbClr>
                  </a:outerShdw>
                </a:effectLst>
                <a:latin typeface="Century Gothic" panose="020B0502020202020204" pitchFamily="34" charset="0"/>
              </a:rPr>
              <a:t>Bible</a:t>
            </a:r>
          </a:p>
        </p:txBody>
      </p:sp>
      <p:sp>
        <p:nvSpPr>
          <p:cNvPr id="11" name="CaixaDeTexto 10">
            <a:extLst>
              <a:ext uri="{FF2B5EF4-FFF2-40B4-BE49-F238E27FC236}">
                <a16:creationId xmlns:a16="http://schemas.microsoft.com/office/drawing/2014/main" id="{50066C7D-1808-45C3-8120-E6FA996158ED}"/>
              </a:ext>
            </a:extLst>
          </p:cNvPr>
          <p:cNvSpPr txBox="1"/>
          <p:nvPr/>
        </p:nvSpPr>
        <p:spPr>
          <a:xfrm>
            <a:off x="724751" y="1323833"/>
            <a:ext cx="5180463"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4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Roman </a:t>
            </a:r>
            <a:r>
              <a:rPr lang="pt-BR" sz="4000" b="1" dirty="0" err="1">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Catholic</a:t>
            </a:r>
            <a:endParaRPr lang="pt-BR" sz="4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2" name="CaixaDeTexto 11">
            <a:extLst>
              <a:ext uri="{FF2B5EF4-FFF2-40B4-BE49-F238E27FC236}">
                <a16:creationId xmlns:a16="http://schemas.microsoft.com/office/drawing/2014/main" id="{BF3B68B4-A1A2-4AFF-9750-80791143FEC1}"/>
              </a:ext>
            </a:extLst>
          </p:cNvPr>
          <p:cNvSpPr txBox="1"/>
          <p:nvPr/>
        </p:nvSpPr>
        <p:spPr>
          <a:xfrm>
            <a:off x="5905214" y="1323833"/>
            <a:ext cx="5180463"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pt-BR" sz="4000" b="1"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Protestants</a:t>
            </a:r>
            <a:endParaRPr lang="pt-BR" sz="4000"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6407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animBg="1"/>
      <p:bldP spid="9" grpId="0"/>
      <p:bldP spid="10" grpId="0"/>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5B352BA6-32C2-442F-8DEC-FD3E98D95F27}"/>
              </a:ext>
            </a:extLst>
          </p:cNvPr>
          <p:cNvSpPr txBox="1"/>
          <p:nvPr/>
        </p:nvSpPr>
        <p:spPr>
          <a:xfrm>
            <a:off x="520700" y="381000"/>
            <a:ext cx="11163300" cy="6070977"/>
          </a:xfrm>
          <a:prstGeom prst="rect">
            <a:avLst/>
          </a:prstGeom>
          <a:noFill/>
          <a:ln w="19050">
            <a:solidFill>
              <a:schemeClr val="bg2">
                <a:lumMod val="90000"/>
              </a:schemeClr>
            </a:solidFill>
          </a:ln>
        </p:spPr>
        <p:txBody>
          <a:bodyPr wrap="square" rtlCol="0">
            <a:spAutoFit/>
          </a:bodyPr>
          <a:lstStyle/>
          <a:p>
            <a:endParaRPr lang="pt-BR" dirty="0"/>
          </a:p>
        </p:txBody>
      </p:sp>
      <p:sp>
        <p:nvSpPr>
          <p:cNvPr id="2" name="CaixaDeTexto 1">
            <a:extLst>
              <a:ext uri="{FF2B5EF4-FFF2-40B4-BE49-F238E27FC236}">
                <a16:creationId xmlns:a16="http://schemas.microsoft.com/office/drawing/2014/main" id="{3543B879-1B51-4ED7-9A57-6DBBB18CF25B}"/>
              </a:ext>
            </a:extLst>
          </p:cNvPr>
          <p:cNvSpPr txBox="1"/>
          <p:nvPr/>
        </p:nvSpPr>
        <p:spPr>
          <a:xfrm>
            <a:off x="4406900" y="635000"/>
            <a:ext cx="7073900" cy="5801588"/>
          </a:xfrm>
          <a:prstGeom prst="rect">
            <a:avLst/>
          </a:prstGeom>
          <a:noFill/>
        </p:spPr>
        <p:txBody>
          <a:bodyPr wrap="square" rtlCol="0">
            <a:spAutoFit/>
          </a:bodyPr>
          <a:lstStyle/>
          <a:p>
            <a:pPr marL="88900" algn="just"/>
            <a:r>
              <a:rPr lang="en-US" sz="2100" i="1" dirty="0">
                <a:solidFill>
                  <a:schemeClr val="bg1"/>
                </a:solidFill>
                <a:latin typeface="Century Gothic" panose="020B0502020202020204" pitchFamily="34" charset="0"/>
                <a:cs typeface="Segoe UI Light" panose="020B0502040204020203" pitchFamily="34" charset="0"/>
              </a:rPr>
              <a:t>“If the Christian Church, since the beginning, was founded upon the writings of the prophets and the preaching of the apostles, the acceptance of this doctrine, as it was, is prior to the church, because without it the church would never have existed. It is, therefore, pure fantasy and a lie to say that the church has the authority to judge Scripture and what it is as it wishes, determining what one can believe or not regarding it. The truth is that When the church receives and approves scripture, it is not the church that authenticates Scripture, as if it there was any doubt; on the contrary, because the church recognizes the Scriptures as the truth of God, as it is her duty, she submits without restrictions.”</a:t>
            </a:r>
          </a:p>
          <a:p>
            <a:pPr marL="88900" algn="just"/>
            <a:endParaRPr lang="en-US" sz="2100" b="1" i="1" dirty="0">
              <a:solidFill>
                <a:schemeClr val="bg1"/>
              </a:solidFill>
              <a:latin typeface="Century Gothic" panose="020B0502020202020204" pitchFamily="34" charset="0"/>
              <a:cs typeface="Segoe UI Light" panose="020B0502040204020203" pitchFamily="34" charset="0"/>
            </a:endParaRPr>
          </a:p>
          <a:p>
            <a:pPr marL="88900" algn="ctr"/>
            <a:r>
              <a:rPr lang="en-US" sz="2600" b="1" i="1" dirty="0">
                <a:solidFill>
                  <a:schemeClr val="bg1"/>
                </a:solidFill>
                <a:latin typeface="Century Gothic" panose="020B0502020202020204" pitchFamily="34" charset="0"/>
              </a:rPr>
              <a:t>Institutes of Christian Religion </a:t>
            </a:r>
            <a:r>
              <a:rPr lang="en-US" sz="2000" dirty="0">
                <a:solidFill>
                  <a:schemeClr val="bg1"/>
                </a:solidFill>
                <a:latin typeface="Century Gothic" panose="020B0502020202020204" pitchFamily="34" charset="0"/>
              </a:rPr>
              <a:t>(Free Translation)</a:t>
            </a:r>
            <a:r>
              <a:rPr lang="en-US" sz="2600" dirty="0">
                <a:solidFill>
                  <a:schemeClr val="bg1"/>
                </a:solidFill>
                <a:latin typeface="Century Gothic" panose="020B0502020202020204" pitchFamily="34" charset="0"/>
              </a:rPr>
              <a:t> </a:t>
            </a:r>
            <a:r>
              <a:rPr lang="en-US" sz="2000" dirty="0">
                <a:solidFill>
                  <a:schemeClr val="bg1"/>
                </a:solidFill>
                <a:latin typeface="Century Gothic" panose="020B0502020202020204" pitchFamily="34" charset="0"/>
              </a:rPr>
              <a:t>(1542), I.21</a:t>
            </a: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18434" name="Picture 2" descr="Resultado de imagem para John Calvin">
            <a:extLst>
              <a:ext uri="{FF2B5EF4-FFF2-40B4-BE49-F238E27FC236}">
                <a16:creationId xmlns:a16="http://schemas.microsoft.com/office/drawing/2014/main" id="{2051F1DF-5643-4009-8D2F-57EF8F90A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32" t="805" r="11293" b="28"/>
          <a:stretch/>
        </p:blipFill>
        <p:spPr bwMode="auto">
          <a:xfrm flipH="1">
            <a:off x="749299" y="635000"/>
            <a:ext cx="3545306" cy="549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403F2CBC-DBD1-4AB4-A73C-C019A879ECBB}"/>
              </a:ext>
            </a:extLst>
          </p:cNvPr>
          <p:cNvSpPr/>
          <p:nvPr/>
        </p:nvSpPr>
        <p:spPr>
          <a:xfrm>
            <a:off x="0" y="6567477"/>
            <a:ext cx="8860233" cy="276999"/>
          </a:xfrm>
          <a:prstGeom prst="rect">
            <a:avLst/>
          </a:prstGeom>
        </p:spPr>
        <p:txBody>
          <a:bodyPr wrap="square">
            <a:spAutoFit/>
          </a:bodyPr>
          <a:lstStyle/>
          <a:p>
            <a:r>
              <a:rPr lang="pt-BR" sz="1200" dirty="0">
                <a:solidFill>
                  <a:schemeClr val="tx1">
                    <a:lumMod val="85000"/>
                    <a:lumOff val="15000"/>
                  </a:schemeClr>
                </a:solidFill>
              </a:rPr>
              <a:t>João Calvino</a:t>
            </a:r>
            <a:r>
              <a:rPr lang="pt-BR" sz="1200" b="1" dirty="0">
                <a:solidFill>
                  <a:schemeClr val="tx1">
                    <a:lumMod val="85000"/>
                    <a:lumOff val="15000"/>
                  </a:schemeClr>
                </a:solidFill>
              </a:rPr>
              <a:t>, Institutas: edição especial com notas para pesquisa (1541)</a:t>
            </a:r>
            <a:r>
              <a:rPr lang="pt-BR" sz="1200" dirty="0">
                <a:solidFill>
                  <a:schemeClr val="tx1">
                    <a:lumMod val="85000"/>
                    <a:lumOff val="15000"/>
                  </a:schemeClr>
                </a:solidFill>
              </a:rPr>
              <a:t>, (são Paulo: Cultura Cristã, 2006), Vol. 1, [I.21] 72.</a:t>
            </a:r>
          </a:p>
        </p:txBody>
      </p:sp>
    </p:spTree>
    <p:extLst>
      <p:ext uri="{BB962C8B-B14F-4D97-AF65-F5344CB8AC3E}">
        <p14:creationId xmlns:p14="http://schemas.microsoft.com/office/powerpoint/2010/main" val="1936072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1506" name="Picture 2" descr="Resultado de imagem para column">
            <a:extLst>
              <a:ext uri="{FF2B5EF4-FFF2-40B4-BE49-F238E27FC236}">
                <a16:creationId xmlns:a16="http://schemas.microsoft.com/office/drawing/2014/main" id="{86AA5CEE-D60F-4739-A1B0-26AB1099BB76}"/>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ackgroundRemoval t="4441" b="98150" l="13535" r="87071">
                        <a14:foregroundMark x1="9899" y1="3183" x2="86869" y2="7476"/>
                        <a14:foregroundMark x1="86869" y1="7476" x2="71313" y2="15840"/>
                        <a14:foregroundMark x1="71313" y1="15840" x2="26667" y2="13546"/>
                        <a14:foregroundMark x1="26667" y1="13546" x2="14949" y2="4515"/>
                        <a14:foregroundMark x1="23030" y1="84086" x2="36970" y2="94152"/>
                        <a14:foregroundMark x1="36970" y1="94152" x2="80606" y2="98150"/>
                        <a14:foregroundMark x1="80606" y1="98150" x2="69293" y2="85418"/>
                        <a14:foregroundMark x1="69293" y1="85418" x2="47879" y2="86677"/>
                      </a14:backgroundRemoval>
                    </a14:imgEffect>
                  </a14:imgLayer>
                </a14:imgProps>
              </a:ext>
              <a:ext uri="{28A0092B-C50C-407E-A947-70E740481C1C}">
                <a14:useLocalDpi xmlns:a14="http://schemas.microsoft.com/office/drawing/2010/main" val="0"/>
              </a:ext>
            </a:extLst>
          </a:blip>
          <a:srcRect l="4558" t="1673" r="3635" b="2081"/>
          <a:stretch/>
        </p:blipFill>
        <p:spPr bwMode="auto">
          <a:xfrm>
            <a:off x="588917" y="3352404"/>
            <a:ext cx="2148840" cy="35055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A76B931-4059-42AD-98CC-7AC70F09285F}"/>
              </a:ext>
            </a:extLst>
          </p:cNvPr>
          <p:cNvSpPr txBox="1"/>
          <p:nvPr/>
        </p:nvSpPr>
        <p:spPr>
          <a:xfrm rot="16200000">
            <a:off x="938694" y="4819938"/>
            <a:ext cx="1449284" cy="646331"/>
          </a:xfrm>
          <a:prstGeom prst="rect">
            <a:avLst/>
          </a:prstGeom>
          <a:noFill/>
        </p:spPr>
        <p:txBody>
          <a:bodyPr wrap="square" rtlCol="0">
            <a:spAutoFit/>
          </a:bodyPr>
          <a:lstStyle/>
          <a:p>
            <a:pPr algn="ctr"/>
            <a:r>
              <a:rPr lang="pt-BR" sz="3600" b="1" dirty="0">
                <a:effectLst>
                  <a:outerShdw blurRad="38100" dist="38100" dir="2700000" algn="tl">
                    <a:srgbClr val="000000">
                      <a:alpha val="43137"/>
                    </a:srgbClr>
                  </a:outerShdw>
                </a:effectLst>
                <a:latin typeface="Century Gothic" panose="020B0502020202020204" pitchFamily="34" charset="0"/>
              </a:rPr>
              <a:t>Bible</a:t>
            </a:r>
          </a:p>
        </p:txBody>
      </p:sp>
      <p:sp>
        <p:nvSpPr>
          <p:cNvPr id="4" name="Retângulo 3">
            <a:extLst>
              <a:ext uri="{FF2B5EF4-FFF2-40B4-BE49-F238E27FC236}">
                <a16:creationId xmlns:a16="http://schemas.microsoft.com/office/drawing/2014/main" id="{AC0D09B5-AA04-4FE7-9533-2E129C2534B6}"/>
              </a:ext>
            </a:extLst>
          </p:cNvPr>
          <p:cNvSpPr/>
          <p:nvPr/>
        </p:nvSpPr>
        <p:spPr>
          <a:xfrm>
            <a:off x="3123210" y="1049355"/>
            <a:ext cx="8573985" cy="5808641"/>
          </a:xfrm>
          <a:prstGeom prst="rect">
            <a:avLst/>
          </a:prstGeom>
        </p:spPr>
        <p:txBody>
          <a:bodyPr wrap="square">
            <a:spAutoFit/>
          </a:bodyPr>
          <a:lstStyle/>
          <a:p>
            <a:pPr algn="just">
              <a:lnSpc>
                <a:spcPct val="107000"/>
              </a:lnSpc>
              <a:spcAft>
                <a:spcPts val="800"/>
              </a:spcAft>
            </a:pPr>
            <a:r>
              <a:rPr lang="pt-BR" sz="3000" b="1" u="sng"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Chapter</a:t>
            </a:r>
            <a:r>
              <a:rPr lang="pt-BR" sz="3000" b="1" u="sng"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1:</a:t>
            </a:r>
          </a:p>
          <a:p>
            <a:pPr algn="just">
              <a:lnSpc>
                <a:spcPct val="107000"/>
              </a:lnSpc>
              <a:spcAft>
                <a:spcPts val="800"/>
              </a:spcAft>
            </a:pPr>
            <a:r>
              <a:rPr lang="en-US" sz="2400" dirty="0"/>
              <a:t>6. The whole counsel of God concerning all things necessary for his own glory, man’s salvation, faith, and life, is either expressly set down in Scripture, or by good and necessary consequence may be deduced from Scripture: unto which nothing at any time is to be added, whether by new revelations of the Spirit, or traditions of men. Nevertheless, we acknowledge the inward illumination of the Spirit of God to be necessary for the saving understanding of such things as are revealed in the Word: and that there are some circumstances concerning the worship of God, and the government of the church, common to human actions and societies, which are to be ordered by the light of nature, and Christian prudence, according to the general rules of the Word, which are always to be observed.  </a:t>
            </a:r>
            <a:r>
              <a:rPr lang="pt-BR" sz="2000" dirty="0">
                <a:latin typeface="Segoe UI Light" panose="020B0502040204020203" pitchFamily="34" charset="0"/>
                <a:cs typeface="Segoe UI Light" panose="020B0502040204020203" pitchFamily="34" charset="0"/>
              </a:rPr>
              <a:t>[2Pe 1.19, 21; 2Tm 3.16; 1Jo 5.9; 1Ts 2.13]</a:t>
            </a:r>
          </a:p>
        </p:txBody>
      </p:sp>
      <p:sp>
        <p:nvSpPr>
          <p:cNvPr id="7" name="Retângulo 6">
            <a:extLst>
              <a:ext uri="{FF2B5EF4-FFF2-40B4-BE49-F238E27FC236}">
                <a16:creationId xmlns:a16="http://schemas.microsoft.com/office/drawing/2014/main" id="{8C6DCE23-8577-44C3-9B42-BCB07079F024}"/>
              </a:ext>
            </a:extLst>
          </p:cNvPr>
          <p:cNvSpPr/>
          <p:nvPr/>
        </p:nvSpPr>
        <p:spPr>
          <a:xfrm>
            <a:off x="541861" y="278071"/>
            <a:ext cx="11108278" cy="712183"/>
          </a:xfrm>
          <a:prstGeom prst="rect">
            <a:avLst/>
          </a:prstGeom>
        </p:spPr>
        <p:txBody>
          <a:bodyPr wrap="square">
            <a:spAutoFit/>
          </a:bodyPr>
          <a:lstStyle/>
          <a:p>
            <a:pPr algn="just">
              <a:lnSpc>
                <a:spcPct val="107000"/>
              </a:lnSpc>
              <a:spcAft>
                <a:spcPts val="800"/>
              </a:spcAft>
            </a:pPr>
            <a:r>
              <a:rPr lang="pt-BR" sz="4000" b="1" kern="0" spc="-100"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Westminster </a:t>
            </a:r>
            <a:r>
              <a:rPr lang="pt-BR" sz="4000" b="1" kern="0" spc="-100"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Confession</a:t>
            </a:r>
            <a:r>
              <a:rPr lang="pt-BR" sz="4000" b="1" kern="0" spc="-100"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a:t>
            </a:r>
            <a:r>
              <a:rPr lang="pt-BR" sz="4000" b="1" kern="0" spc="-100" dirty="0" err="1">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of</a:t>
            </a:r>
            <a:r>
              <a:rPr lang="pt-BR" sz="4000" b="1" kern="0" spc="-100"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 Faith </a:t>
            </a:r>
            <a:r>
              <a:rPr lang="pt-BR" sz="3000" b="1" kern="0" spc="-100" dirty="0">
                <a:effectLst>
                  <a:outerShdw blurRad="38100" dist="38100" dir="2700000" algn="tl">
                    <a:srgbClr val="000000">
                      <a:alpha val="43137"/>
                    </a:srgbClr>
                  </a:outerShdw>
                </a:effectLst>
                <a:latin typeface="Copperplate Gothic Bold" panose="020E0705020206020404" pitchFamily="34" charset="0"/>
                <a:cs typeface="Segoe UI Light" panose="020B0502040204020203" pitchFamily="34" charset="0"/>
              </a:rPr>
              <a:t>(1647)</a:t>
            </a:r>
          </a:p>
        </p:txBody>
      </p:sp>
      <p:pic>
        <p:nvPicPr>
          <p:cNvPr id="21508" name="Picture 4" descr="Imagem relacionada">
            <a:extLst>
              <a:ext uri="{FF2B5EF4-FFF2-40B4-BE49-F238E27FC236}">
                <a16:creationId xmlns:a16="http://schemas.microsoft.com/office/drawing/2014/main" id="{59F04727-C0B6-4936-BAB6-D82EC5DC1BAA}"/>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backgroundRemoval t="13419" b="80831" l="15655" r="84505">
                        <a14:foregroundMark x1="46645" y1="76358" x2="46645" y2="76358"/>
                        <a14:foregroundMark x1="42173" y1="75399" x2="42173" y2="75399"/>
                        <a14:foregroundMark x1="41534" y1="79393" x2="55911" y2="78594"/>
                        <a14:foregroundMark x1="55911" y1="78594" x2="58946" y2="79393"/>
                        <a14:foregroundMark x1="16613" y1="78115" x2="32109" y2="77636"/>
                        <a14:foregroundMark x1="32109" y1="77636" x2="62300" y2="81150"/>
                        <a14:foregroundMark x1="62300" y1="81150" x2="77476" y2="79872"/>
                        <a14:foregroundMark x1="77476" y1="79872" x2="80990" y2="78435"/>
                        <a14:foregroundMark x1="52716" y1="45367" x2="47604" y2="37859"/>
                        <a14:foregroundMark x1="48722" y1="39936" x2="47284" y2="43291"/>
                        <a14:foregroundMark x1="47284" y1="45048" x2="47284" y2="45048"/>
                        <a14:foregroundMark x1="47284" y1="45048" x2="47284" y2="45048"/>
                        <a14:foregroundMark x1="47604" y1="45048" x2="47604" y2="45048"/>
                        <a14:foregroundMark x1="54792" y1="41693" x2="54792" y2="41693"/>
                        <a14:foregroundMark x1="54792" y1="40575" x2="54792" y2="40575"/>
                        <a14:foregroundMark x1="54473" y1="40575" x2="54473" y2="40575"/>
                        <a14:foregroundMark x1="19329" y1="61821" x2="19329" y2="61821"/>
                        <a14:foregroundMark x1="19329" y1="60383" x2="19329" y2="60383"/>
                        <a14:foregroundMark x1="65335" y1="76038" x2="78914" y2="78115"/>
                        <a14:foregroundMark x1="78914" y1="78115" x2="70128" y2="78115"/>
                        <a14:foregroundMark x1="15655" y1="77476" x2="35304" y2="80511"/>
                        <a14:foregroundMark x1="15974" y1="77476" x2="30192" y2="81150"/>
                        <a14:foregroundMark x1="30192" y1="81150" x2="44409" y2="80831"/>
                        <a14:foregroundMark x1="44409" y1="80831" x2="55112" y2="81150"/>
                        <a14:foregroundMark x1="54473" y1="80831" x2="69489" y2="81470"/>
                        <a14:foregroundMark x1="69489" y1="81470" x2="83706" y2="79872"/>
                        <a14:foregroundMark x1="83706" y1="79872" x2="84505" y2="79872"/>
                        <a14:foregroundMark x1="49681" y1="13419" x2="50639" y2="22684"/>
                      </a14:backgroundRemoval>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4728" t="8594" r="11917" b="21219"/>
          <a:stretch/>
        </p:blipFill>
        <p:spPr bwMode="auto">
          <a:xfrm>
            <a:off x="337081" y="745347"/>
            <a:ext cx="2786129" cy="266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013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pt-BR"/>
          </a:p>
        </p:txBody>
      </p:sp>
      <p:pic>
        <p:nvPicPr>
          <p:cNvPr id="11" name="Picture 2" descr="Reformator - auch der deutschen Sprache: Die sogenannte Wartburg-Bibel, in der Übersetzung Martin Luthers, gedruckt bei Hans Lufft, Wittenberg 1541.  © Wartburg-Stiftung Eisenach">
            <a:extLst>
              <a:ext uri="{FF2B5EF4-FFF2-40B4-BE49-F238E27FC236}">
                <a16:creationId xmlns:a16="http://schemas.microsoft.com/office/drawing/2014/main" id="{65B1043C-2C33-40D8-ADE3-F4F8F922A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b="1" dirty="0" err="1">
                <a:effectLst>
                  <a:outerShdw blurRad="38100" dist="38100" dir="2700000" algn="tl">
                    <a:srgbClr val="000000">
                      <a:alpha val="43137"/>
                    </a:srgbClr>
                  </a:outerShdw>
                </a:effectLst>
              </a:rPr>
              <a:t>Bíblia</a:t>
            </a:r>
            <a:r>
              <a:rPr lang="en-US" b="1" dirty="0">
                <a:effectLst>
                  <a:outerShdw blurRad="38100" dist="38100" dir="2700000" algn="tl">
                    <a:srgbClr val="000000">
                      <a:alpha val="43137"/>
                    </a:srgbClr>
                  </a:outerShdw>
                </a:effectLst>
              </a:rPr>
              <a:t> no Vernacular</a:t>
            </a:r>
          </a:p>
        </p:txBody>
      </p:sp>
      <p:sp>
        <p:nvSpPr>
          <p:cNvPr id="3" name="Espaço Reservado para Texto 2">
            <a:extLst>
              <a:ext uri="{FF2B5EF4-FFF2-40B4-BE49-F238E27FC236}">
                <a16:creationId xmlns:a16="http://schemas.microsoft.com/office/drawing/2014/main"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r>
              <a:rPr lang="en-US" i="1" dirty="0" err="1">
                <a:solidFill>
                  <a:schemeClr val="tx1">
                    <a:lumMod val="65000"/>
                    <a:lumOff val="35000"/>
                  </a:schemeClr>
                </a:solidFill>
                <a:latin typeface="Bell MT" panose="02020503060305020303" pitchFamily="18" charset="0"/>
              </a:rPr>
              <a:t>Sacerdócio</a:t>
            </a:r>
            <a:r>
              <a:rPr lang="en-US" i="1" dirty="0">
                <a:solidFill>
                  <a:schemeClr val="tx1">
                    <a:lumMod val="65000"/>
                    <a:lumOff val="35000"/>
                  </a:schemeClr>
                </a:solidFill>
                <a:latin typeface="Bell MT" panose="02020503060305020303" pitchFamily="18" charset="0"/>
              </a:rPr>
              <a:t> Universal e o Livre </a:t>
            </a:r>
            <a:r>
              <a:rPr lang="en-US" i="1" dirty="0" err="1">
                <a:solidFill>
                  <a:schemeClr val="tx1">
                    <a:lumMod val="65000"/>
                    <a:lumOff val="35000"/>
                  </a:schemeClr>
                </a:solidFill>
                <a:latin typeface="Bell MT" panose="02020503060305020303" pitchFamily="18" charset="0"/>
              </a:rPr>
              <a:t>Exame</a:t>
            </a:r>
            <a:endParaRPr lang="en-US" i="1" dirty="0">
              <a:solidFill>
                <a:schemeClr val="tx1">
                  <a:lumMod val="65000"/>
                  <a:lumOff val="35000"/>
                </a:schemeClr>
              </a:solidFill>
              <a:latin typeface="Bell MT" panose="02020503060305020303" pitchFamily="18" charset="0"/>
            </a:endParaRPr>
          </a:p>
        </p:txBody>
      </p:sp>
    </p:spTree>
    <p:extLst>
      <p:ext uri="{BB962C8B-B14F-4D97-AF65-F5344CB8AC3E}">
        <p14:creationId xmlns:p14="http://schemas.microsoft.com/office/powerpoint/2010/main" val="2057327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FFDE3E3-0401-416D-961C-F39BD7A7AC41}"/>
              </a:ext>
            </a:extLst>
          </p:cNvPr>
          <p:cNvSpPr txBox="1"/>
          <p:nvPr/>
        </p:nvSpPr>
        <p:spPr>
          <a:xfrm>
            <a:off x="382078" y="178130"/>
            <a:ext cx="11540748" cy="6483927"/>
          </a:xfrm>
          <a:prstGeom prst="rect">
            <a:avLst/>
          </a:prstGeom>
          <a:noFill/>
          <a:ln>
            <a:solidFill>
              <a:schemeClr val="bg1">
                <a:lumMod val="95000"/>
              </a:schemeClr>
            </a:solidFill>
          </a:ln>
        </p:spPr>
        <p:txBody>
          <a:bodyPr wrap="square" rtlCol="0">
            <a:spAutoFit/>
          </a:bodyPr>
          <a:lstStyle/>
          <a:p>
            <a:endParaRPr lang="pt-BR" dirty="0"/>
          </a:p>
        </p:txBody>
      </p:sp>
      <p:sp>
        <p:nvSpPr>
          <p:cNvPr id="7" name="CaixaDeTexto 6">
            <a:extLst>
              <a:ext uri="{FF2B5EF4-FFF2-40B4-BE49-F238E27FC236}">
                <a16:creationId xmlns:a16="http://schemas.microsoft.com/office/drawing/2014/main" id="{5430BE86-8D75-40DA-8A30-787B96474CB7}"/>
              </a:ext>
            </a:extLst>
          </p:cNvPr>
          <p:cNvSpPr txBox="1"/>
          <p:nvPr/>
        </p:nvSpPr>
        <p:spPr>
          <a:xfrm>
            <a:off x="382078" y="293200"/>
            <a:ext cx="11540748" cy="6555641"/>
          </a:xfrm>
          <a:prstGeom prst="rect">
            <a:avLst/>
          </a:prstGeom>
          <a:noFill/>
        </p:spPr>
        <p:txBody>
          <a:bodyPr wrap="square" rtlCol="0">
            <a:spAutoFit/>
          </a:bodyPr>
          <a:lstStyle/>
          <a:p>
            <a:pPr marL="3230563" algn="just"/>
            <a:r>
              <a:rPr lang="pt-BR" sz="2800" i="1" dirty="0">
                <a:latin typeface="Segoe UI Light" panose="020B0502040204020203" pitchFamily="34" charset="0"/>
                <a:cs typeface="Segoe UI Light" panose="020B0502040204020203" pitchFamily="34" charset="0"/>
              </a:rPr>
              <a:t>“Servindo ao mesmo propósito e, o todo, com a finalidade de exortar o mundo a tratar desse bem supremo com a máxima consideração; e também convocar grandes e pequenos a serem participantes de um tal dom com o qual Deus nos presenteia a todos sem exceção; (...) sobre esse assunto, deveria censurar a presunção diabólica daqueles que ousam privar todo o povo em geral, em geral, desde benefício [dado por] Deus interditando lhes a leitura da santa Escritura, como se Deus já não tivesse declarado a sua intenção de vê-la  divulgada  a  todas  as nações e  em todas as </a:t>
            </a:r>
          </a:p>
          <a:p>
            <a:pPr algn="just"/>
            <a:r>
              <a:rPr lang="pt-BR" sz="2800" i="1" dirty="0">
                <a:latin typeface="Segoe UI Light" panose="020B0502040204020203" pitchFamily="34" charset="0"/>
                <a:cs typeface="Segoe UI Light" panose="020B0502040204020203" pitchFamily="34" charset="0"/>
              </a:rPr>
              <a:t>línguas. Deveria ainda adverti-los sobre a crueldade que é tirar a nutrição das pobres almas e alimentá-las de vento, ou ainda, em lugar da refeição, oferecer-lhe veneno mortal.</a:t>
            </a:r>
          </a:p>
          <a:p>
            <a:pPr algn="r"/>
            <a:endParaRPr lang="pt-BR" sz="1000" b="1" i="1" dirty="0">
              <a:solidFill>
                <a:schemeClr val="tx1">
                  <a:lumMod val="85000"/>
                  <a:lumOff val="15000"/>
                </a:schemeClr>
              </a:solidFill>
              <a:latin typeface="Segoe UI Light" panose="020B0502040204020203" pitchFamily="34" charset="0"/>
              <a:cs typeface="Segoe UI Light" panose="020B0502040204020203" pitchFamily="34" charset="0"/>
            </a:endParaRPr>
          </a:p>
          <a:p>
            <a:pPr algn="r"/>
            <a:r>
              <a:rPr lang="pt-BR" sz="1300" b="1" i="1" dirty="0">
                <a:solidFill>
                  <a:schemeClr val="tx1">
                    <a:lumMod val="85000"/>
                    <a:lumOff val="15000"/>
                  </a:schemeClr>
                </a:solidFill>
                <a:latin typeface="Segoe UI Light" panose="020B0502040204020203" pitchFamily="34" charset="0"/>
                <a:cs typeface="Segoe UI Light" panose="020B0502040204020203" pitchFamily="34" charset="0"/>
              </a:rPr>
              <a:t>“Segundo Prefácio (1546) em: João Calvino, Textos Selecionados (São Paulo: Pendão Real, 2008), 132-33.</a:t>
            </a:r>
          </a:p>
        </p:txBody>
      </p:sp>
      <p:sp>
        <p:nvSpPr>
          <p:cNvPr id="5" name="CaixaDeTexto 4">
            <a:extLst>
              <a:ext uri="{FF2B5EF4-FFF2-40B4-BE49-F238E27FC236}">
                <a16:creationId xmlns:a16="http://schemas.microsoft.com/office/drawing/2014/main" id="{9A1F3D5D-24F4-45C2-ACEB-4F62E9691BB6}"/>
              </a:ext>
            </a:extLst>
          </p:cNvPr>
          <p:cNvSpPr txBox="1"/>
          <p:nvPr/>
        </p:nvSpPr>
        <p:spPr>
          <a:xfrm>
            <a:off x="1436914" y="2565070"/>
            <a:ext cx="2303813" cy="2529444"/>
          </a:xfrm>
          <a:prstGeom prst="rect">
            <a:avLst/>
          </a:prstGeom>
          <a:noFill/>
        </p:spPr>
        <p:txBody>
          <a:bodyPr wrap="square" rtlCol="0">
            <a:spAutoFit/>
          </a:bodyPr>
          <a:lstStyle/>
          <a:p>
            <a:endParaRPr lang="pt-BR" dirty="0"/>
          </a:p>
        </p:txBody>
      </p:sp>
      <p:pic>
        <p:nvPicPr>
          <p:cNvPr id="7176" name="Picture 8" descr="https://www.smu.edu/~/media/Site/Bridwell/Exhibitions/Calvin/BRB0162Olivetan-CalvinBible1546_1000.ashx">
            <a:extLst>
              <a:ext uri="{FF2B5EF4-FFF2-40B4-BE49-F238E27FC236}">
                <a16:creationId xmlns:a16="http://schemas.microsoft.com/office/drawing/2014/main" id="{B7979666-F174-45AE-A640-6720C26ED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9" r="13882" b="1936"/>
          <a:stretch/>
        </p:blipFill>
        <p:spPr bwMode="auto">
          <a:xfrm>
            <a:off x="522515" y="403759"/>
            <a:ext cx="2776120" cy="451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02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9" name="Rectangle 20490">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86" name="Picture 6" descr="https://upload.wikimedia.org/wikipedia/commons/thumb/c/c4/Lorenzo_Lotto_019.jpg/800px-Lorenzo_Lotto_019.jpg">
            <a:extLst>
              <a:ext uri="{FF2B5EF4-FFF2-40B4-BE49-F238E27FC236}">
                <a16:creationId xmlns:a16="http://schemas.microsoft.com/office/drawing/2014/main" id="{5E093718-BC8E-4927-B715-1672234098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93"/>
          <a:stretch/>
        </p:blipFill>
        <p:spPr bwMode="auto">
          <a:xfrm>
            <a:off x="20" y="10"/>
            <a:ext cx="497736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indulgencia">
            <a:extLst>
              <a:ext uri="{FF2B5EF4-FFF2-40B4-BE49-F238E27FC236}">
                <a16:creationId xmlns:a16="http://schemas.microsoft.com/office/drawing/2014/main" id="{5BB50F44-6238-4C8F-8238-066E0C76A3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8" r="6632" b="2"/>
          <a:stretch/>
        </p:blipFill>
        <p:spPr bwMode="auto">
          <a:xfrm>
            <a:off x="4977384" y="10"/>
            <a:ext cx="7214616" cy="6857990"/>
          </a:xfrm>
          <a:prstGeom prst="rect">
            <a:avLst/>
          </a:prstGeom>
          <a:extLst>
            <a:ext uri="{909E8E84-426E-40DD-AFC4-6F175D3DCCD1}">
              <a14:hiddenFill xmlns:a14="http://schemas.microsoft.com/office/drawing/2010/main">
                <a:solidFill>
                  <a:srgbClr val="FFFFFF"/>
                </a:solidFill>
              </a14:hiddenFill>
            </a:ext>
          </a:extLst>
        </p:spPr>
      </p:pic>
      <p:sp>
        <p:nvSpPr>
          <p:cNvPr id="20500" name="Rectangle 20492">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01" name="Rectangle: Rounded Corners 20494">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ixaDeTexto 1">
            <a:extLst>
              <a:ext uri="{FF2B5EF4-FFF2-40B4-BE49-F238E27FC236}">
                <a16:creationId xmlns:a16="http://schemas.microsoft.com/office/drawing/2014/main" id="{13D919FD-CC73-4180-BD06-055C1635BB43}"/>
              </a:ext>
            </a:extLst>
          </p:cNvPr>
          <p:cNvSpPr txBox="1"/>
          <p:nvPr/>
        </p:nvSpPr>
        <p:spPr>
          <a:xfrm>
            <a:off x="6095999" y="4561805"/>
            <a:ext cx="5625863" cy="1746417"/>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Indulgences were an old practice of the church. It developed through the centuries. It is based on the interpretation of Mathew 16 18 and John 21.23. The church believed in having the power of forgiveness. Indulgences are the instrument through which forgiveness is conferred. </a:t>
            </a:r>
          </a:p>
        </p:txBody>
      </p:sp>
    </p:spTree>
    <p:extLst>
      <p:ext uri="{BB962C8B-B14F-4D97-AF65-F5344CB8AC3E}">
        <p14:creationId xmlns:p14="http://schemas.microsoft.com/office/powerpoint/2010/main" val="3567631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43F18BD-8C4E-469B-8555-6BC871E38E20}"/>
              </a:ext>
            </a:extLst>
          </p:cNvPr>
          <p:cNvSpPr txBox="1"/>
          <p:nvPr/>
        </p:nvSpPr>
        <p:spPr>
          <a:xfrm>
            <a:off x="520700" y="165100"/>
            <a:ext cx="11137900" cy="861774"/>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pt-BR" sz="5000" b="1" dirty="0">
                <a:effectLst>
                  <a:outerShdw blurRad="38100" dist="38100" dir="2700000" algn="tl">
                    <a:srgbClr val="000000">
                      <a:alpha val="43137"/>
                    </a:srgbClr>
                  </a:outerShdw>
                </a:effectLst>
                <a:latin typeface="Castellar" panose="020A0402060406010301" pitchFamily="18" charset="0"/>
              </a:rPr>
              <a:t>Papel e imprensa</a:t>
            </a:r>
          </a:p>
        </p:txBody>
      </p:sp>
      <p:pic>
        <p:nvPicPr>
          <p:cNvPr id="17412" name="Picture 4" descr="Resultado de imagem para ulman Stromer">
            <a:extLst>
              <a:ext uri="{FF2B5EF4-FFF2-40B4-BE49-F238E27FC236}">
                <a16:creationId xmlns:a16="http://schemas.microsoft.com/office/drawing/2014/main" id="{9DF63CC1-2A23-4C73-AC28-39A326A0648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5480" t="-3675" b="3675"/>
          <a:stretch/>
        </p:blipFill>
        <p:spPr bwMode="auto">
          <a:xfrm>
            <a:off x="520700" y="1443968"/>
            <a:ext cx="6327808" cy="5021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Prensa de Gutember&#10;">
            <a:extLst>
              <a:ext uri="{FF2B5EF4-FFF2-40B4-BE49-F238E27FC236}">
                <a16:creationId xmlns:a16="http://schemas.microsoft.com/office/drawing/2014/main" id="{7058E8DD-BAD3-4A2B-AA85-7929B93F278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000" b="98444" l="1119" r="86242">
                        <a14:foregroundMark x1="43736" y1="28000" x2="43736" y2="28000"/>
                        <a14:foregroundMark x1="51119" y1="27667" x2="51119" y2="27667"/>
                        <a14:foregroundMark x1="51119" y1="27667" x2="51119" y2="27667"/>
                        <a14:foregroundMark x1="48434" y1="27667" x2="48434" y2="27667"/>
                        <a14:foregroundMark x1="48434" y1="30111" x2="48434" y2="30111"/>
                      </a14:backgroundRemoval>
                    </a14:imgEffect>
                  </a14:imgLayer>
                </a14:imgProps>
              </a:ext>
              <a:ext uri="{28A0092B-C50C-407E-A947-70E740481C1C}">
                <a14:useLocalDpi xmlns:a14="http://schemas.microsoft.com/office/drawing/2010/main" val="0"/>
              </a:ext>
            </a:extLst>
          </a:blip>
          <a:srcRect l="58" t="6577" r="14908"/>
          <a:stretch/>
        </p:blipFill>
        <p:spPr bwMode="auto">
          <a:xfrm>
            <a:off x="7122738" y="1316969"/>
            <a:ext cx="4535862" cy="5021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25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290" name="Picture 2" descr="Resultado de imagem para Gutenberg Bible">
            <a:extLst>
              <a:ext uri="{FF2B5EF4-FFF2-40B4-BE49-F238E27FC236}">
                <a16:creationId xmlns:a16="http://schemas.microsoft.com/office/drawing/2014/main" id="{26C82911-56DF-4CC2-9DE3-D41B00F8A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73" t="8617" r="22258" b="12979"/>
          <a:stretch/>
        </p:blipFill>
        <p:spPr bwMode="auto">
          <a:xfrm>
            <a:off x="6447364" y="2066901"/>
            <a:ext cx="5101168" cy="4147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Resultado de imagem">
            <a:extLst>
              <a:ext uri="{FF2B5EF4-FFF2-40B4-BE49-F238E27FC236}">
                <a16:creationId xmlns:a16="http://schemas.microsoft.com/office/drawing/2014/main" id="{F5A3FD62-5922-47A2-9BFB-1274F901E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4" r="17051"/>
          <a:stretch/>
        </p:blipFill>
        <p:spPr bwMode="auto">
          <a:xfrm>
            <a:off x="643467" y="643467"/>
            <a:ext cx="5372099" cy="5571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6780280F-96C5-4201-89D3-B850915527FC}"/>
              </a:ext>
            </a:extLst>
          </p:cNvPr>
          <p:cNvSpPr txBox="1"/>
          <p:nvPr/>
        </p:nvSpPr>
        <p:spPr>
          <a:xfrm>
            <a:off x="6176432" y="643467"/>
            <a:ext cx="5372100" cy="1323439"/>
          </a:xfrm>
          <a:prstGeom prst="rect">
            <a:avLst/>
          </a:prstGeom>
          <a:noFill/>
        </p:spPr>
        <p:txBody>
          <a:bodyPr wrap="square" rtlCol="0">
            <a:spAutoFit/>
          </a:bodyPr>
          <a:lstStyle/>
          <a:p>
            <a:pPr algn="ctr"/>
            <a:r>
              <a:rPr lang="pt-BR" sz="4000" b="1" spc="-5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latin typeface="Copperplate Gothic Bold" panose="020E0705020206020404" pitchFamily="34" charset="0"/>
              </a:rPr>
              <a:t>Bíblia de Gutemberg (1555)</a:t>
            </a:r>
          </a:p>
        </p:txBody>
      </p:sp>
    </p:spTree>
    <p:extLst>
      <p:ext uri="{BB962C8B-B14F-4D97-AF65-F5344CB8AC3E}">
        <p14:creationId xmlns:p14="http://schemas.microsoft.com/office/powerpoint/2010/main" val="2897700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https://upload.wikimedia.org/wikipedia/commons/5/54/ErasmusText_LastPage_Rev22_8_21.jpg">
            <a:extLst>
              <a:ext uri="{FF2B5EF4-FFF2-40B4-BE49-F238E27FC236}">
                <a16:creationId xmlns:a16="http://schemas.microsoft.com/office/drawing/2014/main" id="{3F1DF74B-8B94-4F93-A194-671DB9B0F3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4" t="8743" r="4896" b="59449"/>
          <a:stretch/>
        </p:blipFill>
        <p:spPr bwMode="auto">
          <a:xfrm>
            <a:off x="6426178" y="3737810"/>
            <a:ext cx="5355188" cy="279845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olbein-erasmus.jpg">
            <a:extLst>
              <a:ext uri="{FF2B5EF4-FFF2-40B4-BE49-F238E27FC236}">
                <a16:creationId xmlns:a16="http://schemas.microsoft.com/office/drawing/2014/main" id="{A32D706A-6B21-47EF-B368-74423568C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33" r="20825" b="-2"/>
          <a:stretch/>
        </p:blipFill>
        <p:spPr bwMode="auto">
          <a:xfrm>
            <a:off x="321733" y="321732"/>
            <a:ext cx="2710225" cy="621453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upload.wikimedia.org/wikipedia/commons/f/f2/NT_Estienne_1551.jpg">
            <a:extLst>
              <a:ext uri="{FF2B5EF4-FFF2-40B4-BE49-F238E27FC236}">
                <a16:creationId xmlns:a16="http://schemas.microsoft.com/office/drawing/2014/main" id="{6BB2B80A-E9C0-46AC-9A5C-95C97495B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9" r="2" b="2"/>
          <a:stretch/>
        </p:blipFill>
        <p:spPr bwMode="auto">
          <a:xfrm>
            <a:off x="3195190" y="1251284"/>
            <a:ext cx="3251100" cy="528498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F4116A01-447D-4FD1-BE58-D569C3DA604C}"/>
              </a:ext>
            </a:extLst>
          </p:cNvPr>
          <p:cNvSpPr txBox="1"/>
          <p:nvPr/>
        </p:nvSpPr>
        <p:spPr>
          <a:xfrm>
            <a:off x="3195191" y="321732"/>
            <a:ext cx="8586176" cy="32624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pt-BR" sz="4000" b="1" i="1" dirty="0" err="1">
                <a:solidFill>
                  <a:schemeClr val="bg1"/>
                </a:solidFill>
                <a:effectLst>
                  <a:outerShdw blurRad="38100" dist="38100" dir="2700000" algn="tl">
                    <a:srgbClr val="000000">
                      <a:alpha val="43137"/>
                    </a:srgbClr>
                  </a:outerShdw>
                </a:effectLst>
                <a:latin typeface="Copperplate Gothic Bold" panose="020E0705020206020404" pitchFamily="34" charset="0"/>
              </a:rPr>
              <a:t>Textus</a:t>
            </a:r>
            <a:r>
              <a:rPr lang="pt-BR" sz="4000" b="1" i="1" dirty="0">
                <a:solidFill>
                  <a:schemeClr val="bg1"/>
                </a:solidFill>
                <a:effectLst>
                  <a:outerShdw blurRad="38100" dist="38100" dir="2700000" algn="tl">
                    <a:srgbClr val="000000">
                      <a:alpha val="43137"/>
                    </a:srgbClr>
                  </a:outerShdw>
                </a:effectLst>
                <a:latin typeface="Copperplate Gothic Bold" panose="020E0705020206020404" pitchFamily="34" charset="0"/>
              </a:rPr>
              <a:t> </a:t>
            </a:r>
            <a:r>
              <a:rPr lang="pt-BR" sz="4000" b="1" i="1" dirty="0" err="1">
                <a:solidFill>
                  <a:schemeClr val="bg1"/>
                </a:solidFill>
                <a:effectLst>
                  <a:outerShdw blurRad="38100" dist="38100" dir="2700000" algn="tl">
                    <a:srgbClr val="000000">
                      <a:alpha val="43137"/>
                    </a:srgbClr>
                  </a:outerShdw>
                </a:effectLst>
                <a:latin typeface="Copperplate Gothic Bold" panose="020E0705020206020404" pitchFamily="34" charset="0"/>
              </a:rPr>
              <a:t>Receptus</a:t>
            </a:r>
            <a:r>
              <a:rPr lang="pt-BR" sz="4000" b="1" i="1" dirty="0">
                <a:solidFill>
                  <a:schemeClr val="bg1"/>
                </a:solidFill>
                <a:effectLst>
                  <a:outerShdw blurRad="38100" dist="38100" dir="2700000" algn="tl">
                    <a:srgbClr val="000000">
                      <a:alpha val="43137"/>
                    </a:srgbClr>
                  </a:outerShdw>
                </a:effectLst>
                <a:latin typeface="Copperplate Gothic Bold" panose="020E0705020206020404" pitchFamily="34" charset="0"/>
              </a:rPr>
              <a:t> </a:t>
            </a:r>
            <a:r>
              <a:rPr lang="pt-BR" sz="3000" b="1" dirty="0">
                <a:solidFill>
                  <a:schemeClr val="bg1"/>
                </a:solidFill>
                <a:effectLst>
                  <a:outerShdw blurRad="38100" dist="38100" dir="2700000" algn="tl">
                    <a:srgbClr val="000000">
                      <a:alpha val="43137"/>
                    </a:srgbClr>
                  </a:outerShdw>
                </a:effectLst>
                <a:latin typeface="Copperplate Gothic Bold" panose="020E0705020206020404" pitchFamily="34" charset="0"/>
              </a:rPr>
              <a:t>(1516)</a:t>
            </a:r>
          </a:p>
          <a:p>
            <a:pPr algn="r"/>
            <a:endParaRPr lang="pt-BR" sz="1000" spc="-30" dirty="0">
              <a:solidFill>
                <a:schemeClr val="bg2"/>
              </a:solidFill>
              <a:latin typeface="Bell MT" panose="02020503060305020303" pitchFamily="18" charset="0"/>
            </a:endParaRPr>
          </a:p>
          <a:p>
            <a:pPr marL="3400425" algn="ctr"/>
            <a:r>
              <a:rPr lang="pt-BR" sz="2600" spc="-50" dirty="0">
                <a:solidFill>
                  <a:schemeClr val="bg2"/>
                </a:solidFill>
                <a:latin typeface="Bell MT" panose="02020503060305020303" pitchFamily="18" charset="0"/>
              </a:rPr>
              <a:t>Fundamental para a difusão da Bíblia na era da Reforma foi a compilação feita por </a:t>
            </a:r>
            <a:r>
              <a:rPr lang="pt-BR" sz="2600" spc="-50" dirty="0" err="1">
                <a:solidFill>
                  <a:schemeClr val="bg2"/>
                </a:solidFill>
                <a:latin typeface="Bell MT" panose="02020503060305020303" pitchFamily="18" charset="0"/>
              </a:rPr>
              <a:t>Desidério</a:t>
            </a:r>
            <a:r>
              <a:rPr lang="pt-BR" sz="2600" spc="-50" dirty="0">
                <a:solidFill>
                  <a:schemeClr val="bg2"/>
                </a:solidFill>
                <a:latin typeface="Bell MT" panose="02020503060305020303" pitchFamily="18" charset="0"/>
              </a:rPr>
              <a:t> Erasmo de Roterdã (1466-1536) dos textos hebraicos e gregos da Bíblia. De seu texto foram traduzidas as Bíblias para a vernácula. </a:t>
            </a:r>
          </a:p>
        </p:txBody>
      </p:sp>
      <p:sp>
        <p:nvSpPr>
          <p:cNvPr id="3" name="Retângulo 2">
            <a:extLst>
              <a:ext uri="{FF2B5EF4-FFF2-40B4-BE49-F238E27FC236}">
                <a16:creationId xmlns:a16="http://schemas.microsoft.com/office/drawing/2014/main" id="{DB8EB43F-A6F0-4E48-9BC1-5A1071B3F05D}"/>
              </a:ext>
            </a:extLst>
          </p:cNvPr>
          <p:cNvSpPr/>
          <p:nvPr/>
        </p:nvSpPr>
        <p:spPr>
          <a:xfrm>
            <a:off x="470122" y="5750201"/>
            <a:ext cx="2289120" cy="6617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t>Erasmo de Roterdã (1523) </a:t>
            </a:r>
          </a:p>
          <a:p>
            <a:r>
              <a:rPr lang="pt-BR" sz="1200" dirty="0"/>
              <a:t>Hans </a:t>
            </a:r>
            <a:r>
              <a:rPr lang="pt-BR" sz="1200" dirty="0" err="1"/>
              <a:t>Holbein</a:t>
            </a:r>
            <a:r>
              <a:rPr lang="pt-BR" sz="1200" dirty="0"/>
              <a:t> – Óleo em Painel </a:t>
            </a:r>
          </a:p>
          <a:p>
            <a:r>
              <a:rPr lang="pt-BR" sz="1000" dirty="0"/>
              <a:t>Fonte: </a:t>
            </a:r>
            <a:r>
              <a:rPr lang="pt-BR" sz="1000" dirty="0" err="1"/>
              <a:t>Wikicommons</a:t>
            </a:r>
            <a:endParaRPr lang="pt-BR" sz="1000" dirty="0"/>
          </a:p>
        </p:txBody>
      </p:sp>
    </p:spTree>
    <p:extLst>
      <p:ext uri="{BB962C8B-B14F-4D97-AF65-F5344CB8AC3E}">
        <p14:creationId xmlns:p14="http://schemas.microsoft.com/office/powerpoint/2010/main" val="2014644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2" name="Picture 16" descr="https://www.stpauls.co.uk/SM4/Mutable/Uploads/generic_image/William-Tyndale_1.jpg">
            <a:extLst>
              <a:ext uri="{FF2B5EF4-FFF2-40B4-BE49-F238E27FC236}">
                <a16:creationId xmlns:a16="http://schemas.microsoft.com/office/drawing/2014/main" id="{EED65E01-D258-4339-BC5A-12C76520AF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06" r="2" b="35657"/>
          <a:stretch/>
        </p:blipFill>
        <p:spPr bwMode="auto">
          <a:xfrm>
            <a:off x="6887044" y="-1"/>
            <a:ext cx="4661488" cy="3104208"/>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https://www.stpauls.co.uk/SM4/Mutable/Uploads/generic_image/The-St-Paul's-Cathedral-Library_1.jpg">
            <a:extLst>
              <a:ext uri="{FF2B5EF4-FFF2-40B4-BE49-F238E27FC236}">
                <a16:creationId xmlns:a16="http://schemas.microsoft.com/office/drawing/2014/main" id="{7B2C8AF4-4819-443B-9227-4961D1512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22" r="-1" b="728"/>
          <a:stretch/>
        </p:blipFill>
        <p:spPr bwMode="auto">
          <a:xfrm>
            <a:off x="5419264" y="3265081"/>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https://www.stpauls.co.uk/SM4/Mutable/Uploads/generic_image/The-St-Paul's-Tyndale-Bible_1.jpg">
            <a:extLst>
              <a:ext uri="{FF2B5EF4-FFF2-40B4-BE49-F238E27FC236}">
                <a16:creationId xmlns:a16="http://schemas.microsoft.com/office/drawing/2014/main" id="{CCD49DE3-AE0B-4D7C-8DE7-3F48BA9696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2" b="3091"/>
          <a:stretch/>
        </p:blipFill>
        <p:spPr bwMode="auto">
          <a:xfrm>
            <a:off x="643467" y="-6"/>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F455DDC-DDFB-4187-AFCC-ADCF5BAC9B48}"/>
              </a:ext>
            </a:extLst>
          </p:cNvPr>
          <p:cNvSpPr txBox="1"/>
          <p:nvPr/>
        </p:nvSpPr>
        <p:spPr>
          <a:xfrm>
            <a:off x="2869610" y="133492"/>
            <a:ext cx="6146502"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4000" b="1" dirty="0" err="1">
                <a:effectLst>
                  <a:outerShdw blurRad="38100" dist="38100" dir="2700000" algn="tl">
                    <a:srgbClr val="000000">
                      <a:alpha val="43137"/>
                    </a:srgbClr>
                  </a:outerShdw>
                </a:effectLst>
                <a:latin typeface="Copperplate Gothic Bold" panose="020E0705020206020404" pitchFamily="34" charset="0"/>
              </a:rPr>
              <a:t>Tyndale</a:t>
            </a:r>
            <a:r>
              <a:rPr lang="pt-BR" sz="4000" b="1" dirty="0">
                <a:effectLst>
                  <a:outerShdw blurRad="38100" dist="38100" dir="2700000" algn="tl">
                    <a:srgbClr val="000000">
                      <a:alpha val="43137"/>
                    </a:srgbClr>
                  </a:outerShdw>
                </a:effectLst>
                <a:latin typeface="Copperplate Gothic Bold" panose="020E0705020206020404"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rPr>
              <a:t>Bible</a:t>
            </a:r>
            <a:r>
              <a:rPr lang="pt-BR" sz="4000" b="1" dirty="0">
                <a:effectLst>
                  <a:outerShdw blurRad="38100" dist="38100" dir="2700000" algn="tl">
                    <a:srgbClr val="000000">
                      <a:alpha val="43137"/>
                    </a:srgbClr>
                  </a:outerShdw>
                </a:effectLst>
                <a:latin typeface="Copperplate Gothic Bold" panose="020E0705020206020404" pitchFamily="34" charset="0"/>
              </a:rPr>
              <a:t> (1526)</a:t>
            </a:r>
          </a:p>
        </p:txBody>
      </p:sp>
      <p:pic>
        <p:nvPicPr>
          <p:cNvPr id="3" name="Picture 18" descr="King-James-Version-Bible-first-edition-title-page-1611.png">
            <a:extLst>
              <a:ext uri="{FF2B5EF4-FFF2-40B4-BE49-F238E27FC236}">
                <a16:creationId xmlns:a16="http://schemas.microsoft.com/office/drawing/2014/main" id="{E5ADC12C-2992-4CB8-9850-ABBA00B24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130275"/>
            <a:ext cx="1714501" cy="2678714"/>
          </a:xfrm>
          <a:prstGeom prst="rect">
            <a:avLst/>
          </a:prstGeom>
          <a:noFill/>
          <a:extLst>
            <a:ext uri="{909E8E84-426E-40DD-AFC4-6F175D3DCCD1}">
              <a14:hiddenFill xmlns:a14="http://schemas.microsoft.com/office/drawing/2010/main">
                <a:solidFill>
                  <a:srgbClr val="FFFFFF"/>
                </a:solidFill>
              </a14:hiddenFill>
            </a:ext>
          </a:extLst>
        </p:spPr>
      </p:pic>
      <p:pic>
        <p:nvPicPr>
          <p:cNvPr id="24596" name="Picture 20" descr="https://upload.wikimedia.org/wikipedia/commons/d/d0/Tyndale_Bible_-_Gospel_of_John.jpg">
            <a:extLst>
              <a:ext uri="{FF2B5EF4-FFF2-40B4-BE49-F238E27FC236}">
                <a16:creationId xmlns:a16="http://schemas.microsoft.com/office/drawing/2014/main" id="{08BD39F7-756E-475A-8FFE-C93CFE25B8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714" t="5186" r="18372" b="58655"/>
          <a:stretch/>
        </p:blipFill>
        <p:spPr bwMode="auto">
          <a:xfrm>
            <a:off x="643467" y="4130275"/>
            <a:ext cx="2745706" cy="264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22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http://4.bp.blogspot.com/__9OOS_Sr1Gk/SVVhX89J7oI/AAAAAAAAAYU/cBBkWgNLU-Q/s400/Printers+Shop2.jpg">
            <a:extLst>
              <a:ext uri="{FF2B5EF4-FFF2-40B4-BE49-F238E27FC236}">
                <a16:creationId xmlns:a16="http://schemas.microsoft.com/office/drawing/2014/main" id="{E6BBB1AC-C345-4BAE-9B25-1EC48C11786E}"/>
              </a:ext>
            </a:extLst>
          </p:cNvPr>
          <p:cNvPicPr>
            <a:picLocks noChangeAspect="1" noChangeArrowheads="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9754" b="17593"/>
          <a:stretch/>
        </p:blipFill>
        <p:spPr bwMode="auto">
          <a:xfrm>
            <a:off x="4531894" y="3235119"/>
            <a:ext cx="6731338" cy="3141988"/>
          </a:xfrm>
          <a:prstGeom prst="rect">
            <a:avLst/>
          </a:prstGeom>
          <a:ln>
            <a:noFill/>
          </a:ln>
          <a:effectLst>
            <a:softEdge rad="38100"/>
          </a:effectLst>
          <a:extLst>
            <a:ext uri="{909E8E84-426E-40DD-AFC4-6F175D3DCCD1}">
              <a14:hiddenFill xmlns:a14="http://schemas.microsoft.com/office/drawing/2010/main">
                <a:solidFill>
                  <a:srgbClr val="FFFFFF"/>
                </a:solidFill>
              </a14:hiddenFill>
            </a:ext>
          </a:extLst>
        </p:spPr>
      </p:pic>
      <p:pic>
        <p:nvPicPr>
          <p:cNvPr id="32772" name="Picture 4" descr="http://1.bp.blogspot.com/__9OOS_Sr1Gk/SVVgz-aSq-I/AAAAAAAAAYM/dplgQ1NoWFY/s400/378px-Jacob_van_Liesvelt_Bibel_1526.jpg">
            <a:extLst>
              <a:ext uri="{FF2B5EF4-FFF2-40B4-BE49-F238E27FC236}">
                <a16:creationId xmlns:a16="http://schemas.microsoft.com/office/drawing/2014/main" id="{59B2832D-3A9D-41C6-ADD5-603A9FF70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2" y="488370"/>
            <a:ext cx="3709904" cy="5888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67FCA0B-C348-4035-9D9B-0C15C2793848}"/>
              </a:ext>
            </a:extLst>
          </p:cNvPr>
          <p:cNvSpPr/>
          <p:nvPr/>
        </p:nvSpPr>
        <p:spPr>
          <a:xfrm>
            <a:off x="4620126" y="280464"/>
            <a:ext cx="6731338" cy="707886"/>
          </a:xfrm>
          <a:prstGeom prst="rect">
            <a:avLst/>
          </a:prstGeom>
        </p:spPr>
        <p:txBody>
          <a:bodyPr wrap="square">
            <a:spAutoFit/>
          </a:bodyPr>
          <a:lstStyle/>
          <a:p>
            <a:pPr>
              <a:spcAft>
                <a:spcPts val="600"/>
              </a:spcAft>
            </a:pPr>
            <a:r>
              <a:rPr lang="en-US" sz="4000" b="1" dirty="0" err="1">
                <a:solidFill>
                  <a:srgbClr val="333333"/>
                </a:solidFill>
                <a:effectLst>
                  <a:outerShdw blurRad="38100" dist="38100" dir="2700000" algn="tl">
                    <a:srgbClr val="000000">
                      <a:alpha val="43137"/>
                    </a:srgbClr>
                  </a:outerShdw>
                </a:effectLst>
                <a:latin typeface="Copperplate Gothic Bold" panose="020E0705020206020404" pitchFamily="34" charset="0"/>
              </a:rPr>
              <a:t>Bíblia</a:t>
            </a:r>
            <a:r>
              <a:rPr lang="en-US" sz="4000" b="1" dirty="0">
                <a:solidFill>
                  <a:srgbClr val="333333"/>
                </a:solidFill>
                <a:effectLst>
                  <a:outerShdw blurRad="38100" dist="38100" dir="2700000" algn="tl">
                    <a:srgbClr val="000000">
                      <a:alpha val="43137"/>
                    </a:srgbClr>
                  </a:outerShdw>
                </a:effectLst>
                <a:latin typeface="Copperplate Gothic Bold" panose="020E0705020206020404" pitchFamily="34" charset="0"/>
              </a:rPr>
              <a:t> </a:t>
            </a:r>
            <a:r>
              <a:rPr lang="en-US" sz="4000" b="1" dirty="0" err="1">
                <a:solidFill>
                  <a:srgbClr val="333333"/>
                </a:solidFill>
                <a:effectLst>
                  <a:outerShdw blurRad="38100" dist="38100" dir="2700000" algn="tl">
                    <a:srgbClr val="000000">
                      <a:alpha val="43137"/>
                    </a:srgbClr>
                  </a:outerShdw>
                </a:effectLst>
                <a:latin typeface="Copperplate Gothic Bold" panose="020E0705020206020404" pitchFamily="34" charset="0"/>
              </a:rPr>
              <a:t>Holandesa</a:t>
            </a:r>
            <a:r>
              <a:rPr lang="en-US" sz="4000" b="1" dirty="0">
                <a:solidFill>
                  <a:srgbClr val="333333"/>
                </a:solidFill>
                <a:effectLst>
                  <a:outerShdw blurRad="38100" dist="38100" dir="2700000" algn="tl">
                    <a:srgbClr val="000000">
                      <a:alpha val="43137"/>
                    </a:srgbClr>
                  </a:outerShdw>
                </a:effectLst>
                <a:latin typeface="Copperplate Gothic Bold" panose="020E0705020206020404" pitchFamily="34" charset="0"/>
              </a:rPr>
              <a:t> </a:t>
            </a:r>
            <a:r>
              <a:rPr lang="en-US" sz="3000" b="1" dirty="0">
                <a:solidFill>
                  <a:srgbClr val="333333"/>
                </a:solidFill>
                <a:effectLst>
                  <a:outerShdw blurRad="38100" dist="38100" dir="2700000" algn="tl">
                    <a:srgbClr val="000000">
                      <a:alpha val="43137"/>
                    </a:srgbClr>
                  </a:outerShdw>
                </a:effectLst>
                <a:latin typeface="Copperplate Gothic Bold" panose="020E0705020206020404" pitchFamily="34" charset="0"/>
              </a:rPr>
              <a:t>(1526)</a:t>
            </a:r>
            <a:r>
              <a:rPr lang="en-US" sz="3000" dirty="0">
                <a:latin typeface="Bell MT" panose="02020503060305020303" pitchFamily="18" charset="0"/>
              </a:rPr>
              <a:t>.</a:t>
            </a:r>
            <a:endParaRPr lang="pt-BR" sz="3000" dirty="0">
              <a:latin typeface="Bell MT" panose="02020503060305020303" pitchFamily="18" charset="0"/>
            </a:endParaRPr>
          </a:p>
        </p:txBody>
      </p:sp>
      <p:sp>
        <p:nvSpPr>
          <p:cNvPr id="4" name="Retângulo 3">
            <a:extLst>
              <a:ext uri="{FF2B5EF4-FFF2-40B4-BE49-F238E27FC236}">
                <a16:creationId xmlns:a16="http://schemas.microsoft.com/office/drawing/2014/main" id="{D7E2812D-A98C-4552-B9EF-3A79A0BD9184}"/>
              </a:ext>
            </a:extLst>
          </p:cNvPr>
          <p:cNvSpPr/>
          <p:nvPr/>
        </p:nvSpPr>
        <p:spPr>
          <a:xfrm>
            <a:off x="4708357" y="988350"/>
            <a:ext cx="6554875" cy="21698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spcAft>
                <a:spcPts val="600"/>
              </a:spcAft>
            </a:pPr>
            <a:r>
              <a:rPr lang="en-US" sz="2700" spc="-40" dirty="0" err="1">
                <a:latin typeface="Bell MT" panose="02020503060305020303" pitchFamily="18" charset="0"/>
              </a:rPr>
              <a:t>Publicada</a:t>
            </a:r>
            <a:r>
              <a:rPr lang="en-US" sz="2700" spc="-40" dirty="0">
                <a:latin typeface="Bell MT" panose="02020503060305020303" pitchFamily="18" charset="0"/>
              </a:rPr>
              <a:t> </a:t>
            </a:r>
            <a:r>
              <a:rPr lang="en-US" sz="2700" spc="-40" dirty="0" err="1">
                <a:latin typeface="Bell MT" panose="02020503060305020303" pitchFamily="18" charset="0"/>
              </a:rPr>
              <a:t>em</a:t>
            </a:r>
            <a:r>
              <a:rPr lang="en-US" sz="2700" spc="-40" dirty="0">
                <a:latin typeface="Bell MT" panose="02020503060305020303" pitchFamily="18" charset="0"/>
              </a:rPr>
              <a:t> </a:t>
            </a:r>
            <a:r>
              <a:rPr lang="en-US" sz="2700" spc="-40" dirty="0" err="1">
                <a:latin typeface="Bell MT" panose="02020503060305020303" pitchFamily="18" charset="0"/>
              </a:rPr>
              <a:t>Antuérpia</a:t>
            </a:r>
            <a:r>
              <a:rPr lang="en-US" sz="2700" spc="-40" dirty="0">
                <a:latin typeface="Bell MT" panose="02020503060305020303" pitchFamily="18" charset="0"/>
              </a:rPr>
              <a:t> </a:t>
            </a:r>
            <a:r>
              <a:rPr lang="en-US" sz="2700" spc="-40" dirty="0" err="1">
                <a:latin typeface="Bell MT" panose="02020503060305020303" pitchFamily="18" charset="0"/>
              </a:rPr>
              <a:t>por</a:t>
            </a:r>
            <a:r>
              <a:rPr lang="en-US" sz="2700" spc="-40" dirty="0">
                <a:latin typeface="Bell MT" panose="02020503060305020303" pitchFamily="18" charset="0"/>
              </a:rPr>
              <a:t> Jacob Van </a:t>
            </a:r>
            <a:r>
              <a:rPr lang="en-US" sz="2700" spc="-40" dirty="0" err="1">
                <a:latin typeface="Bell MT" panose="02020503060305020303" pitchFamily="18" charset="0"/>
              </a:rPr>
              <a:t>Liesvelt</a:t>
            </a:r>
            <a:r>
              <a:rPr lang="en-US" sz="2700" spc="-40" dirty="0">
                <a:latin typeface="Bell MT" panose="02020503060305020303" pitchFamily="18" charset="0"/>
              </a:rPr>
              <a:t> a </a:t>
            </a:r>
            <a:r>
              <a:rPr lang="en-US" sz="2700" spc="-40" dirty="0" err="1">
                <a:latin typeface="Bell MT" panose="02020503060305020303" pitchFamily="18" charset="0"/>
              </a:rPr>
              <a:t>tradução</a:t>
            </a:r>
            <a:r>
              <a:rPr lang="en-US" sz="2700" spc="-40" dirty="0">
                <a:latin typeface="Bell MT" panose="02020503060305020303" pitchFamily="18" charset="0"/>
              </a:rPr>
              <a:t> </a:t>
            </a:r>
            <a:r>
              <a:rPr lang="en-US" sz="2700" spc="-40" dirty="0" err="1">
                <a:latin typeface="Bell MT" panose="02020503060305020303" pitchFamily="18" charset="0"/>
              </a:rPr>
              <a:t>holandesa</a:t>
            </a:r>
            <a:r>
              <a:rPr lang="en-US" sz="2700" spc="-40" dirty="0">
                <a:latin typeface="Bell MT" panose="02020503060305020303" pitchFamily="18" charset="0"/>
              </a:rPr>
              <a:t> se </a:t>
            </a:r>
            <a:r>
              <a:rPr lang="en-US" sz="2700" spc="-40" dirty="0" err="1">
                <a:latin typeface="Bell MT" panose="02020503060305020303" pitchFamily="18" charset="0"/>
              </a:rPr>
              <a:t>baseou</a:t>
            </a:r>
            <a:r>
              <a:rPr lang="en-US" sz="2700" spc="-40" dirty="0">
                <a:latin typeface="Bell MT" panose="02020503060305020303" pitchFamily="18" charset="0"/>
              </a:rPr>
              <a:t> </a:t>
            </a:r>
            <a:r>
              <a:rPr lang="en-US" sz="2700" spc="-40" dirty="0" err="1">
                <a:latin typeface="Bell MT" panose="02020503060305020303" pitchFamily="18" charset="0"/>
              </a:rPr>
              <a:t>principalmente</a:t>
            </a:r>
            <a:r>
              <a:rPr lang="en-US" sz="2700" spc="-40" dirty="0">
                <a:latin typeface="Bell MT" panose="02020503060305020303" pitchFamily="18" charset="0"/>
              </a:rPr>
              <a:t> </a:t>
            </a:r>
            <a:r>
              <a:rPr lang="en-US" sz="2700" spc="-40" dirty="0" err="1">
                <a:latin typeface="Bell MT" panose="02020503060305020303" pitchFamily="18" charset="0"/>
              </a:rPr>
              <a:t>na</a:t>
            </a:r>
            <a:r>
              <a:rPr lang="en-US" sz="2700" spc="-40" dirty="0">
                <a:latin typeface="Bell MT" panose="02020503060305020303" pitchFamily="18" charset="0"/>
              </a:rPr>
              <a:t> </a:t>
            </a:r>
            <a:r>
              <a:rPr lang="en-US" sz="2700" spc="-40" dirty="0" err="1">
                <a:latin typeface="Bell MT" panose="02020503060305020303" pitchFamily="18" charset="0"/>
              </a:rPr>
              <a:t>tradução</a:t>
            </a:r>
            <a:r>
              <a:rPr lang="en-US" sz="2700" spc="-40" dirty="0">
                <a:latin typeface="Bell MT" panose="02020503060305020303" pitchFamily="18" charset="0"/>
              </a:rPr>
              <a:t> de </a:t>
            </a:r>
            <a:r>
              <a:rPr lang="en-US" sz="2700" spc="-40" dirty="0" err="1">
                <a:latin typeface="Bell MT" panose="02020503060305020303" pitchFamily="18" charset="0"/>
              </a:rPr>
              <a:t>Lutero</a:t>
            </a:r>
            <a:r>
              <a:rPr lang="en-US" sz="2700" spc="-40" dirty="0">
                <a:latin typeface="Bell MT" panose="02020503060305020303" pitchFamily="18" charset="0"/>
              </a:rPr>
              <a:t>. </a:t>
            </a:r>
            <a:r>
              <a:rPr lang="en-US" sz="2700" spc="-40" dirty="0" err="1">
                <a:latin typeface="Bell MT" panose="02020503060305020303" pitchFamily="18" charset="0"/>
              </a:rPr>
              <a:t>Esse</a:t>
            </a:r>
            <a:r>
              <a:rPr lang="en-US" sz="2700" spc="-40" dirty="0">
                <a:latin typeface="Bell MT" panose="02020503060305020303" pitchFamily="18" charset="0"/>
              </a:rPr>
              <a:t> </a:t>
            </a:r>
            <a:r>
              <a:rPr lang="en-US" sz="2700" spc="-40" dirty="0" err="1">
                <a:latin typeface="Bell MT" panose="02020503060305020303" pitchFamily="18" charset="0"/>
              </a:rPr>
              <a:t>motivo</a:t>
            </a:r>
            <a:r>
              <a:rPr lang="en-US" sz="2700" spc="-40" dirty="0">
                <a:latin typeface="Bell MT" panose="02020503060305020303" pitchFamily="18" charset="0"/>
              </a:rPr>
              <a:t> </a:t>
            </a:r>
            <a:r>
              <a:rPr lang="en-US" sz="2700" spc="-40" dirty="0" err="1">
                <a:latin typeface="Bell MT" panose="02020503060305020303" pitchFamily="18" charset="0"/>
              </a:rPr>
              <a:t>levou</a:t>
            </a:r>
            <a:r>
              <a:rPr lang="en-US" sz="2700" spc="-40" dirty="0">
                <a:latin typeface="Bell MT" panose="02020503060305020303" pitchFamily="18" charset="0"/>
              </a:rPr>
              <a:t> o </a:t>
            </a:r>
            <a:r>
              <a:rPr lang="en-US" sz="2700" spc="-40" dirty="0" err="1">
                <a:latin typeface="Bell MT" panose="02020503060305020303" pitchFamily="18" charset="0"/>
              </a:rPr>
              <a:t>Sínodo</a:t>
            </a:r>
            <a:r>
              <a:rPr lang="en-US" sz="2700" spc="-40" dirty="0">
                <a:latin typeface="Bell MT" panose="02020503060305020303" pitchFamily="18" charset="0"/>
              </a:rPr>
              <a:t> de Dort (1618) a </a:t>
            </a:r>
            <a:r>
              <a:rPr lang="en-US" sz="2700" spc="-40" dirty="0" err="1">
                <a:latin typeface="Bell MT" panose="02020503060305020303" pitchFamily="18" charset="0"/>
              </a:rPr>
              <a:t>decidir</a:t>
            </a:r>
            <a:r>
              <a:rPr lang="en-US" sz="2700" spc="-40" dirty="0">
                <a:latin typeface="Bell MT" panose="02020503060305020303" pitchFamily="18" charset="0"/>
              </a:rPr>
              <a:t> </a:t>
            </a:r>
            <a:r>
              <a:rPr lang="en-US" sz="2700" spc="-40" dirty="0" err="1">
                <a:latin typeface="Bell MT" panose="02020503060305020303" pitchFamily="18" charset="0"/>
              </a:rPr>
              <a:t>por</a:t>
            </a:r>
            <a:r>
              <a:rPr lang="en-US" sz="2700" spc="-40" dirty="0">
                <a:latin typeface="Bell MT" panose="02020503060305020303" pitchFamily="18" charset="0"/>
              </a:rPr>
              <a:t> </a:t>
            </a:r>
            <a:r>
              <a:rPr lang="en-US" sz="2700" spc="-40" dirty="0" err="1">
                <a:latin typeface="Bell MT" panose="02020503060305020303" pitchFamily="18" charset="0"/>
              </a:rPr>
              <a:t>uma</a:t>
            </a:r>
            <a:r>
              <a:rPr lang="en-US" sz="2700" spc="-40" dirty="0">
                <a:latin typeface="Bell MT" panose="02020503060305020303" pitchFamily="18" charset="0"/>
              </a:rPr>
              <a:t> nova </a:t>
            </a:r>
            <a:r>
              <a:rPr lang="en-US" sz="2700" spc="-40" dirty="0" err="1">
                <a:latin typeface="Bell MT" panose="02020503060305020303" pitchFamily="18" charset="0"/>
              </a:rPr>
              <a:t>tradução</a:t>
            </a:r>
            <a:r>
              <a:rPr lang="en-US" sz="2700" spc="-40" dirty="0">
                <a:latin typeface="Bell MT" panose="02020503060305020303" pitchFamily="18" charset="0"/>
              </a:rPr>
              <a:t>, o que </a:t>
            </a:r>
            <a:r>
              <a:rPr lang="en-US" sz="2700" spc="-40" dirty="0" err="1">
                <a:latin typeface="Bell MT" panose="02020503060305020303" pitchFamily="18" charset="0"/>
              </a:rPr>
              <a:t>foi</a:t>
            </a:r>
            <a:r>
              <a:rPr lang="en-US" sz="2700" spc="-40" dirty="0">
                <a:latin typeface="Bell MT" panose="02020503060305020303" pitchFamily="18" charset="0"/>
              </a:rPr>
              <a:t> </a:t>
            </a:r>
            <a:r>
              <a:rPr lang="en-US" sz="2700" spc="-40" dirty="0" err="1">
                <a:latin typeface="Bell MT" panose="02020503060305020303" pitchFamily="18" charset="0"/>
              </a:rPr>
              <a:t>feito</a:t>
            </a:r>
            <a:r>
              <a:rPr lang="en-US" sz="2700" spc="-40" dirty="0">
                <a:latin typeface="Bell MT" panose="02020503060305020303" pitchFamily="18" charset="0"/>
              </a:rPr>
              <a:t> </a:t>
            </a:r>
            <a:r>
              <a:rPr lang="en-US" sz="2700" spc="-40" dirty="0" err="1">
                <a:latin typeface="Bell MT" panose="02020503060305020303" pitchFamily="18" charset="0"/>
              </a:rPr>
              <a:t>em</a:t>
            </a:r>
            <a:r>
              <a:rPr lang="en-US" sz="2700" spc="-40" dirty="0">
                <a:latin typeface="Bell MT" panose="02020503060305020303" pitchFamily="18" charset="0"/>
              </a:rPr>
              <a:t> 1537.</a:t>
            </a:r>
            <a:endParaRPr lang="pt-BR" sz="2700" spc="-40" dirty="0"/>
          </a:p>
        </p:txBody>
      </p:sp>
      <p:sp>
        <p:nvSpPr>
          <p:cNvPr id="5" name="CaixaDeTexto 4">
            <a:extLst>
              <a:ext uri="{FF2B5EF4-FFF2-40B4-BE49-F238E27FC236}">
                <a16:creationId xmlns:a16="http://schemas.microsoft.com/office/drawing/2014/main" id="{28105990-0606-41F8-90A3-CEA421FCC9FC}"/>
              </a:ext>
            </a:extLst>
          </p:cNvPr>
          <p:cNvSpPr txBox="1"/>
          <p:nvPr/>
        </p:nvSpPr>
        <p:spPr>
          <a:xfrm>
            <a:off x="7966580" y="6007775"/>
            <a:ext cx="3384884"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dirty="0"/>
              <a:t>Gráfica em Antuérpia no Sec. 16.</a:t>
            </a:r>
          </a:p>
        </p:txBody>
      </p:sp>
      <p:sp>
        <p:nvSpPr>
          <p:cNvPr id="6" name="Retângulo 5">
            <a:extLst>
              <a:ext uri="{FF2B5EF4-FFF2-40B4-BE49-F238E27FC236}">
                <a16:creationId xmlns:a16="http://schemas.microsoft.com/office/drawing/2014/main" id="{0C76F58C-834F-4837-9FEE-90BA93198522}"/>
              </a:ext>
            </a:extLst>
          </p:cNvPr>
          <p:cNvSpPr/>
          <p:nvPr/>
        </p:nvSpPr>
        <p:spPr>
          <a:xfrm>
            <a:off x="0" y="6581001"/>
            <a:ext cx="6320589" cy="276999"/>
          </a:xfrm>
          <a:prstGeom prst="rect">
            <a:avLst/>
          </a:prstGeom>
        </p:spPr>
        <p:txBody>
          <a:bodyPr wrap="square">
            <a:spAutoFit/>
          </a:bodyPr>
          <a:lstStyle/>
          <a:p>
            <a:r>
              <a:rPr lang="pt-BR" sz="1200" dirty="0">
                <a:solidFill>
                  <a:schemeClr val="bg1">
                    <a:lumMod val="75000"/>
                  </a:schemeClr>
                </a:solidFill>
              </a:rPr>
              <a:t>Fonte: http://flemishamerican.blogspot.com.br/2008/12/flemish-influence-on-pilgrims-part-2.html</a:t>
            </a:r>
          </a:p>
        </p:txBody>
      </p:sp>
      <p:sp>
        <p:nvSpPr>
          <p:cNvPr id="8" name="Retângulo 7">
            <a:extLst>
              <a:ext uri="{FF2B5EF4-FFF2-40B4-BE49-F238E27FC236}">
                <a16:creationId xmlns:a16="http://schemas.microsoft.com/office/drawing/2014/main" id="{44A0A739-BD30-4928-8212-92A45131B012}"/>
              </a:ext>
            </a:extLst>
          </p:cNvPr>
          <p:cNvSpPr/>
          <p:nvPr/>
        </p:nvSpPr>
        <p:spPr>
          <a:xfrm>
            <a:off x="336884" y="280464"/>
            <a:ext cx="11470105" cy="6300537"/>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pt-BR"/>
          </a:p>
        </p:txBody>
      </p:sp>
    </p:spTree>
    <p:extLst>
      <p:ext uri="{BB962C8B-B14F-4D97-AF65-F5344CB8AC3E}">
        <p14:creationId xmlns:p14="http://schemas.microsoft.com/office/powerpoint/2010/main" val="1248749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6" name="Rectangle 19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EA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7" name="Rectangle 19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a:solidFill>
              <a:srgbClr val="FDE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8" name="Rectangle 19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9" name="Rectangle 19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a:solidFill>
              <a:srgbClr val="FDE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0" name="Rectangle 19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pampatrimonioartesemuseus.files.wordpress.com/2015/09/lutero_02.jpg">
            <a:extLst>
              <a:ext uri="{FF2B5EF4-FFF2-40B4-BE49-F238E27FC236}">
                <a16:creationId xmlns:a16="http://schemas.microsoft.com/office/drawing/2014/main" id="{11178FA1-7E2A-44AF-997E-58A520A8B90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646" b="84216" l="9983" r="89848">
                        <a14:foregroundMark x1="47716" y1="82413" x2="59729" y2="84216"/>
                        <a14:foregroundMark x1="81895" y1="78918" x2="79695" y2="27621"/>
                        <a14:foregroundMark x1="79695" y1="27621" x2="65482" y2="27959"/>
                        <a14:foregroundMark x1="80372" y1="75536" x2="81726" y2="52424"/>
                      </a14:backgroundRemoval>
                    </a14:imgEffect>
                  </a14:imgLayer>
                </a14:imgProps>
              </a:ext>
              <a:ext uri="{28A0092B-C50C-407E-A947-70E740481C1C}">
                <a14:useLocalDpi xmlns:a14="http://schemas.microsoft.com/office/drawing/2010/main" val="0"/>
              </a:ext>
            </a:extLst>
          </a:blip>
          <a:srcRect l="8193" t="22231" r="12552" b="13659"/>
          <a:stretch/>
        </p:blipFill>
        <p:spPr bwMode="auto">
          <a:xfrm>
            <a:off x="4768327" y="583452"/>
            <a:ext cx="2297608" cy="2784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4" name="Picture 6" descr="https://upload.wikimedia.org/wikipedia/commons/thumb/f/f2/Luther%27s_study%2C_Wartburg%2C_Thuringia%2C_Germany-LCCN2002720777.jpg/1024px-Luther%27s_study%2C_Wartburg%2C_Thuringia%2C_Germany-LCCN2002720777.jpg">
            <a:extLst>
              <a:ext uri="{FF2B5EF4-FFF2-40B4-BE49-F238E27FC236}">
                <a16:creationId xmlns:a16="http://schemas.microsoft.com/office/drawing/2014/main" id="{DEB2950A-E32E-4945-9443-195ABC8EB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06513" y="3749016"/>
            <a:ext cx="3378732" cy="2517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8" descr="https://upload.wikimedia.org/wikipedia/commons/0/03/Lutherbibel.jpg">
            <a:extLst>
              <a:ext uri="{FF2B5EF4-FFF2-40B4-BE49-F238E27FC236}">
                <a16:creationId xmlns:a16="http://schemas.microsoft.com/office/drawing/2014/main" id="{CC79D284-66B2-4DF5-8E7B-A72D972B8E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69" b="93544" l="1300" r="93400">
                        <a14:foregroundMark x1="49200" y1="7905" x2="9800" y2="8959"/>
                        <a14:foregroundMark x1="1986" y1="77803" x2="1801" y2="79430"/>
                        <a14:foregroundMark x1="2920" y1="69569" x2="2791" y2="70704"/>
                        <a14:foregroundMark x1="3052" y1="68410" x2="3008" y2="68793"/>
                        <a14:foregroundMark x1="9800" y1="8959" x2="3915" y2="60806"/>
                        <a14:foregroundMark x1="2723" y1="82424" x2="10701" y2="84657"/>
                        <a14:foregroundMark x1="30324" y1="84535" x2="42300" y2="83663"/>
                        <a14:foregroundMark x1="42300" y1="83663" x2="42838" y2="84737"/>
                        <a14:foregroundMark x1="45400" y1="89855" x2="55200" y2="96574"/>
                        <a14:foregroundMark x1="55200" y1="96574" x2="76900" y2="97101"/>
                        <a14:foregroundMark x1="76900" y1="97101" x2="84000" y2="96443"/>
                        <a14:foregroundMark x1="84000" y1="96443" x2="94700" y2="96574"/>
                        <a14:foregroundMark x1="94700" y1="96574" x2="96900" y2="88801"/>
                        <a14:foregroundMark x1="96900" y1="88801" x2="95800" y2="30567"/>
                        <a14:foregroundMark x1="95800" y1="30567" x2="91200" y2="25823"/>
                        <a14:foregroundMark x1="91200" y1="25823" x2="89500" y2="19104"/>
                        <a14:foregroundMark x1="89500" y1="19104" x2="89200" y2="11331"/>
                        <a14:foregroundMark x1="89200" y1="11331" x2="83500" y2="9223"/>
                        <a14:foregroundMark x1="83500" y1="9223" x2="54200" y2="10672"/>
                        <a14:foregroundMark x1="54200" y1="10672" x2="49000" y2="9223"/>
                        <a14:foregroundMark x1="49000" y1="9223" x2="47600" y2="8169"/>
                        <a14:foregroundMark x1="2576" y1="69815" x2="2469" y2="70610"/>
                        <a14:foregroundMark x1="7600" y1="32411" x2="3787" y2="60798"/>
                        <a14:foregroundMark x1="2329" y1="78995" x2="4000" y2="83399"/>
                        <a14:foregroundMark x1="1863" y1="77767" x2="2181" y2="78606"/>
                        <a14:foregroundMark x1="4000" y1="83399" x2="7800" y2="74572"/>
                        <a14:foregroundMark x1="7800" y1="74572" x2="9400" y2="35573"/>
                        <a14:foregroundMark x1="1271" y1="77594" x2="1200" y2="77997"/>
                        <a14:foregroundMark x1="2652" y1="69801" x2="2506" y2="70621"/>
                        <a14:foregroundMark x1="2900" y1="68400" x2="2784" y2="69056"/>
                        <a14:foregroundMark x1="5400" y1="54282" x2="4241" y2="60829"/>
                        <a14:foregroundMark x1="2438" y1="79946" x2="4800" y2="83663"/>
                        <a14:foregroundMark x1="1200" y1="77997" x2="1542" y2="78536"/>
                        <a14:foregroundMark x1="4800" y1="83663" x2="7600" y2="54414"/>
                        <a14:foregroundMark x1="1379" y1="83212" x2="1300" y2="83663"/>
                        <a14:foregroundMark x1="2310" y1="77898" x2="1934" y2="80045"/>
                        <a14:foregroundMark x1="1300" y1="83663" x2="2100" y2="83136"/>
                        <a14:foregroundMark x1="47000" y1="81423" x2="48100" y2="88933"/>
                        <a14:foregroundMark x1="48100" y1="88933" x2="52800" y2="93808"/>
                        <a14:foregroundMark x1="52800" y1="93808" x2="58900" y2="97233"/>
                        <a14:foregroundMark x1="58900" y1="97233" x2="85400" y2="93544"/>
                        <a14:foregroundMark x1="85400" y1="93544" x2="91500" y2="94203"/>
                        <a14:foregroundMark x1="91500" y1="94203" x2="93400" y2="82082"/>
                        <a14:foregroundMark x1="93400" y1="82082" x2="92600" y2="72200"/>
                        <a14:foregroundMark x1="48700" y1="82740" x2="50600" y2="90119"/>
                        <a14:foregroundMark x1="50600" y1="90119" x2="57300" y2="94598"/>
                        <a14:foregroundMark x1="57300" y1="94598" x2="71600" y2="93544"/>
                        <a14:foregroundMark x1="71600" y1="93544" x2="83700" y2="86825"/>
                        <a14:foregroundMark x1="83700" y1="86825" x2="78400" y2="81291"/>
                        <a14:foregroundMark x1="78400" y1="81291" x2="60100" y2="80896"/>
                        <a14:foregroundMark x1="2600" y1="73123" x2="2100" y2="78393"/>
                        <a14:foregroundMark x1="11500" y1="82609" x2="30900" y2="83136"/>
                        <a14:backgroundMark x1="2900" y1="60738" x2="2600" y2="68379"/>
                        <a14:backgroundMark x1="2600" y1="68379" x2="900" y2="62187"/>
                        <a14:backgroundMark x1="2500" y1="70619" x2="2084" y2="73038"/>
                        <a14:backgroundMark x1="765" y1="74392" x2="400" y2="72200"/>
                        <a14:backgroundMark x1="2400" y1="68906" x2="2500" y2="69829"/>
                        <a14:backgroundMark x1="12500" y1="85507" x2="22600" y2="85903"/>
                        <a14:backgroundMark x1="23200" y1="84980" x2="24742" y2="84877"/>
                        <a14:backgroundMark x1="10600" y1="84848" x2="13600" y2="85375"/>
                        <a14:backgroundMark x1="600" y1="78920" x2="1100" y2="83267"/>
                        <a14:backgroundMark x1="43500" y1="85507" x2="44300" y2="87352"/>
                        <a14:backgroundMark x1="42700" y1="84848" x2="45300" y2="89723"/>
                      </a14:backgroundRemoval>
                    </a14:imgEffect>
                  </a14:imgLayer>
                </a14:imgProps>
              </a:ext>
              <a:ext uri="{28A0092B-C50C-407E-A947-70E740481C1C}">
                <a14:useLocalDpi xmlns:a14="http://schemas.microsoft.com/office/drawing/2010/main" val="0"/>
              </a:ext>
            </a:extLst>
          </a:blip>
          <a:srcRect/>
          <a:stretch>
            <a:fillRect/>
          </a:stretch>
        </p:blipFill>
        <p:spPr bwMode="auto">
          <a:xfrm>
            <a:off x="4455180" y="3603670"/>
            <a:ext cx="3212042" cy="2437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0" descr="Wartburg Eisenach DSCN3512.jpg">
            <a:extLst>
              <a:ext uri="{FF2B5EF4-FFF2-40B4-BE49-F238E27FC236}">
                <a16:creationId xmlns:a16="http://schemas.microsoft.com/office/drawing/2014/main" id="{2A7EF7D9-329C-42F2-B489-34EFBCFB5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13" y="623273"/>
            <a:ext cx="3352188" cy="25141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298356B9-643C-4F5F-B435-1E6178A04378}"/>
              </a:ext>
            </a:extLst>
          </p:cNvPr>
          <p:cNvSpPr txBox="1"/>
          <p:nvPr/>
        </p:nvSpPr>
        <p:spPr>
          <a:xfrm>
            <a:off x="8228401" y="652160"/>
            <a:ext cx="3402419" cy="1323439"/>
          </a:xfrm>
          <a:prstGeom prst="rect">
            <a:avLst/>
          </a:prstGeom>
          <a:noFill/>
        </p:spPr>
        <p:txBody>
          <a:bodyPr wrap="square" rtlCol="0">
            <a:spAutoFit/>
          </a:bodyPr>
          <a:lstStyle/>
          <a:p>
            <a:r>
              <a:rPr lang="pt-BR" sz="4000" b="1" dirty="0">
                <a:effectLst>
                  <a:outerShdw blurRad="38100" dist="38100" dir="2700000" algn="tl">
                    <a:srgbClr val="000000">
                      <a:alpha val="43137"/>
                    </a:srgbClr>
                  </a:outerShdw>
                </a:effectLst>
                <a:latin typeface="Copperplate Gothic Bold" panose="020E0705020206020404" pitchFamily="34" charset="0"/>
              </a:rPr>
              <a:t>Bíblia de Lutero </a:t>
            </a:r>
            <a:r>
              <a:rPr lang="pt-BR" sz="3000" b="1" dirty="0">
                <a:effectLst>
                  <a:outerShdw blurRad="38100" dist="38100" dir="2700000" algn="tl">
                    <a:srgbClr val="000000">
                      <a:alpha val="43137"/>
                    </a:srgbClr>
                  </a:outerShdw>
                </a:effectLst>
                <a:latin typeface="Copperplate Gothic Bold" panose="020E0705020206020404" pitchFamily="34" charset="0"/>
              </a:rPr>
              <a:t>1534</a:t>
            </a:r>
          </a:p>
        </p:txBody>
      </p:sp>
      <p:sp>
        <p:nvSpPr>
          <p:cNvPr id="7" name="CaixaDeTexto 6">
            <a:extLst>
              <a:ext uri="{FF2B5EF4-FFF2-40B4-BE49-F238E27FC236}">
                <a16:creationId xmlns:a16="http://schemas.microsoft.com/office/drawing/2014/main" id="{D41B2C89-1327-4BD8-8EB9-51E5760B58D8}"/>
              </a:ext>
            </a:extLst>
          </p:cNvPr>
          <p:cNvSpPr txBox="1"/>
          <p:nvPr/>
        </p:nvSpPr>
        <p:spPr>
          <a:xfrm>
            <a:off x="8356498" y="2190307"/>
            <a:ext cx="3116032" cy="4093428"/>
          </a:xfrm>
          <a:prstGeom prst="rect">
            <a:avLst/>
          </a:prstGeom>
          <a:noFill/>
        </p:spPr>
        <p:txBody>
          <a:bodyPr wrap="square" rtlCol="0">
            <a:spAutoFit/>
          </a:bodyPr>
          <a:lstStyle/>
          <a:p>
            <a:pPr algn="ctr"/>
            <a:r>
              <a:rPr lang="pt-BR" sz="2600" spc="-50" dirty="0">
                <a:latin typeface="Bell MT" panose="02020503060305020303" pitchFamily="18" charset="0"/>
              </a:rPr>
              <a:t>Durante seu exílio no em </a:t>
            </a:r>
            <a:r>
              <a:rPr lang="pt-BR" sz="2600" spc="-50" dirty="0" err="1">
                <a:latin typeface="Bell MT" panose="02020503060305020303" pitchFamily="18" charset="0"/>
              </a:rPr>
              <a:t>Eisnach</a:t>
            </a:r>
            <a:r>
              <a:rPr lang="pt-BR" sz="2600" spc="-50" dirty="0">
                <a:latin typeface="Bell MT" panose="02020503060305020303" pitchFamily="18" charset="0"/>
              </a:rPr>
              <a:t>, no castelo de </a:t>
            </a:r>
            <a:r>
              <a:rPr lang="pt-BR" sz="2600" spc="-50" dirty="0" err="1">
                <a:latin typeface="Bell MT" panose="02020503060305020303" pitchFamily="18" charset="0"/>
              </a:rPr>
              <a:t>Wartburgo</a:t>
            </a:r>
            <a:r>
              <a:rPr lang="pt-BR" sz="2600" spc="-50" dirty="0">
                <a:latin typeface="Bell MT" panose="02020503060305020303" pitchFamily="18" charset="0"/>
              </a:rPr>
              <a:t> (onde compôs o hino “</a:t>
            </a:r>
            <a:r>
              <a:rPr lang="pt-BR" sz="2600" i="1" spc="-50" dirty="0">
                <a:latin typeface="Bell MT" panose="02020503060305020303" pitchFamily="18" charset="0"/>
              </a:rPr>
              <a:t>Castelo Forte</a:t>
            </a:r>
            <a:r>
              <a:rPr lang="pt-BR" sz="2600" spc="-50" dirty="0">
                <a:latin typeface="Bell MT" panose="02020503060305020303" pitchFamily="18" charset="0"/>
              </a:rPr>
              <a:t>”) entre 1521-22 Lutero traduziu o Novo Testamento. A Bíblia toda foi publicada finalmente em 1534.</a:t>
            </a:r>
          </a:p>
        </p:txBody>
      </p:sp>
    </p:spTree>
    <p:extLst>
      <p:ext uri="{BB962C8B-B14F-4D97-AF65-F5344CB8AC3E}">
        <p14:creationId xmlns:p14="http://schemas.microsoft.com/office/powerpoint/2010/main" val="1280654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6" name="Picture 4" descr="https://www.museeprotestant.org/wp-content/uploads/2013/12/0000000973L.jpg">
            <a:extLst>
              <a:ext uri="{FF2B5EF4-FFF2-40B4-BE49-F238E27FC236}">
                <a16:creationId xmlns:a16="http://schemas.microsoft.com/office/drawing/2014/main" id="{35CB92E4-8A5A-4D67-983D-7B04316136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44" b="3482"/>
          <a:stretch/>
        </p:blipFill>
        <p:spPr bwMode="auto">
          <a:xfrm>
            <a:off x="5245769" y="3789063"/>
            <a:ext cx="5502444" cy="2547566"/>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Resultado de imagem para Bible d'Olivétan">
            <a:extLst>
              <a:ext uri="{FF2B5EF4-FFF2-40B4-BE49-F238E27FC236}">
                <a16:creationId xmlns:a16="http://schemas.microsoft.com/office/drawing/2014/main" id="{D889AFAA-92BF-4EFC-BDC0-65E5666CE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0" r="3357" b="1803"/>
          <a:stretch/>
        </p:blipFill>
        <p:spPr bwMode="auto">
          <a:xfrm>
            <a:off x="410746" y="383559"/>
            <a:ext cx="4145212" cy="584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10AA71CB-22CE-4AF8-B76B-F14797AF4EF2}"/>
              </a:ext>
            </a:extLst>
          </p:cNvPr>
          <p:cNvSpPr txBox="1"/>
          <p:nvPr/>
        </p:nvSpPr>
        <p:spPr>
          <a:xfrm>
            <a:off x="4748463" y="383559"/>
            <a:ext cx="7026443" cy="3370153"/>
          </a:xfrm>
          <a:prstGeom prst="rect">
            <a:avLst/>
          </a:prstGeom>
          <a:noFill/>
        </p:spPr>
        <p:txBody>
          <a:bodyPr wrap="square" rtlCol="0">
            <a:spAutoFit/>
          </a:bodyPr>
          <a:lstStyle/>
          <a:p>
            <a:r>
              <a:rPr lang="pt-BR" sz="4000" b="1" dirty="0">
                <a:solidFill>
                  <a:schemeClr val="bg1"/>
                </a:solidFill>
                <a:effectLst>
                  <a:outerShdw blurRad="38100" dist="38100" dir="2700000" algn="tl">
                    <a:srgbClr val="000000">
                      <a:alpha val="43137"/>
                    </a:srgbClr>
                  </a:outerShdw>
                </a:effectLst>
                <a:latin typeface="Copperplate Gothic Bold" panose="020E0705020206020404" pitchFamily="34" charset="0"/>
              </a:rPr>
              <a:t>Bíblia Francesa </a:t>
            </a:r>
            <a:r>
              <a:rPr lang="pt-BR" sz="3000" b="1" dirty="0">
                <a:solidFill>
                  <a:schemeClr val="bg1"/>
                </a:solidFill>
                <a:effectLst>
                  <a:outerShdw blurRad="38100" dist="38100" dir="2700000" algn="tl">
                    <a:srgbClr val="000000">
                      <a:alpha val="43137"/>
                    </a:srgbClr>
                  </a:outerShdw>
                </a:effectLst>
                <a:latin typeface="Copperplate Gothic Bold" panose="020E0705020206020404" pitchFamily="34" charset="0"/>
              </a:rPr>
              <a:t>(1535)</a:t>
            </a:r>
            <a:endParaRPr lang="pt-BR" sz="3000" dirty="0">
              <a:solidFill>
                <a:schemeClr val="bg1"/>
              </a:solidFill>
              <a:latin typeface="Bell MT" panose="02020503060305020303" pitchFamily="18" charset="0"/>
            </a:endParaRPr>
          </a:p>
          <a:p>
            <a:pPr algn="just">
              <a:spcBef>
                <a:spcPts val="600"/>
              </a:spcBef>
            </a:pPr>
            <a:r>
              <a:rPr lang="pt-BR" sz="2800" dirty="0">
                <a:solidFill>
                  <a:schemeClr val="bg1"/>
                </a:solidFill>
                <a:latin typeface="Bell MT" panose="02020503060305020303" pitchFamily="18" charset="0"/>
              </a:rPr>
              <a:t>Traduzida do texto de Erasmo com base na versão do N. T. de Jacques D’</a:t>
            </a:r>
            <a:r>
              <a:rPr lang="pt-BR" sz="2800" dirty="0" err="1">
                <a:solidFill>
                  <a:schemeClr val="bg1"/>
                </a:solidFill>
                <a:latin typeface="Bell MT" panose="02020503060305020303" pitchFamily="18" charset="0"/>
              </a:rPr>
              <a:t>Etaples</a:t>
            </a:r>
            <a:r>
              <a:rPr lang="pt-BR" sz="2800" dirty="0">
                <a:solidFill>
                  <a:schemeClr val="bg1"/>
                </a:solidFill>
                <a:latin typeface="Bell MT" panose="02020503060305020303" pitchFamily="18" charset="0"/>
              </a:rPr>
              <a:t> de 1526, essa versão foi produzida por Pierre Robert </a:t>
            </a:r>
            <a:r>
              <a:rPr lang="pt-BR" sz="2800" dirty="0" err="1">
                <a:solidFill>
                  <a:schemeClr val="bg1"/>
                </a:solidFill>
                <a:latin typeface="Bell MT" panose="02020503060305020303" pitchFamily="18" charset="0"/>
              </a:rPr>
              <a:t>Olivetan</a:t>
            </a:r>
            <a:r>
              <a:rPr lang="pt-BR" sz="2800" dirty="0">
                <a:solidFill>
                  <a:schemeClr val="bg1"/>
                </a:solidFill>
                <a:latin typeface="Bell MT" panose="02020503060305020303" pitchFamily="18" charset="0"/>
              </a:rPr>
              <a:t> (1506-1538), primo de João Calvino, a quem coube fazer o prefácio. </a:t>
            </a:r>
            <a:r>
              <a:rPr lang="pt-BR" sz="2800" dirty="0" err="1">
                <a:solidFill>
                  <a:schemeClr val="bg1"/>
                </a:solidFill>
                <a:latin typeface="Bell MT" panose="02020503060305020303" pitchFamily="18" charset="0"/>
              </a:rPr>
              <a:t>Olivetan</a:t>
            </a:r>
            <a:r>
              <a:rPr lang="pt-BR" sz="2800" dirty="0">
                <a:solidFill>
                  <a:schemeClr val="bg1"/>
                </a:solidFill>
                <a:latin typeface="Bell MT" panose="02020503060305020303" pitchFamily="18" charset="0"/>
              </a:rPr>
              <a:t> foi agente direto na conversão de Calvino.</a:t>
            </a:r>
          </a:p>
        </p:txBody>
      </p:sp>
      <p:sp>
        <p:nvSpPr>
          <p:cNvPr id="5" name="Retângulo 4">
            <a:extLst>
              <a:ext uri="{FF2B5EF4-FFF2-40B4-BE49-F238E27FC236}">
                <a16:creationId xmlns:a16="http://schemas.microsoft.com/office/drawing/2014/main" id="{E4E7C0AE-B90C-4C4A-B15D-95418767B23C}"/>
              </a:ext>
            </a:extLst>
          </p:cNvPr>
          <p:cNvSpPr/>
          <p:nvPr/>
        </p:nvSpPr>
        <p:spPr>
          <a:xfrm>
            <a:off x="0" y="6581001"/>
            <a:ext cx="8510003" cy="276999"/>
          </a:xfrm>
          <a:prstGeom prst="rect">
            <a:avLst/>
          </a:prstGeom>
        </p:spPr>
        <p:txBody>
          <a:bodyPr wrap="square">
            <a:spAutoFit/>
          </a:bodyPr>
          <a:lstStyle/>
          <a:p>
            <a:r>
              <a:rPr lang="pt-BR" sz="1200" dirty="0">
                <a:solidFill>
                  <a:schemeClr val="bg2">
                    <a:lumMod val="10000"/>
                  </a:schemeClr>
                </a:solidFill>
              </a:rPr>
              <a:t>Fonte: </a:t>
            </a:r>
            <a:r>
              <a:rPr lang="pt-BR" sz="1200" dirty="0" err="1">
                <a:solidFill>
                  <a:schemeClr val="bg2">
                    <a:lumMod val="10000"/>
                  </a:schemeClr>
                </a:solidFill>
              </a:rPr>
              <a:t>Wikicommons</a:t>
            </a:r>
            <a:r>
              <a:rPr lang="pt-BR" sz="1200" dirty="0">
                <a:solidFill>
                  <a:schemeClr val="bg2">
                    <a:lumMod val="10000"/>
                  </a:schemeClr>
                </a:solidFill>
              </a:rPr>
              <a:t> / https://www.museeprotestant.org/en/notice/humanism-and-translations-of-the-bible-into-the-vernacular/</a:t>
            </a:r>
          </a:p>
        </p:txBody>
      </p:sp>
    </p:spTree>
    <p:extLst>
      <p:ext uri="{BB962C8B-B14F-4D97-AF65-F5344CB8AC3E}">
        <p14:creationId xmlns:p14="http://schemas.microsoft.com/office/powerpoint/2010/main" val="1291310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https://www.smu.edu/~/media/Site/Bridwell/Exhibitions/Highlights_Reformation/BRB0162%20Olivetan-Calvin_Bible.ashx">
            <a:extLst>
              <a:ext uri="{FF2B5EF4-FFF2-40B4-BE49-F238E27FC236}">
                <a16:creationId xmlns:a16="http://schemas.microsoft.com/office/drawing/2014/main" id="{F216BC5D-437D-4BFE-B07E-1A9B178123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4" t="1978" r="3451" b="1838"/>
          <a:stretch/>
        </p:blipFill>
        <p:spPr bwMode="auto">
          <a:xfrm>
            <a:off x="469652" y="2796541"/>
            <a:ext cx="4941770"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20" name="Picture 4" descr="https://www.museeprotestant.org/wp-content/uploads/2013/12/0000000760L.jpg">
            <a:extLst>
              <a:ext uri="{FF2B5EF4-FFF2-40B4-BE49-F238E27FC236}">
                <a16:creationId xmlns:a16="http://schemas.microsoft.com/office/drawing/2014/main" id="{B90A001F-92F3-4078-A29A-1CACC5049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522" y="2796541"/>
            <a:ext cx="2201892" cy="345124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7ABC44FE-507E-460E-B5B7-EF82B5298A95}"/>
              </a:ext>
            </a:extLst>
          </p:cNvPr>
          <p:cNvSpPr/>
          <p:nvPr/>
        </p:nvSpPr>
        <p:spPr>
          <a:xfrm>
            <a:off x="402697" y="603902"/>
            <a:ext cx="7407803" cy="193899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r>
              <a:rPr lang="pt-BR" sz="3000" dirty="0">
                <a:solidFill>
                  <a:schemeClr val="bg1"/>
                </a:solidFill>
                <a:latin typeface="Bell MT" panose="02020503060305020303" pitchFamily="18" charset="0"/>
              </a:rPr>
              <a:t>A Bíblia de </a:t>
            </a:r>
            <a:r>
              <a:rPr lang="pt-BR" sz="3000" dirty="0" err="1">
                <a:solidFill>
                  <a:schemeClr val="bg1"/>
                </a:solidFill>
                <a:latin typeface="Bell MT" panose="02020503060305020303" pitchFamily="18" charset="0"/>
              </a:rPr>
              <a:t>Olivetan</a:t>
            </a:r>
            <a:r>
              <a:rPr lang="pt-BR" sz="3000" dirty="0">
                <a:solidFill>
                  <a:schemeClr val="bg1"/>
                </a:solidFill>
                <a:latin typeface="Bell MT" panose="02020503060305020303" pitchFamily="18" charset="0"/>
              </a:rPr>
              <a:t> encontrou dificuldade para ser vendida pela forma das letras e pelo seu tamanho. O próprio Calvino revisou essa versão e republicou em Genebra em 1546.</a:t>
            </a:r>
            <a:endParaRPr lang="pt-BR" sz="3000" dirty="0">
              <a:solidFill>
                <a:schemeClr val="bg1"/>
              </a:solidFill>
            </a:endParaRPr>
          </a:p>
        </p:txBody>
      </p:sp>
      <p:sp>
        <p:nvSpPr>
          <p:cNvPr id="4" name="Retângulo 3">
            <a:extLst>
              <a:ext uri="{FF2B5EF4-FFF2-40B4-BE49-F238E27FC236}">
                <a16:creationId xmlns:a16="http://schemas.microsoft.com/office/drawing/2014/main" id="{07705CCC-AC24-405A-A781-C49DA32DD4C8}"/>
              </a:ext>
            </a:extLst>
          </p:cNvPr>
          <p:cNvSpPr/>
          <p:nvPr/>
        </p:nvSpPr>
        <p:spPr>
          <a:xfrm>
            <a:off x="0" y="6609347"/>
            <a:ext cx="7427495" cy="276999"/>
          </a:xfrm>
          <a:prstGeom prst="rect">
            <a:avLst/>
          </a:prstGeom>
        </p:spPr>
        <p:txBody>
          <a:bodyPr wrap="square">
            <a:spAutoFit/>
          </a:bodyPr>
          <a:lstStyle/>
          <a:p>
            <a:r>
              <a:rPr lang="pt-BR" sz="1200" dirty="0">
                <a:solidFill>
                  <a:schemeClr val="tx1">
                    <a:lumMod val="85000"/>
                    <a:lumOff val="15000"/>
                  </a:schemeClr>
                </a:solidFill>
              </a:rPr>
              <a:t>https://www.smu.edu/Bridwell/SpecialCollectionsandArchives/Exhibitions/ReformationHighlights/CalvinFrenchBible</a:t>
            </a:r>
          </a:p>
        </p:txBody>
      </p:sp>
      <p:pic>
        <p:nvPicPr>
          <p:cNvPr id="34822" name="Picture 6" descr="Resultado de imagem para Olivetan">
            <a:extLst>
              <a:ext uri="{FF2B5EF4-FFF2-40B4-BE49-F238E27FC236}">
                <a16:creationId xmlns:a16="http://schemas.microsoft.com/office/drawing/2014/main" id="{C728D19E-107B-48AE-B22F-41273B1AD5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51" r="20737"/>
          <a:stretch/>
        </p:blipFill>
        <p:spPr bwMode="auto">
          <a:xfrm>
            <a:off x="7975600" y="597864"/>
            <a:ext cx="3879514" cy="577085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AE82B8A8-EFA2-4A55-9BBF-82E28BC2B8C1}"/>
              </a:ext>
            </a:extLst>
          </p:cNvPr>
          <p:cNvSpPr txBox="1"/>
          <p:nvPr/>
        </p:nvSpPr>
        <p:spPr>
          <a:xfrm>
            <a:off x="9271000" y="6108700"/>
            <a:ext cx="2584115"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pt-BR" sz="1200" dirty="0"/>
              <a:t>Calvino e </a:t>
            </a:r>
            <a:r>
              <a:rPr lang="pt-BR" sz="1200" dirty="0" err="1"/>
              <a:t>Olivetan</a:t>
            </a:r>
            <a:r>
              <a:rPr lang="pt-BR" sz="1200" dirty="0"/>
              <a:t> (Imagem Ilustrativa)</a:t>
            </a:r>
          </a:p>
        </p:txBody>
      </p:sp>
      <p:sp>
        <p:nvSpPr>
          <p:cNvPr id="6" name="Retângulo 5">
            <a:extLst>
              <a:ext uri="{FF2B5EF4-FFF2-40B4-BE49-F238E27FC236}">
                <a16:creationId xmlns:a16="http://schemas.microsoft.com/office/drawing/2014/main" id="{F4768102-7421-4C95-AA7B-5ABCAA0856AD}"/>
              </a:ext>
            </a:extLst>
          </p:cNvPr>
          <p:cNvSpPr/>
          <p:nvPr/>
        </p:nvSpPr>
        <p:spPr>
          <a:xfrm>
            <a:off x="165100" y="190500"/>
            <a:ext cx="11887200" cy="641884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2674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lh5.googleusercontent.com/-q1qOWBoXgzk/UBskqNH96yI/AAAAAAAAGqw/nPQvkTx8u4I/s800/icelandic.jpg">
            <a:extLst>
              <a:ext uri="{FF2B5EF4-FFF2-40B4-BE49-F238E27FC236}">
                <a16:creationId xmlns:a16="http://schemas.microsoft.com/office/drawing/2014/main" id="{94CEC343-7C6A-44C3-B687-545509E1D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94" y="259695"/>
            <a:ext cx="4164806" cy="60579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D911E4A5-5BAD-4AC7-B95F-18C9BD68E19F}"/>
              </a:ext>
            </a:extLst>
          </p:cNvPr>
          <p:cNvSpPr txBox="1"/>
          <p:nvPr/>
        </p:nvSpPr>
        <p:spPr>
          <a:xfrm>
            <a:off x="4787900" y="564822"/>
            <a:ext cx="6756400" cy="5539978"/>
          </a:xfrm>
          <a:prstGeom prst="rect">
            <a:avLst/>
          </a:prstGeom>
          <a:noFill/>
        </p:spPr>
        <p:txBody>
          <a:bodyPr wrap="square" rtlCol="0">
            <a:spAutoFit/>
          </a:bodyPr>
          <a:lstStyle/>
          <a:p>
            <a:r>
              <a:rPr lang="pt-BR" sz="4000" b="1" dirty="0">
                <a:latin typeface="Copperplate Gothic Bold" panose="020E0705020206020404" pitchFamily="34" charset="0"/>
              </a:rPr>
              <a:t>Novo Testamento Islandês </a:t>
            </a:r>
            <a:r>
              <a:rPr lang="pt-BR" sz="3000" b="1" dirty="0">
                <a:latin typeface="Copperplate Gothic Bold" panose="020E0705020206020404" pitchFamily="34" charset="0"/>
              </a:rPr>
              <a:t>(1540)</a:t>
            </a:r>
          </a:p>
          <a:p>
            <a:pPr algn="just">
              <a:spcBef>
                <a:spcPts val="2400"/>
              </a:spcBef>
            </a:pPr>
            <a:r>
              <a:rPr lang="pt-BR" sz="3000" dirty="0">
                <a:latin typeface="Bell MT" panose="02020503060305020303" pitchFamily="18" charset="0"/>
              </a:rPr>
              <a:t>Traduzida por um discípulo de Lutero com base na sua tradução em Alemã e consultas à Vulgata, essa versão foi produzida secretamente em um estábulo.</a:t>
            </a:r>
          </a:p>
          <a:p>
            <a:endParaRPr lang="pt-BR" sz="3000" dirty="0">
              <a:latin typeface="Bell MT" panose="02020503060305020303" pitchFamily="18" charset="0"/>
            </a:endParaRPr>
          </a:p>
          <a:p>
            <a:pPr algn="ctr"/>
            <a:r>
              <a:rPr lang="pt-BR" sz="2600" dirty="0">
                <a:latin typeface="Bell MT" panose="02020503060305020303" pitchFamily="18" charset="0"/>
              </a:rPr>
              <a:t>“</a:t>
            </a:r>
            <a:r>
              <a:rPr lang="pt-BR" sz="2600" i="1" dirty="0">
                <a:latin typeface="Bell MT" panose="02020503060305020303" pitchFamily="18" charset="0"/>
              </a:rPr>
              <a:t>Jesus, nosso redentor, nasceu em um estábulo com jumentos e agora a sua palavra é trazida a minha língua natal em um estábulo com vacas.</a:t>
            </a:r>
            <a:r>
              <a:rPr lang="pt-BR" sz="2600" dirty="0">
                <a:latin typeface="Bell MT" panose="02020503060305020303" pitchFamily="18" charset="0"/>
              </a:rPr>
              <a:t>”</a:t>
            </a:r>
          </a:p>
          <a:p>
            <a:pPr algn="ctr"/>
            <a:r>
              <a:rPr lang="pt-BR" sz="2600" b="1" dirty="0" err="1">
                <a:latin typeface="Bell MT" panose="02020503060305020303" pitchFamily="18" charset="0"/>
              </a:rPr>
              <a:t>Oddur</a:t>
            </a:r>
            <a:r>
              <a:rPr lang="pt-BR" sz="2600" b="1" dirty="0">
                <a:latin typeface="Bell MT" panose="02020503060305020303" pitchFamily="18" charset="0"/>
              </a:rPr>
              <a:t> </a:t>
            </a:r>
            <a:r>
              <a:rPr lang="pt-BR" sz="2600" b="1" dirty="0" err="1">
                <a:latin typeface="Bell MT" panose="02020503060305020303" pitchFamily="18" charset="0"/>
              </a:rPr>
              <a:t>Gottskálkssonusing</a:t>
            </a:r>
            <a:r>
              <a:rPr lang="pt-BR" sz="2600" b="1" dirty="0">
                <a:latin typeface="Bell MT" panose="02020503060305020303" pitchFamily="18" charset="0"/>
              </a:rPr>
              <a:t> (1514-1556)</a:t>
            </a:r>
          </a:p>
        </p:txBody>
      </p:sp>
      <p:sp>
        <p:nvSpPr>
          <p:cNvPr id="7" name="Retângulo 6">
            <a:extLst>
              <a:ext uri="{FF2B5EF4-FFF2-40B4-BE49-F238E27FC236}">
                <a16:creationId xmlns:a16="http://schemas.microsoft.com/office/drawing/2014/main" id="{548BC476-6F8B-4C3F-80E2-7ACB178AF2B3}"/>
              </a:ext>
            </a:extLst>
          </p:cNvPr>
          <p:cNvSpPr/>
          <p:nvPr/>
        </p:nvSpPr>
        <p:spPr>
          <a:xfrm>
            <a:off x="330200" y="365125"/>
            <a:ext cx="11544300" cy="612457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790459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5" name="Rectangle 3995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pt-BR"/>
          </a:p>
        </p:txBody>
      </p:sp>
      <p:sp>
        <p:nvSpPr>
          <p:cNvPr id="39966" name="Rectangle 8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67" name="Rectangle 8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968" name="Straight Connector 8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940" name="Picture 4" descr="https://upload.wikimedia.org/wikipedia/commons/thumb/9/9e/Se_Wsi_Testamenti.png/800px-Se_Wsi_Testamenti.png">
            <a:extLst>
              <a:ext uri="{FF2B5EF4-FFF2-40B4-BE49-F238E27FC236}">
                <a16:creationId xmlns:a16="http://schemas.microsoft.com/office/drawing/2014/main" id="{0CD39FCE-9156-4169-839A-5ACD98640F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614"/>
          <a:stretch/>
        </p:blipFill>
        <p:spPr bwMode="auto">
          <a:xfrm>
            <a:off x="8776091" y="2503727"/>
            <a:ext cx="2931277" cy="3897073"/>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http://lh5.googleusercontent.com/-NnR5hRz-NHI/UBxZXYXjfuI/AAAAAAAAGv4/pzHEjVflMuw/s800/Agricola.jpg">
            <a:extLst>
              <a:ext uri="{FF2B5EF4-FFF2-40B4-BE49-F238E27FC236}">
                <a16:creationId xmlns:a16="http://schemas.microsoft.com/office/drawing/2014/main" id="{E1072275-5E43-49BA-8678-F75E66E9DC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8" r="-5" b="-5"/>
          <a:stretch/>
        </p:blipFill>
        <p:spPr bwMode="auto">
          <a:xfrm>
            <a:off x="6408277" y="481264"/>
            <a:ext cx="2213811" cy="285579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22BC4C07-3D4B-43A6-8AE9-7B0EE57C2C22}"/>
              </a:ext>
            </a:extLst>
          </p:cNvPr>
          <p:cNvSpPr txBox="1"/>
          <p:nvPr/>
        </p:nvSpPr>
        <p:spPr>
          <a:xfrm>
            <a:off x="838200" y="365125"/>
            <a:ext cx="4981734" cy="1212315"/>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lang="en-US" sz="3800" b="1" kern="1200" dirty="0">
                <a:solidFill>
                  <a:schemeClr val="tx1"/>
                </a:solidFill>
                <a:effectLst>
                  <a:outerShdw blurRad="38100" dist="38100" dir="2700000" algn="tl">
                    <a:srgbClr val="000000">
                      <a:alpha val="43137"/>
                    </a:srgbClr>
                  </a:outerShdw>
                </a:effectLst>
                <a:latin typeface="Copperplate Gothic Bold" panose="020E0705020206020404" pitchFamily="34" charset="0"/>
                <a:ea typeface="+mj-ea"/>
                <a:cs typeface="+mj-cs"/>
              </a:rPr>
              <a:t>Novo </a:t>
            </a:r>
            <a:r>
              <a:rPr lang="en-US" sz="3800" b="1" kern="1200" dirty="0" err="1">
                <a:solidFill>
                  <a:schemeClr val="tx1"/>
                </a:solidFill>
                <a:effectLst>
                  <a:outerShdw blurRad="38100" dist="38100" dir="2700000" algn="tl">
                    <a:srgbClr val="000000">
                      <a:alpha val="43137"/>
                    </a:srgbClr>
                  </a:outerShdw>
                </a:effectLst>
                <a:latin typeface="Copperplate Gothic Bold" panose="020E0705020206020404" pitchFamily="34" charset="0"/>
                <a:ea typeface="+mj-ea"/>
                <a:cs typeface="+mj-cs"/>
              </a:rPr>
              <a:t>Testamento</a:t>
            </a:r>
            <a:r>
              <a:rPr lang="en-US" sz="3800" b="1" kern="1200" dirty="0">
                <a:solidFill>
                  <a:schemeClr val="tx1"/>
                </a:solidFill>
                <a:effectLst>
                  <a:outerShdw blurRad="38100" dist="38100" dir="2700000" algn="tl">
                    <a:srgbClr val="000000">
                      <a:alpha val="43137"/>
                    </a:srgbClr>
                  </a:outerShdw>
                </a:effectLst>
                <a:latin typeface="Copperplate Gothic Bold" panose="020E0705020206020404" pitchFamily="34" charset="0"/>
                <a:ea typeface="+mj-ea"/>
                <a:cs typeface="+mj-cs"/>
              </a:rPr>
              <a:t> </a:t>
            </a:r>
            <a:r>
              <a:rPr lang="en-US" sz="3800" b="1" kern="1200" dirty="0" err="1">
                <a:solidFill>
                  <a:schemeClr val="tx1"/>
                </a:solidFill>
                <a:effectLst>
                  <a:outerShdw blurRad="38100" dist="38100" dir="2700000" algn="tl">
                    <a:srgbClr val="000000">
                      <a:alpha val="43137"/>
                    </a:srgbClr>
                  </a:outerShdw>
                </a:effectLst>
                <a:latin typeface="Copperplate Gothic Bold" panose="020E0705020206020404" pitchFamily="34" charset="0"/>
                <a:ea typeface="+mj-ea"/>
                <a:cs typeface="+mj-cs"/>
              </a:rPr>
              <a:t>Finlandês</a:t>
            </a:r>
            <a:r>
              <a:rPr lang="en-US" sz="3800" b="1" kern="1200" dirty="0">
                <a:solidFill>
                  <a:schemeClr val="tx1"/>
                </a:solidFill>
                <a:effectLst>
                  <a:outerShdw blurRad="38100" dist="38100" dir="2700000" algn="tl">
                    <a:srgbClr val="000000">
                      <a:alpha val="43137"/>
                    </a:srgbClr>
                  </a:outerShdw>
                </a:effectLst>
                <a:latin typeface="Copperplate Gothic Bold" panose="020E0705020206020404" pitchFamily="34" charset="0"/>
                <a:ea typeface="+mj-ea"/>
                <a:cs typeface="+mj-cs"/>
              </a:rPr>
              <a:t> (1548)</a:t>
            </a:r>
          </a:p>
        </p:txBody>
      </p:sp>
      <p:sp>
        <p:nvSpPr>
          <p:cNvPr id="3" name="CaixaDeTexto 2">
            <a:extLst>
              <a:ext uri="{FF2B5EF4-FFF2-40B4-BE49-F238E27FC236}">
                <a16:creationId xmlns:a16="http://schemas.microsoft.com/office/drawing/2014/main" id="{80DF6E1D-CFD3-4085-AE01-C7378309BCC3}"/>
              </a:ext>
            </a:extLst>
          </p:cNvPr>
          <p:cNvSpPr txBox="1"/>
          <p:nvPr/>
        </p:nvSpPr>
        <p:spPr>
          <a:xfrm>
            <a:off x="838200" y="1825625"/>
            <a:ext cx="4981734" cy="4351338"/>
          </a:xfrm>
          <a:prstGeom prst="rect">
            <a:avLst/>
          </a:prstGeom>
        </p:spPr>
        <p:txBody>
          <a:bodyPr vert="horz" lIns="91440" tIns="45720" rIns="91440" bIns="45720" rtlCol="0">
            <a:normAutofit lnSpcReduction="10000"/>
          </a:bodyPr>
          <a:lstStyle/>
          <a:p>
            <a:pPr algn="ctr" defTabSz="914400">
              <a:lnSpc>
                <a:spcPct val="90000"/>
              </a:lnSpc>
              <a:spcAft>
                <a:spcPts val="600"/>
              </a:spcAft>
            </a:pPr>
            <a:r>
              <a:rPr lang="en-US" sz="3000" dirty="0" err="1">
                <a:latin typeface="Bell MT" panose="02020503060305020303" pitchFamily="18" charset="0"/>
              </a:rPr>
              <a:t>Produzida</a:t>
            </a:r>
            <a:r>
              <a:rPr lang="en-US" sz="3000" dirty="0">
                <a:latin typeface="Bell MT" panose="02020503060305020303" pitchFamily="18" charset="0"/>
              </a:rPr>
              <a:t> </a:t>
            </a:r>
            <a:r>
              <a:rPr lang="en-US" sz="3000" dirty="0" err="1">
                <a:latin typeface="Bell MT" panose="02020503060305020303" pitchFamily="18" charset="0"/>
              </a:rPr>
              <a:t>pelo</a:t>
            </a:r>
            <a:r>
              <a:rPr lang="en-US" sz="3000" dirty="0">
                <a:latin typeface="Bell MT" panose="02020503060305020303" pitchFamily="18" charset="0"/>
              </a:rPr>
              <a:t> </a:t>
            </a:r>
            <a:r>
              <a:rPr lang="en-US" sz="3000" dirty="0" err="1">
                <a:latin typeface="Bell MT" panose="02020503060305020303" pitchFamily="18" charset="0"/>
              </a:rPr>
              <a:t>líder</a:t>
            </a:r>
            <a:r>
              <a:rPr lang="en-US" sz="3000" dirty="0">
                <a:latin typeface="Bell MT" panose="02020503060305020303" pitchFamily="18" charset="0"/>
              </a:rPr>
              <a:t> do </a:t>
            </a:r>
            <a:r>
              <a:rPr lang="en-US" sz="3000" dirty="0" err="1">
                <a:latin typeface="Bell MT" panose="02020503060305020303" pitchFamily="18" charset="0"/>
              </a:rPr>
              <a:t>movimento</a:t>
            </a:r>
            <a:r>
              <a:rPr lang="en-US" sz="3000" dirty="0">
                <a:latin typeface="Bell MT" panose="02020503060305020303" pitchFamily="18" charset="0"/>
              </a:rPr>
              <a:t> </a:t>
            </a:r>
            <a:r>
              <a:rPr lang="en-US" sz="3000" dirty="0" err="1">
                <a:latin typeface="Bell MT" panose="02020503060305020303" pitchFamily="18" charset="0"/>
              </a:rPr>
              <a:t>protestante</a:t>
            </a:r>
            <a:r>
              <a:rPr lang="en-US" sz="3000" dirty="0">
                <a:latin typeface="Bell MT" panose="02020503060305020303" pitchFamily="18" charset="0"/>
              </a:rPr>
              <a:t> </a:t>
            </a:r>
            <a:r>
              <a:rPr lang="en-US" sz="3000" dirty="0" err="1">
                <a:latin typeface="Bell MT" panose="02020503060305020303" pitchFamily="18" charset="0"/>
              </a:rPr>
              <a:t>na</a:t>
            </a:r>
            <a:r>
              <a:rPr lang="en-US" sz="3000" dirty="0">
                <a:latin typeface="Bell MT" panose="02020503060305020303" pitchFamily="18" charset="0"/>
              </a:rPr>
              <a:t> </a:t>
            </a:r>
            <a:r>
              <a:rPr lang="en-US" sz="3000" dirty="0" err="1">
                <a:latin typeface="Bell MT" panose="02020503060305020303" pitchFamily="18" charset="0"/>
              </a:rPr>
              <a:t>Finlândia</a:t>
            </a:r>
            <a:r>
              <a:rPr lang="en-US" sz="3000" dirty="0">
                <a:latin typeface="Bell MT" panose="02020503060305020303" pitchFamily="18" charset="0"/>
              </a:rPr>
              <a:t>, Mikael Agricola (1510-1557), </a:t>
            </a:r>
            <a:r>
              <a:rPr lang="en-US" sz="3000" dirty="0" err="1">
                <a:latin typeface="Bell MT" panose="02020503060305020303" pitchFamily="18" charset="0"/>
              </a:rPr>
              <a:t>essa</a:t>
            </a:r>
            <a:r>
              <a:rPr lang="en-US" sz="3000" dirty="0">
                <a:latin typeface="Bell MT" panose="02020503060305020303" pitchFamily="18" charset="0"/>
              </a:rPr>
              <a:t> </a:t>
            </a:r>
            <a:r>
              <a:rPr lang="en-US" sz="3000" dirty="0" err="1">
                <a:latin typeface="Bell MT" panose="02020503060305020303" pitchFamily="18" charset="0"/>
              </a:rPr>
              <a:t>versão</a:t>
            </a:r>
            <a:r>
              <a:rPr lang="en-US" sz="3000" dirty="0">
                <a:latin typeface="Bell MT" panose="02020503060305020303" pitchFamily="18" charset="0"/>
              </a:rPr>
              <a:t> é </a:t>
            </a:r>
            <a:r>
              <a:rPr lang="en-US" sz="3000" dirty="0" err="1">
                <a:latin typeface="Bell MT" panose="02020503060305020303" pitchFamily="18" charset="0"/>
              </a:rPr>
              <a:t>considerada</a:t>
            </a:r>
            <a:r>
              <a:rPr lang="en-US" sz="3000" dirty="0">
                <a:latin typeface="Bell MT" panose="02020503060305020303" pitchFamily="18" charset="0"/>
              </a:rPr>
              <a:t> a </a:t>
            </a:r>
            <a:r>
              <a:rPr lang="en-US" sz="3000" dirty="0" err="1">
                <a:latin typeface="Bell MT" panose="02020503060305020303" pitchFamily="18" charset="0"/>
              </a:rPr>
              <a:t>obra</a:t>
            </a:r>
            <a:r>
              <a:rPr lang="en-US" sz="3000" dirty="0">
                <a:latin typeface="Bell MT" panose="02020503060305020303" pitchFamily="18" charset="0"/>
              </a:rPr>
              <a:t> de </a:t>
            </a:r>
            <a:r>
              <a:rPr lang="en-US" sz="3000" dirty="0" err="1">
                <a:latin typeface="Bell MT" panose="02020503060305020303" pitchFamily="18" charset="0"/>
              </a:rPr>
              <a:t>consolidou</a:t>
            </a:r>
            <a:r>
              <a:rPr lang="en-US" sz="3000" dirty="0">
                <a:latin typeface="Bell MT" panose="02020503060305020303" pitchFamily="18" charset="0"/>
              </a:rPr>
              <a:t> a </a:t>
            </a:r>
            <a:r>
              <a:rPr lang="en-US" sz="3000" dirty="0" err="1">
                <a:latin typeface="Bell MT" panose="02020503060305020303" pitchFamily="18" charset="0"/>
              </a:rPr>
              <a:t>língua</a:t>
            </a:r>
            <a:r>
              <a:rPr lang="en-US" sz="3000" dirty="0">
                <a:latin typeface="Bell MT" panose="02020503060305020303" pitchFamily="18" charset="0"/>
              </a:rPr>
              <a:t> </a:t>
            </a:r>
            <a:r>
              <a:rPr lang="en-US" sz="3000" dirty="0" err="1">
                <a:latin typeface="Bell MT" panose="02020503060305020303" pitchFamily="18" charset="0"/>
              </a:rPr>
              <a:t>finlandesa</a:t>
            </a:r>
            <a:r>
              <a:rPr lang="en-US" sz="3000" dirty="0">
                <a:latin typeface="Bell MT" panose="02020503060305020303" pitchFamily="18" charset="0"/>
              </a:rPr>
              <a:t>. Agricola </a:t>
            </a:r>
            <a:r>
              <a:rPr lang="en-US" sz="3000" dirty="0" err="1">
                <a:latin typeface="Bell MT" panose="02020503060305020303" pitchFamily="18" charset="0"/>
              </a:rPr>
              <a:t>estudou</a:t>
            </a:r>
            <a:r>
              <a:rPr lang="en-US" sz="3000" dirty="0">
                <a:latin typeface="Bell MT" panose="02020503060305020303" pitchFamily="18" charset="0"/>
              </a:rPr>
              <a:t> </a:t>
            </a:r>
            <a:r>
              <a:rPr lang="en-US" sz="3000" dirty="0" err="1">
                <a:latin typeface="Bell MT" panose="02020503060305020303" pitchFamily="18" charset="0"/>
              </a:rPr>
              <a:t>em</a:t>
            </a:r>
            <a:r>
              <a:rPr lang="en-US" sz="3000" dirty="0">
                <a:latin typeface="Bell MT" panose="02020503060305020303" pitchFamily="18" charset="0"/>
              </a:rPr>
              <a:t> </a:t>
            </a:r>
            <a:r>
              <a:rPr lang="en-US" sz="3000" dirty="0" err="1">
                <a:latin typeface="Bell MT" panose="02020503060305020303" pitchFamily="18" charset="0"/>
              </a:rPr>
              <a:t>Wittemberg</a:t>
            </a:r>
            <a:r>
              <a:rPr lang="en-US" sz="3000" dirty="0">
                <a:latin typeface="Bell MT" panose="02020503060305020303" pitchFamily="18" charset="0"/>
              </a:rPr>
              <a:t> com </a:t>
            </a:r>
            <a:r>
              <a:rPr lang="en-US" sz="3000" dirty="0" err="1">
                <a:latin typeface="Bell MT" panose="02020503060305020303" pitchFamily="18" charset="0"/>
              </a:rPr>
              <a:t>Lutero</a:t>
            </a:r>
            <a:r>
              <a:rPr lang="en-US" sz="3000" dirty="0">
                <a:latin typeface="Bell MT" panose="02020503060305020303" pitchFamily="18" charset="0"/>
              </a:rPr>
              <a:t> e </a:t>
            </a:r>
            <a:r>
              <a:rPr lang="en-US" sz="3000" dirty="0" err="1">
                <a:latin typeface="Bell MT" panose="02020503060305020303" pitchFamily="18" charset="0"/>
              </a:rPr>
              <a:t>ao</a:t>
            </a:r>
            <a:r>
              <a:rPr lang="en-US" sz="3000" dirty="0">
                <a:latin typeface="Bell MT" panose="02020503060305020303" pitchFamily="18" charset="0"/>
              </a:rPr>
              <a:t> </a:t>
            </a:r>
            <a:r>
              <a:rPr lang="en-US" sz="3000" dirty="0" err="1">
                <a:latin typeface="Bell MT" panose="02020503060305020303" pitchFamily="18" charset="0"/>
              </a:rPr>
              <a:t>retornar</a:t>
            </a:r>
            <a:r>
              <a:rPr lang="en-US" sz="3000" dirty="0">
                <a:latin typeface="Bell MT" panose="02020503060305020303" pitchFamily="18" charset="0"/>
              </a:rPr>
              <a:t> à </a:t>
            </a:r>
            <a:r>
              <a:rPr lang="en-US" sz="3000" dirty="0" err="1">
                <a:latin typeface="Bell MT" panose="02020503060305020303" pitchFamily="18" charset="0"/>
              </a:rPr>
              <a:t>sua</a:t>
            </a:r>
            <a:r>
              <a:rPr lang="en-US" sz="3000" dirty="0">
                <a:latin typeface="Bell MT" panose="02020503060305020303" pitchFamily="18" charset="0"/>
              </a:rPr>
              <a:t> </a:t>
            </a:r>
            <a:r>
              <a:rPr lang="en-US" sz="3000" dirty="0" err="1">
                <a:latin typeface="Bell MT" panose="02020503060305020303" pitchFamily="18" charset="0"/>
              </a:rPr>
              <a:t>pátria</a:t>
            </a:r>
            <a:r>
              <a:rPr lang="en-US" sz="3000" dirty="0">
                <a:latin typeface="Bell MT" panose="02020503060305020303" pitchFamily="18" charset="0"/>
              </a:rPr>
              <a:t> se </a:t>
            </a:r>
            <a:r>
              <a:rPr lang="en-US" sz="3000" dirty="0" err="1">
                <a:latin typeface="Bell MT" panose="02020503060305020303" pitchFamily="18" charset="0"/>
              </a:rPr>
              <a:t>engajou</a:t>
            </a:r>
            <a:r>
              <a:rPr lang="en-US" sz="3000" dirty="0">
                <a:latin typeface="Bell MT" panose="02020503060305020303" pitchFamily="18" charset="0"/>
              </a:rPr>
              <a:t> </a:t>
            </a:r>
            <a:r>
              <a:rPr lang="en-US" sz="3000" dirty="0" err="1">
                <a:latin typeface="Bell MT" panose="02020503060305020303" pitchFamily="18" charset="0"/>
              </a:rPr>
              <a:t>na</a:t>
            </a:r>
            <a:r>
              <a:rPr lang="en-US" sz="3000" dirty="0">
                <a:latin typeface="Bell MT" panose="02020503060305020303" pitchFamily="18" charset="0"/>
              </a:rPr>
              <a:t> causa do </a:t>
            </a:r>
            <a:r>
              <a:rPr lang="en-US" sz="3000" dirty="0" err="1">
                <a:latin typeface="Bell MT" panose="02020503060305020303" pitchFamily="18" charset="0"/>
              </a:rPr>
              <a:t>reformismo</a:t>
            </a:r>
            <a:r>
              <a:rPr lang="en-US" sz="3000" dirty="0">
                <a:latin typeface="Bell MT" panose="02020503060305020303" pitchFamily="18" charset="0"/>
              </a:rPr>
              <a:t>.</a:t>
            </a:r>
          </a:p>
        </p:txBody>
      </p:sp>
      <p:sp>
        <p:nvSpPr>
          <p:cNvPr id="4" name="CaixaDeTexto 3">
            <a:extLst>
              <a:ext uri="{FF2B5EF4-FFF2-40B4-BE49-F238E27FC236}">
                <a16:creationId xmlns:a16="http://schemas.microsoft.com/office/drawing/2014/main" id="{26F68D81-51E7-4273-AC87-D8EECAF53057}"/>
              </a:ext>
            </a:extLst>
          </p:cNvPr>
          <p:cNvSpPr txBox="1"/>
          <p:nvPr/>
        </p:nvSpPr>
        <p:spPr>
          <a:xfrm>
            <a:off x="8776091" y="595564"/>
            <a:ext cx="2120509" cy="55399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500" b="1" dirty="0" err="1">
                <a:solidFill>
                  <a:schemeClr val="bg1">
                    <a:lumMod val="85000"/>
                  </a:schemeClr>
                </a:solidFill>
                <a:effectLst>
                  <a:outerShdw blurRad="38100" dist="38100" dir="2700000" algn="tl">
                    <a:srgbClr val="000000">
                      <a:alpha val="43137"/>
                    </a:srgbClr>
                  </a:outerShdw>
                </a:effectLst>
              </a:rPr>
              <a:t>Mikael</a:t>
            </a:r>
            <a:r>
              <a:rPr lang="pt-BR" sz="1500" b="1" dirty="0">
                <a:solidFill>
                  <a:schemeClr val="bg1">
                    <a:lumMod val="85000"/>
                  </a:schemeClr>
                </a:solidFill>
                <a:effectLst>
                  <a:outerShdw blurRad="38100" dist="38100" dir="2700000" algn="tl">
                    <a:srgbClr val="000000">
                      <a:alpha val="43137"/>
                    </a:srgbClr>
                  </a:outerShdw>
                </a:effectLst>
              </a:rPr>
              <a:t> </a:t>
            </a:r>
            <a:r>
              <a:rPr lang="pt-BR" sz="1500" b="1" dirty="0" err="1">
                <a:solidFill>
                  <a:schemeClr val="bg1">
                    <a:lumMod val="85000"/>
                  </a:schemeClr>
                </a:solidFill>
                <a:effectLst>
                  <a:outerShdw blurRad="38100" dist="38100" dir="2700000" algn="tl">
                    <a:srgbClr val="000000">
                      <a:alpha val="43137"/>
                    </a:srgbClr>
                  </a:outerShdw>
                </a:effectLst>
              </a:rPr>
              <a:t>Agricola</a:t>
            </a:r>
            <a:endParaRPr lang="pt-BR" sz="1500" b="1" dirty="0">
              <a:solidFill>
                <a:schemeClr val="bg1">
                  <a:lumMod val="85000"/>
                </a:schemeClr>
              </a:solidFill>
              <a:effectLst>
                <a:outerShdw blurRad="38100" dist="38100" dir="2700000" algn="tl">
                  <a:srgbClr val="000000">
                    <a:alpha val="43137"/>
                  </a:srgbClr>
                </a:outerShdw>
              </a:effectLst>
            </a:endParaRPr>
          </a:p>
          <a:p>
            <a:r>
              <a:rPr lang="pt-BR" sz="1500" dirty="0">
                <a:solidFill>
                  <a:schemeClr val="bg1">
                    <a:lumMod val="85000"/>
                  </a:schemeClr>
                </a:solidFill>
              </a:rPr>
              <a:t>Albert </a:t>
            </a:r>
            <a:r>
              <a:rPr lang="pt-BR" sz="1500" dirty="0" err="1">
                <a:solidFill>
                  <a:schemeClr val="bg1">
                    <a:lumMod val="85000"/>
                  </a:schemeClr>
                </a:solidFill>
              </a:rPr>
              <a:t>Edelfelt</a:t>
            </a:r>
            <a:r>
              <a:rPr lang="pt-BR" sz="1500" dirty="0">
                <a:solidFill>
                  <a:schemeClr val="bg1">
                    <a:lumMod val="85000"/>
                  </a:schemeClr>
                </a:solidFill>
              </a:rPr>
              <a:t> (Sec. 19)</a:t>
            </a:r>
          </a:p>
        </p:txBody>
      </p:sp>
      <p:sp>
        <p:nvSpPr>
          <p:cNvPr id="5" name="CaixaDeTexto 4">
            <a:extLst>
              <a:ext uri="{FF2B5EF4-FFF2-40B4-BE49-F238E27FC236}">
                <a16:creationId xmlns:a16="http://schemas.microsoft.com/office/drawing/2014/main" id="{A0FF3D08-F591-48FB-AC29-69392D1D0A4C}"/>
              </a:ext>
            </a:extLst>
          </p:cNvPr>
          <p:cNvSpPr txBox="1"/>
          <p:nvPr/>
        </p:nvSpPr>
        <p:spPr>
          <a:xfrm>
            <a:off x="6518231" y="5648421"/>
            <a:ext cx="2093268" cy="738664"/>
          </a:xfrm>
          <a:prstGeom prst="rect">
            <a:avLst/>
          </a:prstGeom>
          <a:noFill/>
        </p:spPr>
        <p:txBody>
          <a:bodyPr wrap="square" rtlCol="0">
            <a:spAutoFit/>
          </a:bodyPr>
          <a:lstStyle/>
          <a:p>
            <a:pPr algn="r"/>
            <a:r>
              <a:rPr lang="pt-BR" sz="1500" b="1" dirty="0">
                <a:effectLst>
                  <a:outerShdw blurRad="38100" dist="38100" dir="2700000" algn="tl">
                    <a:srgbClr val="000000">
                      <a:alpha val="43137"/>
                    </a:srgbClr>
                  </a:outerShdw>
                </a:effectLst>
              </a:rPr>
              <a:t>Folha de Rosto do NT Finlandês</a:t>
            </a:r>
          </a:p>
          <a:p>
            <a:pPr algn="r"/>
            <a:r>
              <a:rPr lang="pt-BR" sz="1200" dirty="0"/>
              <a:t>Fonte: </a:t>
            </a:r>
            <a:r>
              <a:rPr lang="pt-BR" sz="1200" dirty="0" err="1"/>
              <a:t>Wikicommons</a:t>
            </a:r>
            <a:endParaRPr lang="pt-BR" sz="1200" dirty="0"/>
          </a:p>
        </p:txBody>
      </p:sp>
      <p:sp>
        <p:nvSpPr>
          <p:cNvPr id="7" name="Retângulo 6">
            <a:extLst>
              <a:ext uri="{FF2B5EF4-FFF2-40B4-BE49-F238E27FC236}">
                <a16:creationId xmlns:a16="http://schemas.microsoft.com/office/drawing/2014/main" id="{0B160D46-9215-4BB8-B2C3-E5CA0078536F}"/>
              </a:ext>
            </a:extLst>
          </p:cNvPr>
          <p:cNvSpPr/>
          <p:nvPr/>
        </p:nvSpPr>
        <p:spPr>
          <a:xfrm>
            <a:off x="330200" y="365125"/>
            <a:ext cx="11544300" cy="612457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231050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32" name="Picture 4" descr="https://upload.wikimedia.org/wikipedia/commons/c/cd/Cranach_-_Albert_of_Hohenzollern.JPG">
            <a:extLst>
              <a:ext uri="{FF2B5EF4-FFF2-40B4-BE49-F238E27FC236}">
                <a16:creationId xmlns:a16="http://schemas.microsoft.com/office/drawing/2014/main" id="{F39E6467-0F9E-41B0-BB20-562530F2A1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14" r="1" b="29440"/>
          <a:stretch/>
        </p:blipFill>
        <p:spPr bwMode="auto">
          <a:xfrm>
            <a:off x="650070" y="668445"/>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55FAA2DD-53A6-4A3D-B1CC-8806E0D0A38A}"/>
              </a:ext>
            </a:extLst>
          </p:cNvPr>
          <p:cNvSpPr txBox="1"/>
          <p:nvPr/>
        </p:nvSpPr>
        <p:spPr>
          <a:xfrm>
            <a:off x="757512" y="5500847"/>
            <a:ext cx="4914900"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Albert Hohenzollen (1526) – Archbishop of Mainz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Lucas Crannach  - Oil on Canvas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Hermitage Museum Saint Petersburg, Rusia  (Source: Wikicommons)</a:t>
            </a:r>
          </a:p>
        </p:txBody>
      </p:sp>
      <p:pic>
        <p:nvPicPr>
          <p:cNvPr id="2050" name="Picture 2" descr="https://upload.wikimedia.org/wikipedia/commons/f/f3/ContabilidadeFuggerkontor.jpg">
            <a:extLst>
              <a:ext uri="{FF2B5EF4-FFF2-40B4-BE49-F238E27FC236}">
                <a16:creationId xmlns:a16="http://schemas.microsoft.com/office/drawing/2014/main" id="{637D88C7-DC34-4F75-AC22-480FBBA66F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057"/>
          <a:stretch/>
        </p:blipFill>
        <p:spPr bwMode="auto">
          <a:xfrm>
            <a:off x="6412145" y="624153"/>
            <a:ext cx="5106087" cy="565964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C4A6F7D6-6A4D-409C-BB79-6E669D1B6D75}"/>
              </a:ext>
            </a:extLst>
          </p:cNvPr>
          <p:cNvSpPr txBox="1"/>
          <p:nvPr/>
        </p:nvSpPr>
        <p:spPr>
          <a:xfrm>
            <a:off x="6412145" y="5500847"/>
            <a:ext cx="5106087"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Jakob Fugger and his accountant M. Schwarz (1517)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Unknown Author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Herzog-Anton-Ulrich-Museum, Braunschweig - Source</a:t>
            </a:r>
            <a:r>
              <a:rPr kumimoji="0" lang="pt-B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Wikicommons</a:t>
            </a:r>
          </a:p>
        </p:txBody>
      </p:sp>
    </p:spTree>
    <p:extLst>
      <p:ext uri="{BB962C8B-B14F-4D97-AF65-F5344CB8AC3E}">
        <p14:creationId xmlns:p14="http://schemas.microsoft.com/office/powerpoint/2010/main" val="2944658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MELANTRICH’S BIBLES, 2nd edition, 1556/57">
            <a:extLst>
              <a:ext uri="{FF2B5EF4-FFF2-40B4-BE49-F238E27FC236}">
                <a16:creationId xmlns:a16="http://schemas.microsoft.com/office/drawing/2014/main" id="{3CCF1918-C679-47AC-AF1F-6319936173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0" r="-1" b="10070"/>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MELANTRICH’S BIBLES, 2nd edition, 1556/57">
            <a:extLst>
              <a:ext uri="{FF2B5EF4-FFF2-40B4-BE49-F238E27FC236}">
                <a16:creationId xmlns:a16="http://schemas.microsoft.com/office/drawing/2014/main" id="{F9E9B1CC-9D7C-4DC2-B0B4-64FE6675C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262"/>
          <a:stretch/>
        </p:blipFill>
        <p:spPr bwMode="auto">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9702"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3"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1">
            <a:extLst>
              <a:ext uri="{FF2B5EF4-FFF2-40B4-BE49-F238E27FC236}">
                <a16:creationId xmlns:a16="http://schemas.microsoft.com/office/drawing/2014/main" id="{592E91A9-1123-43EA-8D28-3515C963C9B2}"/>
              </a:ext>
            </a:extLst>
          </p:cNvPr>
          <p:cNvSpPr/>
          <p:nvPr/>
        </p:nvSpPr>
        <p:spPr>
          <a:xfrm>
            <a:off x="0" y="6369293"/>
            <a:ext cx="12192000" cy="4770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effectLst>
                  <a:outerShdw blurRad="38100" dist="38100" dir="2700000" algn="tl">
                    <a:srgbClr val="000000">
                      <a:alpha val="43137"/>
                    </a:srgbClr>
                  </a:outerShdw>
                </a:effectLst>
              </a:rPr>
              <a:t>Segunda </a:t>
            </a:r>
            <a:r>
              <a:rPr lang="pt-BR" sz="1500" b="1" dirty="0" err="1">
                <a:effectLst>
                  <a:outerShdw blurRad="38100" dist="38100" dir="2700000" algn="tl">
                    <a:srgbClr val="000000">
                      <a:alpha val="43137"/>
                    </a:srgbClr>
                  </a:outerShdw>
                </a:effectLst>
              </a:rPr>
              <a:t>Edicação</a:t>
            </a:r>
            <a:r>
              <a:rPr lang="pt-BR" sz="1500" b="1" dirty="0">
                <a:effectLst>
                  <a:outerShdw blurRad="38100" dist="38100" dir="2700000" algn="tl">
                    <a:srgbClr val="000000">
                      <a:alpha val="43137"/>
                    </a:srgbClr>
                  </a:outerShdw>
                </a:effectLst>
              </a:rPr>
              <a:t> da Bíblia de </a:t>
            </a:r>
            <a:r>
              <a:rPr lang="pt-BR" sz="1500" b="1" dirty="0" err="1">
                <a:effectLst>
                  <a:outerShdw blurRad="38100" dist="38100" dir="2700000" algn="tl">
                    <a:srgbClr val="000000">
                      <a:alpha val="43137"/>
                    </a:srgbClr>
                  </a:outerShdw>
                </a:effectLst>
              </a:rPr>
              <a:t>Melantrich</a:t>
            </a:r>
            <a:r>
              <a:rPr lang="pt-BR" sz="1500" b="1" dirty="0">
                <a:effectLst>
                  <a:outerShdw blurRad="38100" dist="38100" dir="2700000" algn="tl">
                    <a:srgbClr val="000000">
                      <a:alpha val="43137"/>
                    </a:srgbClr>
                  </a:outerShdw>
                </a:effectLst>
              </a:rPr>
              <a:t> (1556-57) em leilão. Avaliada em € 1150.</a:t>
            </a:r>
          </a:p>
          <a:p>
            <a:r>
              <a:rPr lang="pt-BR" sz="1000" dirty="0"/>
              <a:t>Fonte: https://www.dorotheum.com/en/auctions/current-auctions/kataloge/list-lots-detail/auktion/11490-art-and-antiques/lotID/584/lot/1969511-melantrichs-bibles-2nd-edition-155657.html?currentPage=11&amp;img=1</a:t>
            </a:r>
          </a:p>
        </p:txBody>
      </p:sp>
      <p:sp>
        <p:nvSpPr>
          <p:cNvPr id="3" name="CaixaDeTexto 2">
            <a:extLst>
              <a:ext uri="{FF2B5EF4-FFF2-40B4-BE49-F238E27FC236}">
                <a16:creationId xmlns:a16="http://schemas.microsoft.com/office/drawing/2014/main" id="{CB3C3433-A798-48EE-8C6A-EC605F829340}"/>
              </a:ext>
            </a:extLst>
          </p:cNvPr>
          <p:cNvSpPr txBox="1"/>
          <p:nvPr/>
        </p:nvSpPr>
        <p:spPr>
          <a:xfrm>
            <a:off x="7209927" y="743478"/>
            <a:ext cx="3785937" cy="1785104"/>
          </a:xfrm>
          <a:prstGeom prst="rect">
            <a:avLst/>
          </a:prstGeom>
          <a:noFill/>
        </p:spPr>
        <p:txBody>
          <a:bodyPr wrap="square" rtlCol="0">
            <a:spAutoFit/>
          </a:bodyPr>
          <a:lstStyle/>
          <a:p>
            <a:r>
              <a:rPr lang="pt-BR" sz="4000" b="1" dirty="0">
                <a:solidFill>
                  <a:schemeClr val="bg1"/>
                </a:solidFill>
                <a:effectLst>
                  <a:outerShdw blurRad="38100" dist="38100" dir="2700000" algn="tl">
                    <a:srgbClr val="000000">
                      <a:alpha val="43137"/>
                    </a:srgbClr>
                  </a:outerShdw>
                </a:effectLst>
                <a:latin typeface="Copperplate Gothic Bold" panose="020E0705020206020404" pitchFamily="34" charset="0"/>
              </a:rPr>
              <a:t>Bíblia de </a:t>
            </a:r>
            <a:r>
              <a:rPr lang="pt-BR" sz="4000" b="1" dirty="0" err="1">
                <a:solidFill>
                  <a:schemeClr val="bg1"/>
                </a:solidFill>
                <a:effectLst>
                  <a:outerShdw blurRad="38100" dist="38100" dir="2700000" algn="tl">
                    <a:srgbClr val="000000">
                      <a:alpha val="43137"/>
                    </a:srgbClr>
                  </a:outerShdw>
                </a:effectLst>
                <a:latin typeface="Copperplate Gothic Bold" panose="020E0705020206020404" pitchFamily="34" charset="0"/>
              </a:rPr>
              <a:t>Melantrich</a:t>
            </a:r>
            <a:r>
              <a:rPr lang="pt-BR" sz="4000" b="1" dirty="0">
                <a:solidFill>
                  <a:schemeClr val="bg1"/>
                </a:solidFill>
                <a:effectLst>
                  <a:outerShdw blurRad="38100" dist="38100" dir="2700000" algn="tl">
                    <a:srgbClr val="000000">
                      <a:alpha val="43137"/>
                    </a:srgbClr>
                  </a:outerShdw>
                </a:effectLst>
                <a:latin typeface="Copperplate Gothic Bold" panose="020E0705020206020404" pitchFamily="34" charset="0"/>
              </a:rPr>
              <a:t> </a:t>
            </a:r>
            <a:r>
              <a:rPr lang="pt-BR" sz="3000" b="1" dirty="0">
                <a:solidFill>
                  <a:schemeClr val="bg1"/>
                </a:solidFill>
                <a:effectLst>
                  <a:outerShdw blurRad="38100" dist="38100" dir="2700000" algn="tl">
                    <a:srgbClr val="000000">
                      <a:alpha val="43137"/>
                    </a:srgbClr>
                  </a:outerShdw>
                </a:effectLst>
                <a:latin typeface="Copperplate Gothic Bold" panose="020E0705020206020404" pitchFamily="34" charset="0"/>
              </a:rPr>
              <a:t>(1549)</a:t>
            </a:r>
          </a:p>
        </p:txBody>
      </p:sp>
      <p:sp>
        <p:nvSpPr>
          <p:cNvPr id="4" name="CaixaDeTexto 3">
            <a:extLst>
              <a:ext uri="{FF2B5EF4-FFF2-40B4-BE49-F238E27FC236}">
                <a16:creationId xmlns:a16="http://schemas.microsoft.com/office/drawing/2014/main" id="{C8CD2190-C231-48F8-A946-17939C6305C1}"/>
              </a:ext>
            </a:extLst>
          </p:cNvPr>
          <p:cNvSpPr txBox="1"/>
          <p:nvPr/>
        </p:nvSpPr>
        <p:spPr>
          <a:xfrm>
            <a:off x="643467" y="4179093"/>
            <a:ext cx="4614931" cy="1938992"/>
          </a:xfrm>
          <a:prstGeom prst="rect">
            <a:avLst/>
          </a:prstGeom>
          <a:noFill/>
        </p:spPr>
        <p:txBody>
          <a:bodyPr wrap="square" rtlCol="0">
            <a:spAutoFit/>
          </a:bodyPr>
          <a:lstStyle/>
          <a:p>
            <a:pPr algn="ctr"/>
            <a:r>
              <a:rPr lang="pt-BR" sz="2400" spc="-20" dirty="0">
                <a:latin typeface="Bell MT" panose="02020503060305020303" pitchFamily="18" charset="0"/>
              </a:rPr>
              <a:t>Traduzida para o tcheco (eslavo) do texto de Erasmo, a Bíblia ficou conhecida pelo nome do seu editor </a:t>
            </a:r>
            <a:r>
              <a:rPr lang="pt-BR" sz="2400" spc="-20" dirty="0" err="1">
                <a:latin typeface="Bell MT" panose="02020503060305020303" pitchFamily="18" charset="0"/>
              </a:rPr>
              <a:t>Jirik</a:t>
            </a:r>
            <a:r>
              <a:rPr lang="pt-BR" sz="2400" spc="-20" dirty="0">
                <a:latin typeface="Bell MT" panose="02020503060305020303" pitchFamily="18" charset="0"/>
              </a:rPr>
              <a:t> </a:t>
            </a:r>
            <a:r>
              <a:rPr lang="pt-BR" sz="2400" spc="-20" dirty="0" err="1">
                <a:latin typeface="Bell MT" panose="02020503060305020303" pitchFamily="18" charset="0"/>
              </a:rPr>
              <a:t>Melantrich</a:t>
            </a:r>
            <a:r>
              <a:rPr lang="pt-BR" sz="2400" spc="-20" dirty="0">
                <a:latin typeface="Bell MT" panose="02020503060305020303" pitchFamily="18" charset="0"/>
              </a:rPr>
              <a:t> </a:t>
            </a:r>
            <a:r>
              <a:rPr lang="pt-BR" sz="2400" spc="-20" dirty="0" err="1">
                <a:latin typeface="Bell MT" panose="02020503060305020303" pitchFamily="18" charset="0"/>
              </a:rPr>
              <a:t>Rozdalovsky</a:t>
            </a:r>
            <a:r>
              <a:rPr lang="pt-BR" sz="2400" spc="-20" dirty="0">
                <a:latin typeface="Bell MT" panose="02020503060305020303" pitchFamily="18" charset="0"/>
              </a:rPr>
              <a:t> de </a:t>
            </a:r>
            <a:r>
              <a:rPr lang="pt-BR" sz="2400" spc="-20" dirty="0" err="1">
                <a:latin typeface="Bell MT" panose="02020503060305020303" pitchFamily="18" charset="0"/>
              </a:rPr>
              <a:t>Aventin</a:t>
            </a:r>
            <a:r>
              <a:rPr lang="pt-BR" sz="2400" spc="-20" dirty="0">
                <a:latin typeface="Bell MT" panose="02020503060305020303" pitchFamily="18" charset="0"/>
              </a:rPr>
              <a:t> (1511-80).</a:t>
            </a:r>
          </a:p>
        </p:txBody>
      </p:sp>
    </p:spTree>
    <p:extLst>
      <p:ext uri="{BB962C8B-B14F-4D97-AF65-F5344CB8AC3E}">
        <p14:creationId xmlns:p14="http://schemas.microsoft.com/office/powerpoint/2010/main" val="4281869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ing-James-Version-Bible-first-edition-title-page-1611.png">
            <a:extLst>
              <a:ext uri="{FF2B5EF4-FFF2-40B4-BE49-F238E27FC236}">
                <a16:creationId xmlns:a16="http://schemas.microsoft.com/office/drawing/2014/main" id="{A6887047-9B9E-4C43-B583-2019BED79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07" y="304800"/>
            <a:ext cx="3884612" cy="6069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916" name="Picture 4" descr="GenevaBible.JPG">
            <a:extLst>
              <a:ext uri="{FF2B5EF4-FFF2-40B4-BE49-F238E27FC236}">
                <a16:creationId xmlns:a16="http://schemas.microsoft.com/office/drawing/2014/main" id="{1FD7E70A-F440-4C48-9B23-1608395F22F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6" b="92969" l="6055" r="98438">
                        <a14:foregroundMark x1="15039" y1="14974" x2="4297" y2="14844"/>
                        <a14:foregroundMark x1="4297" y1="14844" x2="3320" y2="90234"/>
                        <a14:foregroundMark x1="3320" y1="90234" x2="14258" y2="92969"/>
                        <a14:foregroundMark x1="14258" y1="92969" x2="43457" y2="88281"/>
                        <a14:foregroundMark x1="43457" y1="88281" x2="43848" y2="88021"/>
                        <a14:foregroundMark x1="13867" y1="17448" x2="8691" y2="16536"/>
                        <a14:foregroundMark x1="8691" y1="16536" x2="5762" y2="24479"/>
                        <a14:foregroundMark x1="5762" y1="24479" x2="4688" y2="40625"/>
                        <a14:foregroundMark x1="4688" y1="40625" x2="5957" y2="73438"/>
                        <a14:foregroundMark x1="5957" y1="73438" x2="5469" y2="80469"/>
                        <a14:foregroundMark x1="5469" y1="80469" x2="9180" y2="85677"/>
                        <a14:foregroundMark x1="9180" y1="85677" x2="13379" y2="79688"/>
                        <a14:foregroundMark x1="13379" y1="79688" x2="14551" y2="69271"/>
                        <a14:foregroundMark x1="6641" y1="24479" x2="6152" y2="48438"/>
                        <a14:foregroundMark x1="6152" y1="48438" x2="9668" y2="79818"/>
                        <a14:foregroundMark x1="9668" y1="79818" x2="15137" y2="60807"/>
                        <a14:foregroundMark x1="15137" y1="60807" x2="16016" y2="36719"/>
                        <a14:foregroundMark x1="16016" y1="36719" x2="14063" y2="28776"/>
                        <a14:foregroundMark x1="14063" y1="28776" x2="10547" y2="23177"/>
                        <a14:foregroundMark x1="10547" y1="23177" x2="9961" y2="23307"/>
                        <a14:foregroundMark x1="86816" y1="12630" x2="92578" y2="12760"/>
                        <a14:foregroundMark x1="92578" y1="12760" x2="95996" y2="19401"/>
                        <a14:foregroundMark x1="95996" y1="19401" x2="98242" y2="88932"/>
                        <a14:foregroundMark x1="98242" y1="88932" x2="92676" y2="89063"/>
                        <a14:foregroundMark x1="92676" y1="89063" x2="88184" y2="84245"/>
                        <a14:foregroundMark x1="88184" y1="84245" x2="89063" y2="15755"/>
                        <a14:foregroundMark x1="89063" y1="15755" x2="88184" y2="13672"/>
                        <a14:foregroundMark x1="95313" y1="13672" x2="98438" y2="88021"/>
                      </a14:backgroundRemoval>
                    </a14:imgEffect>
                  </a14:imgLayer>
                </a14:imgProps>
              </a:ext>
              <a:ext uri="{28A0092B-C50C-407E-A947-70E740481C1C}">
                <a14:useLocalDpi xmlns:a14="http://schemas.microsoft.com/office/drawing/2010/main" val="0"/>
              </a:ext>
            </a:extLst>
          </a:blip>
          <a:srcRect t="10046" b="4401"/>
          <a:stretch/>
        </p:blipFill>
        <p:spPr bwMode="auto">
          <a:xfrm>
            <a:off x="5255019" y="3041351"/>
            <a:ext cx="5603481" cy="3595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85608458-81CC-4206-A111-4C95A52520B5}"/>
              </a:ext>
            </a:extLst>
          </p:cNvPr>
          <p:cNvSpPr txBox="1"/>
          <p:nvPr/>
        </p:nvSpPr>
        <p:spPr>
          <a:xfrm>
            <a:off x="4622800" y="304800"/>
            <a:ext cx="7061200" cy="2785378"/>
          </a:xfrm>
          <a:prstGeom prst="rect">
            <a:avLst/>
          </a:prstGeom>
          <a:noFill/>
        </p:spPr>
        <p:txBody>
          <a:bodyPr wrap="square" rtlCol="0">
            <a:spAutoFit/>
          </a:bodyPr>
          <a:lstStyle/>
          <a:p>
            <a:r>
              <a:rPr lang="pt-BR" sz="4000" b="1" dirty="0">
                <a:effectLst>
                  <a:outerShdw blurRad="38100" dist="38100" dir="2700000" algn="tl">
                    <a:srgbClr val="000000">
                      <a:alpha val="43137"/>
                    </a:srgbClr>
                  </a:outerShdw>
                </a:effectLst>
                <a:latin typeface="Copperplate Gothic Bold" panose="020E0705020206020404" pitchFamily="34" charset="0"/>
              </a:rPr>
              <a:t>Bíblia de Genebra </a:t>
            </a:r>
            <a:r>
              <a:rPr lang="pt-BR" sz="3000" b="1" dirty="0">
                <a:effectLst>
                  <a:outerShdw blurRad="38100" dist="38100" dir="2700000" algn="tl">
                    <a:srgbClr val="000000">
                      <a:alpha val="43137"/>
                    </a:srgbClr>
                  </a:outerShdw>
                </a:effectLst>
                <a:latin typeface="Copperplate Gothic Bold" panose="020E0705020206020404" pitchFamily="34" charset="0"/>
              </a:rPr>
              <a:t>(1560)</a:t>
            </a:r>
          </a:p>
          <a:p>
            <a:pPr algn="just">
              <a:spcBef>
                <a:spcPts val="600"/>
              </a:spcBef>
            </a:pPr>
            <a:r>
              <a:rPr lang="pt-BR" sz="2600" dirty="0">
                <a:latin typeface="Bell MT" panose="02020503060305020303" pitchFamily="18" charset="0"/>
              </a:rPr>
              <a:t>Essa tradução inglesa foi chamada de Genebra por ter sido produzida em Genebra debaixo dos auspícios de Calvino por alguns puritanos exilados. Se baseou no texto de Erasmo, com consultas as versões </a:t>
            </a:r>
            <a:r>
              <a:rPr lang="pt-BR" sz="2600" dirty="0" err="1">
                <a:latin typeface="Bell MT" panose="02020503060305020303" pitchFamily="18" charset="0"/>
              </a:rPr>
              <a:t>Tyndale</a:t>
            </a:r>
            <a:r>
              <a:rPr lang="pt-BR" sz="2600" dirty="0">
                <a:latin typeface="Bell MT" panose="02020503060305020303" pitchFamily="18" charset="0"/>
              </a:rPr>
              <a:t> (1526) e </a:t>
            </a:r>
            <a:r>
              <a:rPr lang="pt-BR" sz="2600" dirty="0" err="1">
                <a:latin typeface="Bell MT" panose="02020503060305020303" pitchFamily="18" charset="0"/>
              </a:rPr>
              <a:t>Coverdale</a:t>
            </a:r>
            <a:r>
              <a:rPr lang="pt-BR" sz="2600" dirty="0">
                <a:latin typeface="Bell MT" panose="02020503060305020303" pitchFamily="18" charset="0"/>
              </a:rPr>
              <a:t> (1535). </a:t>
            </a:r>
          </a:p>
        </p:txBody>
      </p:sp>
    </p:spTree>
    <p:extLst>
      <p:ext uri="{BB962C8B-B14F-4D97-AF65-F5344CB8AC3E}">
        <p14:creationId xmlns:p14="http://schemas.microsoft.com/office/powerpoint/2010/main" val="3379379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pload.wikimedia.org/wikipedia/commons/8/8a/Biblia_brzeska.jpg">
            <a:extLst>
              <a:ext uri="{FF2B5EF4-FFF2-40B4-BE49-F238E27FC236}">
                <a16:creationId xmlns:a16="http://schemas.microsoft.com/office/drawing/2014/main" id="{4E557196-DC2E-4A27-A79A-52464FF437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7" t="2458" r="4624" b="1065"/>
          <a:stretch/>
        </p:blipFill>
        <p:spPr bwMode="auto">
          <a:xfrm>
            <a:off x="4241799" y="444501"/>
            <a:ext cx="3810001" cy="575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1" name="Straight Connector 7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5C0F43BB-EBFD-4008-B8EF-5B6315AA8CF6}"/>
              </a:ext>
            </a:extLst>
          </p:cNvPr>
          <p:cNvSpPr txBox="1"/>
          <p:nvPr/>
        </p:nvSpPr>
        <p:spPr>
          <a:xfrm>
            <a:off x="5092699" y="6235702"/>
            <a:ext cx="2895601" cy="461665"/>
          </a:xfrm>
          <a:prstGeom prst="rect">
            <a:avLst/>
          </a:prstGeom>
          <a:noFill/>
        </p:spPr>
        <p:txBody>
          <a:bodyPr wrap="square" rtlCol="0">
            <a:spAutoFit/>
          </a:bodyPr>
          <a:lstStyle/>
          <a:p>
            <a:pPr algn="r"/>
            <a:r>
              <a:rPr lang="pt-BR" sz="1200" b="1" dirty="0">
                <a:effectLst>
                  <a:outerShdw blurRad="38100" dist="38100" dir="2700000" algn="tl">
                    <a:srgbClr val="000000">
                      <a:alpha val="43137"/>
                    </a:srgbClr>
                  </a:outerShdw>
                </a:effectLst>
              </a:rPr>
              <a:t>Folha de Rosto da Bíblia Polonesa (1563)</a:t>
            </a:r>
          </a:p>
          <a:p>
            <a:pPr algn="r"/>
            <a:r>
              <a:rPr lang="pt-BR" sz="1200" dirty="0"/>
              <a:t>Fonte: </a:t>
            </a:r>
            <a:r>
              <a:rPr lang="pt-BR" sz="1200" dirty="0" err="1"/>
              <a:t>Wikicommons</a:t>
            </a:r>
            <a:endParaRPr lang="pt-BR" sz="1200" dirty="0"/>
          </a:p>
        </p:txBody>
      </p:sp>
      <p:sp>
        <p:nvSpPr>
          <p:cNvPr id="3" name="CaixaDeTexto 2">
            <a:extLst>
              <a:ext uri="{FF2B5EF4-FFF2-40B4-BE49-F238E27FC236}">
                <a16:creationId xmlns:a16="http://schemas.microsoft.com/office/drawing/2014/main" id="{75011854-38E7-4366-9C40-F9C8339E266C}"/>
              </a:ext>
            </a:extLst>
          </p:cNvPr>
          <p:cNvSpPr txBox="1"/>
          <p:nvPr/>
        </p:nvSpPr>
        <p:spPr>
          <a:xfrm>
            <a:off x="8702331" y="444501"/>
            <a:ext cx="2968969" cy="5539978"/>
          </a:xfrm>
          <a:prstGeom prst="rect">
            <a:avLst/>
          </a:prstGeom>
          <a:noFill/>
        </p:spPr>
        <p:txBody>
          <a:bodyPr wrap="square" rtlCol="0">
            <a:spAutoFit/>
          </a:bodyPr>
          <a:lstStyle/>
          <a:p>
            <a:r>
              <a:rPr lang="pt-BR" sz="4000" b="1" dirty="0">
                <a:latin typeface="Copperplate Gothic Bold" panose="020E0705020206020404" pitchFamily="34" charset="0"/>
              </a:rPr>
              <a:t>Bíblia Polonesa (1563)</a:t>
            </a:r>
          </a:p>
          <a:p>
            <a:endParaRPr lang="pt-BR" sz="2600" dirty="0"/>
          </a:p>
          <a:p>
            <a:pPr algn="just"/>
            <a:r>
              <a:rPr lang="pt-BR" sz="2600" dirty="0">
                <a:latin typeface="Bell MT" panose="02020503060305020303" pitchFamily="18" charset="0"/>
              </a:rPr>
              <a:t>Fruto da decisão dos Sínodos Reformados de 1559-60 a Bíblia foi produzida por uma comissão. Ela foi dedicada ao rei Sigmund II Augusto.</a:t>
            </a:r>
          </a:p>
        </p:txBody>
      </p:sp>
      <p:pic>
        <p:nvPicPr>
          <p:cNvPr id="28676" name="Picture 4" descr="https://upload.wikimedia.org/wikipedia/commons/4/4c/Cranach_the_Younger_Sigismund_II_Augustus.jpg">
            <a:extLst>
              <a:ext uri="{FF2B5EF4-FFF2-40B4-BE49-F238E27FC236}">
                <a16:creationId xmlns:a16="http://schemas.microsoft.com/office/drawing/2014/main" id="{E674B52C-624F-4393-B573-5D288782EB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9" r="13598"/>
          <a:stretch/>
        </p:blipFill>
        <p:spPr bwMode="auto">
          <a:xfrm>
            <a:off x="377825" y="444501"/>
            <a:ext cx="3609976" cy="575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DD18BEFD-B270-497A-B484-4E0286573877}"/>
              </a:ext>
            </a:extLst>
          </p:cNvPr>
          <p:cNvSpPr txBox="1"/>
          <p:nvPr/>
        </p:nvSpPr>
        <p:spPr>
          <a:xfrm>
            <a:off x="311493" y="6235702"/>
            <a:ext cx="4067175" cy="661720"/>
          </a:xfrm>
          <a:prstGeom prst="rect">
            <a:avLst/>
          </a:prstGeom>
          <a:noFill/>
        </p:spPr>
        <p:txBody>
          <a:bodyPr wrap="square" rtlCol="0">
            <a:spAutoFit/>
          </a:bodyPr>
          <a:lstStyle/>
          <a:p>
            <a:r>
              <a:rPr lang="pt-BR" sz="1400" b="1" dirty="0">
                <a:effectLst>
                  <a:outerShdw blurRad="38100" dist="38100" dir="2700000" algn="tl">
                    <a:srgbClr val="000000">
                      <a:alpha val="43137"/>
                    </a:srgbClr>
                  </a:outerShdw>
                </a:effectLst>
              </a:rPr>
              <a:t>Sigmund II Augustus</a:t>
            </a:r>
          </a:p>
          <a:p>
            <a:r>
              <a:rPr lang="pt-BR" sz="1100" dirty="0"/>
              <a:t>Lucas </a:t>
            </a:r>
            <a:r>
              <a:rPr lang="pt-BR" sz="1100" dirty="0" err="1"/>
              <a:t>Crannach</a:t>
            </a:r>
            <a:r>
              <a:rPr lang="pt-BR" sz="1100" dirty="0"/>
              <a:t>, o Jovem – Óleo Sobre Cobre (1553)</a:t>
            </a:r>
          </a:p>
          <a:p>
            <a:r>
              <a:rPr lang="pt-BR" sz="1100" dirty="0"/>
              <a:t>Museu </a:t>
            </a:r>
            <a:r>
              <a:rPr lang="pt-BR" sz="1100" dirty="0" err="1"/>
              <a:t>Czartorysky</a:t>
            </a:r>
            <a:r>
              <a:rPr lang="pt-BR" sz="1100" dirty="0"/>
              <a:t>, Cracóvia, Polônia. (Fonte: </a:t>
            </a:r>
            <a:r>
              <a:rPr lang="pt-BR" sz="1100" dirty="0" err="1"/>
              <a:t>Wikicommons</a:t>
            </a:r>
            <a:r>
              <a:rPr lang="pt-BR" sz="1100" dirty="0"/>
              <a:t>)</a:t>
            </a:r>
          </a:p>
        </p:txBody>
      </p:sp>
    </p:spTree>
    <p:extLst>
      <p:ext uri="{BB962C8B-B14F-4D97-AF65-F5344CB8AC3E}">
        <p14:creationId xmlns:p14="http://schemas.microsoft.com/office/powerpoint/2010/main" val="106816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1746" name="Picture 2" descr="https://upload.wikimedia.org/wikipedia/commons/d/dd/Casiodoro_de_Reina.jpg">
            <a:extLst>
              <a:ext uri="{FF2B5EF4-FFF2-40B4-BE49-F238E27FC236}">
                <a16:creationId xmlns:a16="http://schemas.microsoft.com/office/drawing/2014/main" id="{F1A20745-5A4A-465A-8EF1-B6231AD68C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79" b="5047"/>
          <a:stretch/>
        </p:blipFill>
        <p:spPr bwMode="auto">
          <a:xfrm>
            <a:off x="213061" y="2999875"/>
            <a:ext cx="3043485" cy="36442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748" name="Picture 4" descr="https://upload.wikimedia.org/wikipedia/commons/8/8f/Bilbia-oso.png">
            <a:extLst>
              <a:ext uri="{FF2B5EF4-FFF2-40B4-BE49-F238E27FC236}">
                <a16:creationId xmlns:a16="http://schemas.microsoft.com/office/drawing/2014/main" id="{C1D78207-3E55-4FD4-9754-475EBA4E6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393" y="242387"/>
            <a:ext cx="4629150" cy="627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8DF3009-7BDF-4053-A8B8-181F60C0298D}"/>
              </a:ext>
            </a:extLst>
          </p:cNvPr>
          <p:cNvSpPr txBox="1"/>
          <p:nvPr/>
        </p:nvSpPr>
        <p:spPr>
          <a:xfrm>
            <a:off x="449180" y="242387"/>
            <a:ext cx="6513094" cy="6401753"/>
          </a:xfrm>
          <a:prstGeom prst="rect">
            <a:avLst/>
          </a:prstGeom>
          <a:noFill/>
        </p:spPr>
        <p:txBody>
          <a:bodyPr wrap="square" rtlCol="0">
            <a:spAutoFit/>
          </a:bodyPr>
          <a:lstStyle/>
          <a:p>
            <a:r>
              <a:rPr lang="pt-BR" sz="4000" b="1" dirty="0" err="1">
                <a:effectLst>
                  <a:outerShdw blurRad="38100" dist="38100" dir="2700000" algn="tl">
                    <a:srgbClr val="000000">
                      <a:alpha val="43137"/>
                    </a:srgbClr>
                  </a:outerShdw>
                </a:effectLst>
                <a:latin typeface="Copperplate Gothic Bold" panose="020E0705020206020404" pitchFamily="34" charset="0"/>
              </a:rPr>
              <a:t>Biblia</a:t>
            </a:r>
            <a:r>
              <a:rPr lang="pt-BR" sz="4000" b="1" dirty="0">
                <a:effectLst>
                  <a:outerShdw blurRad="38100" dist="38100" dir="2700000" algn="tl">
                    <a:srgbClr val="000000">
                      <a:alpha val="43137"/>
                    </a:srgbClr>
                  </a:outerShdw>
                </a:effectLst>
                <a:latin typeface="Copperplate Gothic Bold" panose="020E0705020206020404" pitchFamily="34" charset="0"/>
              </a:rPr>
              <a:t> Del </a:t>
            </a:r>
            <a:r>
              <a:rPr lang="pt-BR" sz="4000" b="1" dirty="0" err="1">
                <a:effectLst>
                  <a:outerShdw blurRad="38100" dist="38100" dir="2700000" algn="tl">
                    <a:srgbClr val="000000">
                      <a:alpha val="43137"/>
                    </a:srgbClr>
                  </a:outerShdw>
                </a:effectLst>
                <a:latin typeface="Copperplate Gothic Bold" panose="020E0705020206020404" pitchFamily="34" charset="0"/>
              </a:rPr>
              <a:t>Olso</a:t>
            </a:r>
            <a:r>
              <a:rPr lang="pt-BR" sz="4000" b="1" dirty="0">
                <a:effectLst>
                  <a:outerShdw blurRad="38100" dist="38100" dir="2700000" algn="tl">
                    <a:srgbClr val="000000">
                      <a:alpha val="43137"/>
                    </a:srgbClr>
                  </a:outerShdw>
                </a:effectLst>
                <a:latin typeface="Copperplate Gothic Bold" panose="020E0705020206020404" pitchFamily="34" charset="0"/>
              </a:rPr>
              <a:t> (1569)</a:t>
            </a:r>
          </a:p>
          <a:p>
            <a:pPr marL="96838" algn="ctr"/>
            <a:endParaRPr lang="pt-BR" sz="1000" dirty="0">
              <a:latin typeface="Bell MT" panose="02020503060305020303" pitchFamily="18" charset="0"/>
            </a:endParaRPr>
          </a:p>
          <a:p>
            <a:pPr marL="96838" algn="ctr"/>
            <a:r>
              <a:rPr lang="pt-BR" sz="3000" dirty="0">
                <a:latin typeface="Bell MT" panose="02020503060305020303" pitchFamily="18" charset="0"/>
              </a:rPr>
              <a:t>A tradução espanhola da Bíblia foi feita por um judeu convertido ao luteranismo chamado </a:t>
            </a:r>
            <a:r>
              <a:rPr lang="pt-BR" sz="3000" dirty="0" err="1">
                <a:latin typeface="Bell MT" panose="02020503060305020303" pitchFamily="18" charset="0"/>
              </a:rPr>
              <a:t>Cassioro</a:t>
            </a:r>
            <a:r>
              <a:rPr lang="pt-BR" sz="3000" dirty="0">
                <a:latin typeface="Bell MT" panose="02020503060305020303" pitchFamily="18" charset="0"/>
              </a:rPr>
              <a:t> de Reina (1520-1594).  Ela ficou conhecida como a</a:t>
            </a:r>
          </a:p>
          <a:p>
            <a:pPr marL="2598738" algn="ctr"/>
            <a:r>
              <a:rPr lang="pt-BR" sz="3000" dirty="0">
                <a:latin typeface="Bell MT" panose="02020503060305020303" pitchFamily="18" charset="0"/>
              </a:rPr>
              <a:t> “Bíblia do Urso” pela folha de rosto que</a:t>
            </a:r>
          </a:p>
          <a:p>
            <a:pPr marL="2598738" algn="ctr"/>
            <a:r>
              <a:rPr lang="pt-BR" sz="3000" dirty="0">
                <a:latin typeface="Bell MT" panose="02020503060305020303" pitchFamily="18" charset="0"/>
              </a:rPr>
              <a:t> continha o desenho de um urso comendo mel de uma árvore. Ela foi revisada e publicada novamente em 1602 como Reina-Valera.</a:t>
            </a:r>
          </a:p>
        </p:txBody>
      </p:sp>
    </p:spTree>
    <p:extLst>
      <p:ext uri="{BB962C8B-B14F-4D97-AF65-F5344CB8AC3E}">
        <p14:creationId xmlns:p14="http://schemas.microsoft.com/office/powerpoint/2010/main" val="15558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30" name="Picture 2" descr="https://upload.wikimedia.org/wikipedia/commons/2/2c/Johann-tetzel-1.jpg">
            <a:extLst>
              <a:ext uri="{FF2B5EF4-FFF2-40B4-BE49-F238E27FC236}">
                <a16:creationId xmlns:a16="http://schemas.microsoft.com/office/drawing/2014/main" id="{09676C10-0CDE-4E23-8000-95C05EE41C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1310"/>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C4A6F7D6-6A4D-409C-BB79-6E669D1B6D75}"/>
              </a:ext>
            </a:extLst>
          </p:cNvPr>
          <p:cNvSpPr txBox="1"/>
          <p:nvPr/>
        </p:nvSpPr>
        <p:spPr>
          <a:xfrm>
            <a:off x="725072" y="5669733"/>
            <a:ext cx="4914900"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Johann Tetzel (18th Century engraving)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Source: http://www.kiefer.de/auktion_artikel_details.aspx?KatNr=536&amp;Auktion=74</a:t>
            </a:r>
          </a:p>
        </p:txBody>
      </p:sp>
      <p:pic>
        <p:nvPicPr>
          <p:cNvPr id="1030" name="Picture 6" descr="https://lutheranreformation.org/wp-content/uploads/2016/07/TETZEL-Johann-3.jpg">
            <a:extLst>
              <a:ext uri="{FF2B5EF4-FFF2-40B4-BE49-F238E27FC236}">
                <a16:creationId xmlns:a16="http://schemas.microsoft.com/office/drawing/2014/main" id="{1D96FAB0-0C7D-45EC-9299-7F4568DC8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00" t="7119" r="1602" b="12672"/>
          <a:stretch/>
        </p:blipFill>
        <p:spPr bwMode="auto">
          <a:xfrm>
            <a:off x="6518081" y="654619"/>
            <a:ext cx="4895192" cy="5601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40888BFB-9E6F-4BC6-B299-DC6C1BE1E6B2}"/>
              </a:ext>
            </a:extLst>
          </p:cNvPr>
          <p:cNvSpPr txBox="1"/>
          <p:nvPr/>
        </p:nvSpPr>
        <p:spPr>
          <a:xfrm>
            <a:off x="6671119" y="5794183"/>
            <a:ext cx="4742154"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Illustration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Source: https://lutheranreformation.org/media-videos-podcasts/gallery/</a:t>
            </a:r>
          </a:p>
        </p:txBody>
      </p:sp>
    </p:spTree>
    <p:extLst>
      <p:ext uri="{BB962C8B-B14F-4D97-AF65-F5344CB8AC3E}">
        <p14:creationId xmlns:p14="http://schemas.microsoft.com/office/powerpoint/2010/main" val="323517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Cardinal Giovanni de' Medici.jpg">
            <a:extLst>
              <a:ext uri="{FF2B5EF4-FFF2-40B4-BE49-F238E27FC236}">
                <a16:creationId xmlns:a16="http://schemas.microsoft.com/office/drawing/2014/main" id="{0FC7CAED-5141-4883-BE64-48A14A35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98" y="321730"/>
            <a:ext cx="4455768" cy="618856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31594D73-BE18-49C0-892C-071B990BEC0E}"/>
              </a:ext>
            </a:extLst>
          </p:cNvPr>
          <p:cNvSpPr txBox="1"/>
          <p:nvPr/>
        </p:nvSpPr>
        <p:spPr>
          <a:xfrm>
            <a:off x="431800" y="5956300"/>
            <a:ext cx="4127500"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Pope Lion 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Oil on Panel (Sources: Wikicommos)</a:t>
            </a:r>
          </a:p>
        </p:txBody>
      </p:sp>
      <p:sp>
        <p:nvSpPr>
          <p:cNvPr id="6" name="AutoShape 6" descr="https://upload.wikimedia.org/wikipedia/commons/e/e9/Saint_Peter%27s_Basilica_at_sunset.jpg">
            <a:extLst>
              <a:ext uri="{FF2B5EF4-FFF2-40B4-BE49-F238E27FC236}">
                <a16:creationId xmlns:a16="http://schemas.microsoft.com/office/drawing/2014/main" id="{AF3CDDBE-F564-4C0E-BC85-5C755E12A2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608" name="Picture 8" descr="https://upload.wikimedia.org/wikipedia/commons/e/e9/Saint_Peter%27s_Basilica_at_sunset.jpg">
            <a:extLst>
              <a:ext uri="{FF2B5EF4-FFF2-40B4-BE49-F238E27FC236}">
                <a16:creationId xmlns:a16="http://schemas.microsoft.com/office/drawing/2014/main" id="{EDAC0063-4613-4A13-AB9F-EFFF1D3EE9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83" r="6961"/>
          <a:stretch/>
        </p:blipFill>
        <p:spPr bwMode="auto">
          <a:xfrm>
            <a:off x="4669367" y="321731"/>
            <a:ext cx="7205134" cy="621453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CAA619F2-80B8-46FB-859D-25D46E2E8B83}"/>
              </a:ext>
            </a:extLst>
          </p:cNvPr>
          <p:cNvSpPr txBox="1"/>
          <p:nvPr/>
        </p:nvSpPr>
        <p:spPr>
          <a:xfrm>
            <a:off x="4784446" y="433135"/>
            <a:ext cx="6974975" cy="10895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During the papacy of Leo X (1513-1521) the sale of indulgences was widely used to finance the building of the renewal of Saint Peter’s Basilica in Rome</a:t>
            </a:r>
          </a:p>
        </p:txBody>
      </p:sp>
      <p:sp>
        <p:nvSpPr>
          <p:cNvPr id="11" name="CaixaDeTexto 10">
            <a:extLst>
              <a:ext uri="{FF2B5EF4-FFF2-40B4-BE49-F238E27FC236}">
                <a16:creationId xmlns:a16="http://schemas.microsoft.com/office/drawing/2014/main" id="{AD7F1FBA-CAE1-457A-9B7C-54C2BB6BB4A3}"/>
              </a:ext>
            </a:extLst>
          </p:cNvPr>
          <p:cNvSpPr txBox="1"/>
          <p:nvPr/>
        </p:nvSpPr>
        <p:spPr>
          <a:xfrm>
            <a:off x="4784447" y="5956300"/>
            <a:ext cx="6974974"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Saint Peter Basilica</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Photo/ Source: Wikicommons</a:t>
            </a:r>
          </a:p>
        </p:txBody>
      </p:sp>
    </p:spTree>
    <p:extLst>
      <p:ext uri="{BB962C8B-B14F-4D97-AF65-F5344CB8AC3E}">
        <p14:creationId xmlns:p14="http://schemas.microsoft.com/office/powerpoint/2010/main" val="127112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4" descr="https://www.awesomestories.com/images/user/4edb441c76.jpg">
            <a:extLst>
              <a:ext uri="{FF2B5EF4-FFF2-40B4-BE49-F238E27FC236}">
                <a16:creationId xmlns:a16="http://schemas.microsoft.com/office/drawing/2014/main" id="{128C44D7-326E-4E42-ACFD-325580473D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56" r="-1" b="3026"/>
          <a:stretch/>
        </p:blipFill>
        <p:spPr bwMode="auto">
          <a:xfrm>
            <a:off x="5419264" y="3265080"/>
            <a:ext cx="6129269" cy="359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Resultado de imagem"/>
          <p:cNvPicPr>
            <a:picLocks noChangeAspect="1" noChangeArrowheads="1"/>
          </p:cNvPicPr>
          <p:nvPr/>
        </p:nvPicPr>
        <p:blipFill rotWithShape="1">
          <a:blip r:embed="rId3">
            <a:extLst>
              <a:ext uri="{28A0092B-C50C-407E-A947-70E740481C1C}">
                <a14:useLocalDpi xmlns:a14="http://schemas.microsoft.com/office/drawing/2010/main" val="0"/>
              </a:ext>
            </a:extLst>
          </a:blip>
          <a:srcRect t="8262" r="1" b="1"/>
          <a:stretch/>
        </p:blipFill>
        <p:spPr bwMode="auto">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F7F7CEFD-6261-461E-9FE0-19C7C6EBB9CE}"/>
              </a:ext>
            </a:extLst>
          </p:cNvPr>
          <p:cNvSpPr txBox="1"/>
          <p:nvPr/>
        </p:nvSpPr>
        <p:spPr>
          <a:xfrm>
            <a:off x="6972005" y="665720"/>
            <a:ext cx="4330700" cy="2438488"/>
          </a:xfrm>
          <a:prstGeom prst="rect">
            <a:avLst/>
          </a:prstGeom>
          <a:noFill/>
        </p:spPr>
        <p:txBody>
          <a:bodyPr wrap="square" rtlCol="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pt-BR" sz="2800" b="1" i="1"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ndara" panose="020E0502030303020204" pitchFamily="34" charset="0"/>
                <a:ea typeface="+mn-ea"/>
                <a:cs typeface="+mn-cs"/>
              </a:rPr>
              <a:t>Authorized to sell indulgences by the newly elected Bishop of Mainz Tetzel arrived in Saxony in the fall of 1517.</a:t>
            </a:r>
          </a:p>
        </p:txBody>
      </p:sp>
      <p:sp>
        <p:nvSpPr>
          <p:cNvPr id="5" name="CaixaDeTexto 4">
            <a:extLst>
              <a:ext uri="{FF2B5EF4-FFF2-40B4-BE49-F238E27FC236}">
                <a16:creationId xmlns:a16="http://schemas.microsoft.com/office/drawing/2014/main" id="{2DFC8C90-0C86-4B25-8027-5E5F00CED54C}"/>
              </a:ext>
            </a:extLst>
          </p:cNvPr>
          <p:cNvSpPr txBox="1"/>
          <p:nvPr/>
        </p:nvSpPr>
        <p:spPr>
          <a:xfrm>
            <a:off x="643467" y="4242756"/>
            <a:ext cx="4614931" cy="1830758"/>
          </a:xfrm>
          <a:prstGeom prst="rect">
            <a:avLst/>
          </a:prstGeom>
          <a:noFill/>
        </p:spPr>
        <p:txBody>
          <a:bodyPr wrap="square" rtlCol="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pt-BR" sz="2600" b="1"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Tetzel could only sell indulgences for past sins, but there are stories that he would sell any kind of forgiveness.</a:t>
            </a:r>
          </a:p>
        </p:txBody>
      </p:sp>
    </p:spTree>
    <p:extLst>
      <p:ext uri="{BB962C8B-B14F-4D97-AF65-F5344CB8AC3E}">
        <p14:creationId xmlns:p14="http://schemas.microsoft.com/office/powerpoint/2010/main" val="1926567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8" name="Rectangle 194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74" name="Picture 2" descr="Painting of Martin Luther in monk's garb preaching and gesturing while a boy nails the Ninety-Five Theses to the door before a crowd">
            <a:extLst>
              <a:ext uri="{FF2B5EF4-FFF2-40B4-BE49-F238E27FC236}">
                <a16:creationId xmlns:a16="http://schemas.microsoft.com/office/drawing/2014/main" id="{537F6D69-2863-41EA-B0BF-A232075F4F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03" t="11067" r="88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5" name="Straight Connector 14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Autofit/>
          </a:bodyPr>
          <a:lstStyle/>
          <a:p>
            <a:pPr algn="ctr"/>
            <a:r>
              <a:rPr lang="en-US" b="1" dirty="0">
                <a:effectLst>
                  <a:outerShdw blurRad="38100" dist="38100" dir="2700000" algn="tl">
                    <a:srgbClr val="000000">
                      <a:alpha val="43137"/>
                    </a:srgbClr>
                  </a:outerShdw>
                </a:effectLst>
              </a:rPr>
              <a:t>95 Thesis</a:t>
            </a:r>
          </a:p>
        </p:txBody>
      </p:sp>
      <p:sp>
        <p:nvSpPr>
          <p:cNvPr id="3" name="Espaço Reservado para Texto 2">
            <a:extLst>
              <a:ext uri="{FF2B5EF4-FFF2-40B4-BE49-F238E27FC236}">
                <a16:creationId xmlns:a16="http://schemas.microsoft.com/office/drawing/2014/main"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fontScale="92500" lnSpcReduction="10000"/>
          </a:bodyPr>
          <a:lstStyle/>
          <a:p>
            <a:pPr algn="ctr"/>
            <a:r>
              <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October 31, 1517</a:t>
            </a:r>
          </a:p>
        </p:txBody>
      </p:sp>
    </p:spTree>
    <p:extLst>
      <p:ext uri="{BB962C8B-B14F-4D97-AF65-F5344CB8AC3E}">
        <p14:creationId xmlns:p14="http://schemas.microsoft.com/office/powerpoint/2010/main" val="1936834786"/>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10558</TotalTime>
  <Words>3381</Words>
  <Application>Microsoft Office PowerPoint</Application>
  <PresentationFormat>Widescreen</PresentationFormat>
  <Paragraphs>185</Paragraphs>
  <Slides>53</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53</vt:i4>
      </vt:variant>
    </vt:vector>
  </HeadingPairs>
  <TitlesOfParts>
    <vt:vector size="74" baseType="lpstr">
      <vt:lpstr>Aharoni</vt:lpstr>
      <vt:lpstr>Arial</vt:lpstr>
      <vt:lpstr>Arial Black</vt:lpstr>
      <vt:lpstr>Arial Nova Cond</vt:lpstr>
      <vt:lpstr>Arial Nova Cond Light</vt:lpstr>
      <vt:lpstr>Bell MT</vt:lpstr>
      <vt:lpstr>Calibri</vt:lpstr>
      <vt:lpstr>Calibri Light</vt:lpstr>
      <vt:lpstr>Candara</vt:lpstr>
      <vt:lpstr>Castellar</vt:lpstr>
      <vt:lpstr>Century Gothic</vt:lpstr>
      <vt:lpstr>Copperplate Gothic Bold</vt:lpstr>
      <vt:lpstr>Dreaming Outloud Pro</vt:lpstr>
      <vt:lpstr>Gloucester MT Extra Condensed</vt:lpstr>
      <vt:lpstr>lato</vt:lpstr>
      <vt:lpstr>Linux Libertine</vt:lpstr>
      <vt:lpstr>Mangal Pro</vt:lpstr>
      <vt:lpstr>Segoe UI Light</vt:lpstr>
      <vt:lpstr>Univers Light</vt:lpstr>
      <vt:lpstr>Verdana</vt:lpstr>
      <vt:lpstr>Office Theme</vt:lpstr>
      <vt:lpstr>PowerPoint Presentation</vt:lpstr>
      <vt:lpstr>After the 95 Theses</vt:lpstr>
      <vt:lpstr>Authority Behind the Indulgences</vt:lpstr>
      <vt:lpstr>PowerPoint Presentation</vt:lpstr>
      <vt:lpstr>PowerPoint Presentation</vt:lpstr>
      <vt:lpstr>PowerPoint Presentation</vt:lpstr>
      <vt:lpstr>PowerPoint Presentation</vt:lpstr>
      <vt:lpstr>PowerPoint Presentation</vt:lpstr>
      <vt:lpstr>95 Thesis</vt:lpstr>
      <vt:lpstr>PowerPoint Presentation</vt:lpstr>
      <vt:lpstr>Leipzig Debate of 1519</vt:lpstr>
      <vt:lpstr>PowerPoint Presentation</vt:lpstr>
      <vt:lpstr>PowerPoint Presentation</vt:lpstr>
      <vt:lpstr>PowerPoint Presentation</vt:lpstr>
      <vt:lpstr>PowerPoint Presentation</vt:lpstr>
      <vt:lpstr>Martin Luther The Babylonian Captivity of the Church Martin Luther - The Babylonian Captivity of the Church October of 1520</vt:lpstr>
      <vt:lpstr>Martin Luther The Babylonian Captivity of the Church Martin Luther - The Babylonian Captivity of the Church October of 1520</vt:lpstr>
      <vt:lpstr>PowerPoint Presentation</vt:lpstr>
      <vt:lpstr>Sola Scriptura = Only Scripture</vt:lpstr>
      <vt:lpstr>PowerPoint Presentation</vt:lpstr>
      <vt:lpstr>PowerPoint Presentation</vt:lpstr>
      <vt:lpstr>PowerPoint Presentation</vt:lpstr>
      <vt:lpstr>1. Sufficiency of Scripture</vt:lpstr>
      <vt:lpstr>2. Clarity (Perspicuity) of Scripture</vt:lpstr>
      <vt:lpstr>Martin Luther Address To The Nobility of the German Nation 1520 Internet History Sourcebooks: Modern History (fordham.edu)</vt:lpstr>
      <vt:lpstr>PowerPoint Presentation</vt:lpstr>
      <vt:lpstr>Dilema</vt:lpstr>
      <vt:lpstr>Martin Luther Address To The Nobility of the German Nation 1520 Internet History Sourcebooks: Modern History (fordham.edu)</vt:lpstr>
      <vt:lpstr>Martin Luther On the Christian Liberty Internet History Sourcebooks: Modern History</vt:lpstr>
      <vt:lpstr>PowerPoint Presentation</vt:lpstr>
      <vt:lpstr>PowerPoint Presentation</vt:lpstr>
      <vt:lpstr>PowerPoint Presentation</vt:lpstr>
      <vt:lpstr>French Confession, La Rochele (1559)</vt:lpstr>
      <vt:lpstr>PowerPoint Presentation</vt:lpstr>
      <vt:lpstr>Difference in the Positions Illustrated</vt:lpstr>
      <vt:lpstr>PowerPoint Presentation</vt:lpstr>
      <vt:lpstr>PowerPoint Presentation</vt:lpstr>
      <vt:lpstr>Bíblia no Vernacular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Artur dos Santos</dc:creator>
  <cp:lastModifiedBy>J. dos Santos</cp:lastModifiedBy>
  <cp:revision>65</cp:revision>
  <dcterms:created xsi:type="dcterms:W3CDTF">2017-09-08T17:39:17Z</dcterms:created>
  <dcterms:modified xsi:type="dcterms:W3CDTF">2023-10-15T22:27:18Z</dcterms:modified>
</cp:coreProperties>
</file>